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4"/>
  </p:notesMasterIdLst>
  <p:handoutMasterIdLst>
    <p:handoutMasterId r:id="rId25"/>
  </p:handoutMasterIdLst>
  <p:sldIdLst>
    <p:sldId id="444" r:id="rId2"/>
    <p:sldId id="574" r:id="rId3"/>
    <p:sldId id="592" r:id="rId4"/>
    <p:sldId id="575" r:id="rId5"/>
    <p:sldId id="576" r:id="rId6"/>
    <p:sldId id="582" r:id="rId7"/>
    <p:sldId id="583" r:id="rId8"/>
    <p:sldId id="585" r:id="rId9"/>
    <p:sldId id="597" r:id="rId10"/>
    <p:sldId id="593" r:id="rId11"/>
    <p:sldId id="608" r:id="rId12"/>
    <p:sldId id="609" r:id="rId13"/>
    <p:sldId id="599" r:id="rId14"/>
    <p:sldId id="611" r:id="rId15"/>
    <p:sldId id="610" r:id="rId16"/>
    <p:sldId id="612" r:id="rId17"/>
    <p:sldId id="600" r:id="rId18"/>
    <p:sldId id="601" r:id="rId19"/>
    <p:sldId id="613" r:id="rId20"/>
    <p:sldId id="604" r:id="rId21"/>
    <p:sldId id="614" r:id="rId22"/>
    <p:sldId id="60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5458E7-53A1-B448-BF2D-7450A1D82759}" v="4" dt="2024-04-30T18:31:44.1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020"/>
    <p:restoredTop sz="95329"/>
  </p:normalViewPr>
  <p:slideViewPr>
    <p:cSldViewPr snapToGrid="0" snapToObjects="1">
      <p:cViewPr varScale="1">
        <p:scale>
          <a:sx n="84" d="100"/>
          <a:sy n="84" d="100"/>
        </p:scale>
        <p:origin x="216" y="4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cGreevy" userId="1bdd2619330ffbb7" providerId="LiveId" clId="{AD5458E7-53A1-B448-BF2D-7450A1D82759}"/>
    <pc:docChg chg="undo custSel addSld delSld modSld">
      <pc:chgData name="Brian McGreevy" userId="1bdd2619330ffbb7" providerId="LiveId" clId="{AD5458E7-53A1-B448-BF2D-7450A1D82759}" dt="2024-04-30T19:18:42.681" v="774" actId="255"/>
      <pc:docMkLst>
        <pc:docMk/>
      </pc:docMkLst>
      <pc:sldChg chg="modSp mod">
        <pc:chgData name="Brian McGreevy" userId="1bdd2619330ffbb7" providerId="LiveId" clId="{AD5458E7-53A1-B448-BF2D-7450A1D82759}" dt="2024-04-30T18:22:57.421" v="0" actId="20577"/>
        <pc:sldMkLst>
          <pc:docMk/>
          <pc:sldMk cId="201610830" sldId="599"/>
        </pc:sldMkLst>
        <pc:spChg chg="mod">
          <ac:chgData name="Brian McGreevy" userId="1bdd2619330ffbb7" providerId="LiveId" clId="{AD5458E7-53A1-B448-BF2D-7450A1D82759}" dt="2024-04-30T18:22:57.421" v="0" actId="20577"/>
          <ac:spMkLst>
            <pc:docMk/>
            <pc:sldMk cId="201610830" sldId="599"/>
            <ac:spMk id="3" creationId="{00000000-0000-0000-0000-000000000000}"/>
          </ac:spMkLst>
        </pc:spChg>
      </pc:sldChg>
      <pc:sldChg chg="modSp mod">
        <pc:chgData name="Brian McGreevy" userId="1bdd2619330ffbb7" providerId="LiveId" clId="{AD5458E7-53A1-B448-BF2D-7450A1D82759}" dt="2024-04-30T18:59:09.123" v="584" actId="20577"/>
        <pc:sldMkLst>
          <pc:docMk/>
          <pc:sldMk cId="438299326" sldId="600"/>
        </pc:sldMkLst>
        <pc:spChg chg="mod">
          <ac:chgData name="Brian McGreevy" userId="1bdd2619330ffbb7" providerId="LiveId" clId="{AD5458E7-53A1-B448-BF2D-7450A1D82759}" dt="2024-04-30T18:59:09.123" v="584" actId="20577"/>
          <ac:spMkLst>
            <pc:docMk/>
            <pc:sldMk cId="438299326" sldId="600"/>
            <ac:spMk id="3" creationId="{00000000-0000-0000-0000-000000000000}"/>
          </ac:spMkLst>
        </pc:spChg>
      </pc:sldChg>
      <pc:sldChg chg="modSp mod">
        <pc:chgData name="Brian McGreevy" userId="1bdd2619330ffbb7" providerId="LiveId" clId="{AD5458E7-53A1-B448-BF2D-7450A1D82759}" dt="2024-04-30T18:59:27.668" v="586" actId="313"/>
        <pc:sldMkLst>
          <pc:docMk/>
          <pc:sldMk cId="3206426478" sldId="601"/>
        </pc:sldMkLst>
        <pc:spChg chg="mod">
          <ac:chgData name="Brian McGreevy" userId="1bdd2619330ffbb7" providerId="LiveId" clId="{AD5458E7-53A1-B448-BF2D-7450A1D82759}" dt="2024-04-30T18:59:27.668" v="586" actId="313"/>
          <ac:spMkLst>
            <pc:docMk/>
            <pc:sldMk cId="3206426478" sldId="601"/>
            <ac:spMk id="3" creationId="{00000000-0000-0000-0000-000000000000}"/>
          </ac:spMkLst>
        </pc:spChg>
      </pc:sldChg>
      <pc:sldChg chg="modSp mod">
        <pc:chgData name="Brian McGreevy" userId="1bdd2619330ffbb7" providerId="LiveId" clId="{AD5458E7-53A1-B448-BF2D-7450A1D82759}" dt="2024-04-30T19:10:30.906" v="697" actId="20577"/>
        <pc:sldMkLst>
          <pc:docMk/>
          <pc:sldMk cId="3320621511" sldId="604"/>
        </pc:sldMkLst>
        <pc:spChg chg="mod">
          <ac:chgData name="Brian McGreevy" userId="1bdd2619330ffbb7" providerId="LiveId" clId="{AD5458E7-53A1-B448-BF2D-7450A1D82759}" dt="2024-04-30T19:10:30.906" v="697" actId="20577"/>
          <ac:spMkLst>
            <pc:docMk/>
            <pc:sldMk cId="3320621511" sldId="604"/>
            <ac:spMk id="3" creationId="{00000000-0000-0000-0000-000000000000}"/>
          </ac:spMkLst>
        </pc:spChg>
      </pc:sldChg>
      <pc:sldChg chg="modSp mod">
        <pc:chgData name="Brian McGreevy" userId="1bdd2619330ffbb7" providerId="LiveId" clId="{AD5458E7-53A1-B448-BF2D-7450A1D82759}" dt="2024-04-30T18:47:13.974" v="499" actId="207"/>
        <pc:sldMkLst>
          <pc:docMk/>
          <pc:sldMk cId="1362204482" sldId="610"/>
        </pc:sldMkLst>
        <pc:spChg chg="mod">
          <ac:chgData name="Brian McGreevy" userId="1bdd2619330ffbb7" providerId="LiveId" clId="{AD5458E7-53A1-B448-BF2D-7450A1D82759}" dt="2024-04-30T18:47:13.974" v="499" actId="207"/>
          <ac:spMkLst>
            <pc:docMk/>
            <pc:sldMk cId="1362204482" sldId="610"/>
            <ac:spMk id="3" creationId="{00000000-0000-0000-0000-000000000000}"/>
          </ac:spMkLst>
        </pc:spChg>
      </pc:sldChg>
      <pc:sldChg chg="modSp add mod">
        <pc:chgData name="Brian McGreevy" userId="1bdd2619330ffbb7" providerId="LiveId" clId="{AD5458E7-53A1-B448-BF2D-7450A1D82759}" dt="2024-04-30T18:30:18.209" v="88" actId="255"/>
        <pc:sldMkLst>
          <pc:docMk/>
          <pc:sldMk cId="2617726806" sldId="611"/>
        </pc:sldMkLst>
        <pc:spChg chg="mod">
          <ac:chgData name="Brian McGreevy" userId="1bdd2619330ffbb7" providerId="LiveId" clId="{AD5458E7-53A1-B448-BF2D-7450A1D82759}" dt="2024-04-30T18:30:18.209" v="88" actId="255"/>
          <ac:spMkLst>
            <pc:docMk/>
            <pc:sldMk cId="2617726806" sldId="611"/>
            <ac:spMk id="3" creationId="{00000000-0000-0000-0000-000000000000}"/>
          </ac:spMkLst>
        </pc:spChg>
      </pc:sldChg>
      <pc:sldChg chg="modSp add mod">
        <pc:chgData name="Brian McGreevy" userId="1bdd2619330ffbb7" providerId="LiveId" clId="{AD5458E7-53A1-B448-BF2D-7450A1D82759}" dt="2024-04-30T18:48:15.706" v="513" actId="313"/>
        <pc:sldMkLst>
          <pc:docMk/>
          <pc:sldMk cId="2891157542" sldId="612"/>
        </pc:sldMkLst>
        <pc:spChg chg="mod">
          <ac:chgData name="Brian McGreevy" userId="1bdd2619330ffbb7" providerId="LiveId" clId="{AD5458E7-53A1-B448-BF2D-7450A1D82759}" dt="2024-04-30T18:48:15.706" v="513" actId="313"/>
          <ac:spMkLst>
            <pc:docMk/>
            <pc:sldMk cId="2891157542" sldId="612"/>
            <ac:spMk id="3" creationId="{00000000-0000-0000-0000-000000000000}"/>
          </ac:spMkLst>
        </pc:spChg>
      </pc:sldChg>
      <pc:sldChg chg="modSp add del mod">
        <pc:chgData name="Brian McGreevy" userId="1bdd2619330ffbb7" providerId="LiveId" clId="{AD5458E7-53A1-B448-BF2D-7450A1D82759}" dt="2024-04-30T18:48:29.554" v="514" actId="2696"/>
        <pc:sldMkLst>
          <pc:docMk/>
          <pc:sldMk cId="1436822630" sldId="613"/>
        </pc:sldMkLst>
        <pc:spChg chg="mod">
          <ac:chgData name="Brian McGreevy" userId="1bdd2619330ffbb7" providerId="LiveId" clId="{AD5458E7-53A1-B448-BF2D-7450A1D82759}" dt="2024-04-30T18:47:53.175" v="501" actId="21"/>
          <ac:spMkLst>
            <pc:docMk/>
            <pc:sldMk cId="1436822630" sldId="613"/>
            <ac:spMk id="3" creationId="{00000000-0000-0000-0000-000000000000}"/>
          </ac:spMkLst>
        </pc:spChg>
      </pc:sldChg>
      <pc:sldChg chg="modSp add mod">
        <pc:chgData name="Brian McGreevy" userId="1bdd2619330ffbb7" providerId="LiveId" clId="{AD5458E7-53A1-B448-BF2D-7450A1D82759}" dt="2024-04-30T19:09:31.720" v="693" actId="20577"/>
        <pc:sldMkLst>
          <pc:docMk/>
          <pc:sldMk cId="1526206004" sldId="613"/>
        </pc:sldMkLst>
        <pc:spChg chg="mod">
          <ac:chgData name="Brian McGreevy" userId="1bdd2619330ffbb7" providerId="LiveId" clId="{AD5458E7-53A1-B448-BF2D-7450A1D82759}" dt="2024-04-30T19:09:31.720" v="693" actId="20577"/>
          <ac:spMkLst>
            <pc:docMk/>
            <pc:sldMk cId="1526206004" sldId="613"/>
            <ac:spMk id="3" creationId="{00000000-0000-0000-0000-000000000000}"/>
          </ac:spMkLst>
        </pc:spChg>
      </pc:sldChg>
      <pc:sldChg chg="addSp modSp add mod">
        <pc:chgData name="Brian McGreevy" userId="1bdd2619330ffbb7" providerId="LiveId" clId="{AD5458E7-53A1-B448-BF2D-7450A1D82759}" dt="2024-04-30T19:18:42.681" v="774" actId="255"/>
        <pc:sldMkLst>
          <pc:docMk/>
          <pc:sldMk cId="4126764474" sldId="614"/>
        </pc:sldMkLst>
        <pc:spChg chg="mod">
          <ac:chgData name="Brian McGreevy" userId="1bdd2619330ffbb7" providerId="LiveId" clId="{AD5458E7-53A1-B448-BF2D-7450A1D82759}" dt="2024-04-30T19:10:46.274" v="700" actId="27636"/>
          <ac:spMkLst>
            <pc:docMk/>
            <pc:sldMk cId="4126764474" sldId="614"/>
            <ac:spMk id="3" creationId="{00000000-0000-0000-0000-000000000000}"/>
          </ac:spMkLst>
        </pc:spChg>
        <pc:spChg chg="add mod">
          <ac:chgData name="Brian McGreevy" userId="1bdd2619330ffbb7" providerId="LiveId" clId="{AD5458E7-53A1-B448-BF2D-7450A1D82759}" dt="2024-04-30T19:18:42.681" v="774" actId="255"/>
          <ac:spMkLst>
            <pc:docMk/>
            <pc:sldMk cId="4126764474" sldId="614"/>
            <ac:spMk id="5" creationId="{3D3E28EF-D761-3136-1ED1-9214C13A2E1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4/30/24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4/30/24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4/30/24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4/30/24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4/30/24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4/30/24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4/30/24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4/30/24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4/30/24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4/30/24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1" y="-1"/>
            <a:ext cx="9077092" cy="6835139"/>
          </a:xfrm>
        </p:spPr>
        <p:txBody>
          <a:bodyPr>
            <a:normAutofit lnSpcReduction="1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a:p>
            <a:endParaRPr lang="en-US" sz="4000" b="1" i="1" dirty="0">
              <a:latin typeface="Goudy Old Style" charset="0"/>
              <a:ea typeface="Goudy Old Style" charset="0"/>
              <a:cs typeface="Goudy Old Style" charset="0"/>
            </a:endParaRPr>
          </a:p>
          <a:p>
            <a:endParaRPr lang="en-US" sz="4000" b="1" i="1"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	       </a:t>
            </a:r>
          </a:p>
          <a:p>
            <a:pPr algn="l"/>
            <a:endParaRPr lang="en-US" b="1" dirty="0">
              <a:latin typeface="Goudy Old Style" charset="0"/>
              <a:ea typeface="Goudy Old Style" charset="0"/>
              <a:cs typeface="Goudy Old Style" charset="0"/>
            </a:endParaRPr>
          </a:p>
          <a:p>
            <a:pPr algn="l"/>
            <a:endParaRPr lang="en-US" b="1" dirty="0">
              <a:solidFill>
                <a:schemeClr val="bg1"/>
              </a:solidFill>
              <a:latin typeface="Goudy Old Style" charset="0"/>
              <a:ea typeface="Goudy Old Style" charset="0"/>
              <a:cs typeface="Goudy Old Style" charset="0"/>
            </a:endParaRPr>
          </a:p>
          <a:p>
            <a:pPr algn="l"/>
            <a:r>
              <a:rPr lang="en-US" b="1" dirty="0">
                <a:solidFill>
                  <a:schemeClr val="bg1"/>
                </a:solidFill>
                <a:latin typeface="Goudy Old Style" charset="0"/>
                <a:ea typeface="Goudy Old Style" charset="0"/>
                <a:cs typeface="Goudy Old Style" charset="0"/>
              </a:rPr>
              <a:t>May 1, 2024</a:t>
            </a:r>
          </a:p>
          <a:p>
            <a:pPr algn="l"/>
            <a:r>
              <a:rPr lang="en-US" b="1" dirty="0">
                <a:solidFill>
                  <a:schemeClr val="bg1"/>
                </a:solidFill>
                <a:latin typeface="Goudy Old Style" charset="0"/>
                <a:ea typeface="Goudy Old Style" charset="0"/>
                <a:cs typeface="Goudy Old Style" charset="0"/>
              </a:rPr>
              <a:t>St. Philip’s Church </a:t>
            </a:r>
          </a:p>
          <a:p>
            <a:pPr algn="l"/>
            <a:r>
              <a:rPr lang="en-US" b="1" dirty="0">
                <a:solidFill>
                  <a:schemeClr val="bg1"/>
                </a:solidFill>
                <a:latin typeface="Goudy Old Style" charset="0"/>
                <a:ea typeface="Goudy Old Style" charset="0"/>
                <a:cs typeface="Goudy Old Style" charset="0"/>
              </a:rPr>
              <a:t>The </a:t>
            </a:r>
            <a:r>
              <a:rPr lang="en-US" b="1" dirty="0" err="1">
                <a:solidFill>
                  <a:schemeClr val="bg1"/>
                </a:solidFill>
                <a:latin typeface="Goudy Old Style" charset="0"/>
                <a:ea typeface="Goudy Old Style" charset="0"/>
                <a:cs typeface="Goudy Old Style" charset="0"/>
              </a:rPr>
              <a:t>Rev’d</a:t>
            </a:r>
            <a:r>
              <a:rPr lang="en-US" b="1" dirty="0">
                <a:solidFill>
                  <a:schemeClr val="bg1"/>
                </a:solidFill>
                <a:latin typeface="Goudy Old Style" charset="0"/>
                <a:ea typeface="Goudy Old Style" charset="0"/>
                <a:cs typeface="Goudy Old Style" charset="0"/>
              </a:rPr>
              <a:t> Brian K. McGreevy, J.D., Facilitator</a:t>
            </a:r>
          </a:p>
          <a:p>
            <a:pPr algn="l"/>
            <a:endParaRPr lang="en-US" b="1" dirty="0">
              <a:solidFill>
                <a:schemeClr val="bg1"/>
              </a:solidFill>
              <a:latin typeface="Goudy Old Style" charset="0"/>
              <a:ea typeface="Goudy Old Style" charset="0"/>
              <a:cs typeface="Goudy Old Style" charset="0"/>
            </a:endParaRPr>
          </a:p>
          <a:p>
            <a:pPr algn="l"/>
            <a:endParaRPr lang="en-US"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9701561" y="981306"/>
            <a:ext cx="2118732" cy="4661211"/>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984917" y="22861"/>
            <a:ext cx="5374733" cy="4714239"/>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000" b="1" i="1" kern="100" dirty="0">
                <a:effectLst/>
                <a:latin typeface="Goudy Old Style" panose="02020502050305020303" pitchFamily="18" charset="77"/>
                <a:ea typeface="Aptos" panose="020B0004020202020204" pitchFamily="34" charset="0"/>
                <a:cs typeface="Times New Roman" panose="02020603050405020304" pitchFamily="18" charset="0"/>
              </a:rPr>
              <a:t>The Weight of Glory</a:t>
            </a:r>
            <a:r>
              <a:rPr lang="en-US" sz="2000"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000" i="1" kern="100" dirty="0">
                <a:effectLst/>
                <a:latin typeface="Goudy Old Style" panose="02020502050305020303" pitchFamily="18" charset="77"/>
                <a:ea typeface="Aptos" panose="020B0004020202020204" pitchFamily="34" charset="0"/>
                <a:cs typeface="Times New Roman" panose="02020603050405020304" pitchFamily="18" charset="0"/>
              </a:rPr>
              <a:t>Part 2</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“In speaking of this desire for our own far-off country, which we find in ourselves even now, I feel a certain shyness. I am almost committing an indecency. I am trying to rip open the inconsolable secret in each one of you ― the secret which hurts so much that you take your revenge on it by calling it names like nostalgia and romanticism and adolescence; the secret also which pierces with such sweetness that when, in very intimate conversation, the mention of it becomes imminent, we grow awkward and affect to laugh at ourselves; the secret we cannot hide and cannot tell, though we desire to do both. We cannot tell it because it is a desire for something that has never actually appeared in our experience. We cannot hide it because our experience is constantly suggesting it, and we betray ourselves like lovers at the mention of a name. our commonest expedient is to call it Beauty and behave as if that had settled the matter. Wordsworth’s expedient was to identify it with certain moments in his own past. But all this is a cheat. If Wordsworth had gone back to those moments in the past, he would not have found the thing itself, but only the reminder of it; what he remembered would turn out to be itself a remembering. The books or the music in which we thought the beauty was located will betray us if we trust to them; it was not in them, it only came through them, and what came through them was longing. These things ― the beauty, the memory of our own past ― are good images of what we really desire; but if they are mistaken for the thing itself they turn into dumb idols, breaking the hearts of their worshippers. For they are not the thing itself; they are only the scent of a flower we have not found, the echo of a tune we have not heard, news from a country we have never yet visited.</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“Do you think I am trying to weave a spell? Perhaps I am; but remember your fairy tales. spells are used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for breaking enchantments as well as for inducing them. and you and I have need of the strongest spell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that can be found to wake us from the evil enchantment of worldliness which has been laid upon us for</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1887465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nearly a hundred years. almost our whole education has been directed to silencing this shy, persistent, inner voice; almost all our modern philosophies have been devised to convince us that the good of man is to be found on this earth. and yet it is a remarkable thing that such philosophies of progress or Creative Evolution themselves bear reluctant witness to the truth that our real goal is elsewhere. When they want to convince you that earth is your home, notice how they set about it. They begin by trying to persuade you that earth can be made into heaven, thus giving a sop to your sense of exile in earth as it is. next, they tell you that this fortunate event is still a good way off in the future, thus giving a sop to your knowledge that the fatherland is not here and now. Finally, lest your longing for the transtemporal should awake and spoil the whole affair, they use any rhetoric that comes to hand to keep out of your mind the recollection that even if all the happiness they promised could come to man on earth, yet still each generation would lose it by death, including the last generation of all, and the whole story would be nothing, not even a story, for ever and ever. Hence all the nonsense that Mr. Shaw puts into the final speech of Lilith, and Bergson’s remark that the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Èlan</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vital is capable of surmounting all obstacles, perhaps even death ― as if we could believe that any social or biological development on this planet will delay the senility of the sun or reverse the second law of thermodynamics.</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“Do what they will, then, we remain conscious of a desire which no natural happiness will satisfy. But is there any reason to suppose that reality offers any satisfaction to it? “Nor does the being hungry prove that we have bread.” But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think it may be urged that this misses the point. a man’s physical hunger does not prove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that that man will get any bread; he may die of starvation on a raft in the Atlantic. But surely a man’s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hunger does prove that he comes of a race which repairs its body by eating and inhabits a world where eatable substances exist.</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 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n the same way, though I do not believe (I wish I did) that my desire for </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3695968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kern="100" dirty="0">
                <a:latin typeface="Goudy Old Style" panose="02020502050305020303" pitchFamily="18" charset="77"/>
                <a:ea typeface="Aptos" panose="020B0004020202020204" pitchFamily="34" charset="0"/>
                <a:cs typeface="Times New Roman" panose="02020603050405020304" pitchFamily="18" charset="0"/>
              </a:rPr>
              <a:t>P</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aradise proves that I shall enjoy it, I think it a pretty good indication that such a thing exists and that some men will. A man may love a woman and not win her; but it would be very odd if the phenomenon called “falling in love” occurred in a sexless world.</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“Here, then, is the desire, still wandering and uncertain of its object and still largely unable to see that object in the direction where it really lies. Our sacred books give us some account of the object. It is, of course, a symbolical account. Heaven is, by definition, outside our experience, but all intelligible descriptions must be of things within our experience. The scriptural picture of heaven is therefore just as symbolical as the picture which our desire, unaided, invents for itself; Heaven is not really full of jewelry any more than it is really the beauty of nature, or a fine piece of music. The difference is that the scriptural imagery has authority. It comes to us from writers who were closer to God than we, and it has stood the test of Christian experience down the centuries. The natural appeal of this authoritative imagery is to me, at first, very small. At first sight it chills, rather than awakes, my desire. And that is just what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ought to expect. If Christianity could tell me no more of the far-off land than my own temperament led me to surmise already, then Christianity would be no higher than myself. If it has more to give me,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must expect it to be less immediately attractive than “my own stuff”. Sophocles at first seems dull and cold to the boy who has only reached Shelley. If our religion is something objective, then we must never avert our eyes from those elements in it which seem puzzling or repellent; for it will be precisely the puzzling or the repellent which conceals what we do not yet know and need to know.”</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1286279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lnSpcReduction="10000"/>
          </a:bodyPr>
          <a:lstStyle/>
          <a:p>
            <a:pPr marL="0" marR="0" algn="l">
              <a:spcBef>
                <a:spcPts val="0"/>
              </a:spcBef>
              <a:spcAft>
                <a:spcPts val="0"/>
              </a:spcAft>
            </a:pPr>
            <a:endParaRPr lang="en-US" sz="2200" b="1"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200" b="1" kern="100" dirty="0">
                <a:effectLst/>
                <a:latin typeface="Goudy Old Style" panose="02020502050305020303" pitchFamily="18" charset="77"/>
                <a:ea typeface="Aptos" panose="020B0004020202020204" pitchFamily="34" charset="0"/>
                <a:cs typeface="Times New Roman" panose="02020603050405020304" pitchFamily="18" charset="0"/>
              </a:rPr>
              <a:t>Desire and Longing</a:t>
            </a:r>
          </a:p>
          <a:p>
            <a:pPr marL="0" marR="0" algn="l">
              <a:spcBef>
                <a:spcPts val="0"/>
              </a:spcBef>
              <a:spcAft>
                <a:spcPts val="0"/>
              </a:spcAft>
            </a:pPr>
            <a:endParaRPr lang="en-US" sz="2200" kern="100" dirty="0">
              <a:latin typeface="Goudy Old Style" panose="02020502050305020303" pitchFamily="18" charset="77"/>
              <a:ea typeface="Aptos" panose="020B0004020202020204" pitchFamily="34" charset="0"/>
              <a:cs typeface="Times New Roman" panose="02020603050405020304" pitchFamily="18" charset="0"/>
            </a:endParaRPr>
          </a:p>
          <a:p>
            <a:pPr algn="l">
              <a:spcBef>
                <a:spcPts val="0"/>
              </a:spcBef>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“In speaking of this desire for our own far-off country, which we find in ourselves even now, I feel a certain shyness. I am almost committing an indecency. I am trying to rip open the inconsolable secret in each one of you ― the secret which hurts so much that you take your revenge on it by calling it names like nostalgia and romanticism and adolescence; the secret also which pierces with such sweetness that when, in very intimate conversation, the mention of it becomes imminent, we grow awkward and affect to laugh at ourselves; the secret we cannot hide and cannot tell, though we desire to do both. We cannot tell it because it is a desire for something that has never actually appeared in our experience. We cannot hide it because our experience is constantly suggesting it, and we betray ourselves like lovers at the mention of a name. Our commonest expedient is to call it Beauty and behave as if that had settled the matter. Wordsworth’s expedient was to identify it with certain moments in his own past. But all this is a cheat. If Wordsworth had gone back to those moments in the past, he would not have found the thing itself, but only the reminder of it; what he remembered would turn out to be itself a remembering. The books or the music in which we thought the beauty was located will betray us if we trust to them; it was not in them, it only came through them, and what came through them was longing. These things ― the beauty, the memory of our own past ― are good images of what we really desire; but if they are mistaken for the thing itself they turn into dumb idols, breaking the hearts of their worshippers. For they are not the thing itself; they are only the scent of a flower we have not found, the echo of a tune we have not heard, news from a country we have never yet visited."</a:t>
            </a:r>
          </a:p>
          <a:p>
            <a:pPr marL="0" marR="0" algn="l">
              <a:spcBef>
                <a:spcPts val="0"/>
              </a:spcBef>
              <a:spcAft>
                <a:spcPts val="0"/>
              </a:spcAft>
            </a:pPr>
            <a:endParaRPr lang="en-US" sz="2200" b="1" kern="100" dirty="0">
              <a:latin typeface="Goudy Old Style" panose="02020502050305020303" pitchFamily="18" charset="77"/>
              <a:ea typeface="Goudy Old Style" charset="0"/>
              <a:cs typeface="Times New Roman" panose="02020603050405020304" pitchFamily="18" charset="0"/>
            </a:endParaRPr>
          </a:p>
          <a:p>
            <a:pPr marL="0" marR="0" algn="l">
              <a:spcBef>
                <a:spcPts val="0"/>
              </a:spcBef>
              <a:spcAft>
                <a:spcPts val="0"/>
              </a:spcAft>
            </a:pPr>
            <a:endParaRPr lang="en-US" sz="2200" b="1" dirty="0">
              <a:latin typeface="Goudy Old Style" panose="02020502050305020303" pitchFamily="18" charset="77"/>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01610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marL="0" marR="0" algn="l">
              <a:spcBef>
                <a:spcPts val="0"/>
              </a:spcBef>
              <a:spcAft>
                <a:spcPts val="0"/>
              </a:spcAft>
            </a:pPr>
            <a:endParaRPr lang="en-US" sz="2200" b="1"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200" b="0" i="1" dirty="0">
                <a:solidFill>
                  <a:srgbClr val="000000"/>
                </a:solidFill>
                <a:effectLst/>
                <a:highlight>
                  <a:srgbClr val="FFFFFF"/>
                </a:highlight>
                <a:latin typeface="Goudy Old Style" panose="02020502050305020303" pitchFamily="18" charset="77"/>
              </a:rPr>
              <a:t>Delight yourself in the </a:t>
            </a:r>
            <a:r>
              <a:rPr lang="en-US" sz="2200" b="0" i="1" cap="small" dirty="0">
                <a:solidFill>
                  <a:srgbClr val="000000"/>
                </a:solidFill>
                <a:effectLst/>
                <a:highlight>
                  <a:srgbClr val="FFFFFF"/>
                </a:highlight>
                <a:latin typeface="Goudy Old Style" panose="02020502050305020303" pitchFamily="18" charset="77"/>
              </a:rPr>
              <a:t>Lord</a:t>
            </a:r>
            <a:r>
              <a:rPr lang="en-US" sz="2200" b="0" i="1" dirty="0">
                <a:solidFill>
                  <a:srgbClr val="000000"/>
                </a:solidFill>
                <a:effectLst/>
                <a:highlight>
                  <a:srgbClr val="FFFFFF"/>
                </a:highlight>
                <a:latin typeface="Goudy Old Style" panose="02020502050305020303" pitchFamily="18" charset="77"/>
              </a:rPr>
              <a:t>, and he will give you the desires of your heart. Commit your way to the </a:t>
            </a:r>
            <a:r>
              <a:rPr lang="en-US" sz="2200" b="0" i="1" cap="small" dirty="0">
                <a:solidFill>
                  <a:srgbClr val="000000"/>
                </a:solidFill>
                <a:effectLst/>
                <a:highlight>
                  <a:srgbClr val="FFFFFF"/>
                </a:highlight>
                <a:latin typeface="Goudy Old Style" panose="02020502050305020303" pitchFamily="18" charset="77"/>
              </a:rPr>
              <a:t>Lord</a:t>
            </a:r>
            <a:r>
              <a:rPr lang="en-US" sz="2200" b="0" i="1" dirty="0">
                <a:solidFill>
                  <a:srgbClr val="000000"/>
                </a:solidFill>
                <a:effectLst/>
                <a:highlight>
                  <a:srgbClr val="FFFFFF"/>
                </a:highlight>
                <a:latin typeface="Goudy Old Style" panose="02020502050305020303" pitchFamily="18" charset="77"/>
              </a:rPr>
              <a:t>; trust in him, and he will act. </a:t>
            </a:r>
            <a:r>
              <a:rPr lang="en-US" sz="1600" b="0" dirty="0">
                <a:solidFill>
                  <a:srgbClr val="000000"/>
                </a:solidFill>
                <a:effectLst/>
                <a:highlight>
                  <a:srgbClr val="FFFFFF"/>
                </a:highlight>
                <a:latin typeface="Goudy Old Style" panose="02020502050305020303" pitchFamily="18" charset="77"/>
              </a:rPr>
              <a:t>Ps. 37:4-5 </a:t>
            </a:r>
            <a:r>
              <a:rPr lang="en-US" sz="2200" b="0" i="1" dirty="0">
                <a:solidFill>
                  <a:srgbClr val="001320"/>
                </a:solidFill>
                <a:effectLst/>
                <a:highlight>
                  <a:srgbClr val="FFFFFF"/>
                </a:highlight>
                <a:latin typeface="Goudy Old Style" panose="02020502050305020303" pitchFamily="18" charset="77"/>
              </a:rPr>
              <a:t>One thing have I desired of the LORD, that will I seek after; that I may dwell in the house of the LORD all the days of my life, to behold the beauty of the LORD, and to inquire in his temple. </a:t>
            </a:r>
            <a:r>
              <a:rPr lang="en-US" sz="1600" b="0" dirty="0">
                <a:solidFill>
                  <a:srgbClr val="001320"/>
                </a:solidFill>
                <a:effectLst/>
                <a:highlight>
                  <a:srgbClr val="FFFFFF"/>
                </a:highlight>
                <a:latin typeface="Goudy Old Style" panose="02020502050305020303" pitchFamily="18" charset="77"/>
              </a:rPr>
              <a:t>Ps. 27:4 </a:t>
            </a:r>
            <a:r>
              <a:rPr lang="en-US" sz="2200" b="0" i="1" dirty="0">
                <a:solidFill>
                  <a:srgbClr val="000000"/>
                </a:solidFill>
                <a:effectLst/>
                <a:highlight>
                  <a:srgbClr val="FFFFFF"/>
                </a:highlight>
                <a:latin typeface="Goudy Old Style" panose="02020502050305020303" pitchFamily="18" charset="77"/>
              </a:rPr>
              <a:t>These all died in faith, not having received the things promised, but having seen them and greeted them from afar, and having acknowledged that they were strangers and exiles on the earth. For people who speak thus make it clear that they are seeking a homeland. If they had been thinking of that land from which they had gone out, they would have had opportunity to return. But as it is, they desire a better country, that is, a heavenly one. Therefore God is not ashamed to be called their God, for he has prepared for them a city. </a:t>
            </a:r>
            <a:r>
              <a:rPr lang="en-US" sz="1600" b="0" dirty="0">
                <a:solidFill>
                  <a:srgbClr val="000000"/>
                </a:solidFill>
                <a:effectLst/>
                <a:highlight>
                  <a:srgbClr val="FFFFFF"/>
                </a:highlight>
                <a:latin typeface="Goudy Old Style" panose="02020502050305020303" pitchFamily="18" charset="77"/>
              </a:rPr>
              <a:t>Hebrews 11:13-16 </a:t>
            </a:r>
            <a:r>
              <a:rPr lang="en-US" sz="2200" b="0" i="1" dirty="0">
                <a:solidFill>
                  <a:srgbClr val="001320"/>
                </a:solidFill>
                <a:effectLst/>
                <a:highlight>
                  <a:srgbClr val="FFFFFF"/>
                </a:highlight>
                <a:latin typeface="Goudy Old Style" panose="02020502050305020303" pitchFamily="18" charset="77"/>
              </a:rPr>
              <a:t>As a deer longs for streams of water, so I long for You, God. </a:t>
            </a:r>
            <a:r>
              <a:rPr lang="en-US" sz="1600" b="0" dirty="0">
                <a:solidFill>
                  <a:srgbClr val="001320"/>
                </a:solidFill>
                <a:effectLst/>
                <a:highlight>
                  <a:srgbClr val="FFFFFF"/>
                </a:highlight>
                <a:latin typeface="Goudy Old Style" panose="02020502050305020303" pitchFamily="18" charset="77"/>
              </a:rPr>
              <a:t>Ps. 42:1</a:t>
            </a:r>
            <a:endParaRPr lang="en-US" sz="16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617726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Autofit/>
          </a:bodyPr>
          <a:lstStyle/>
          <a:p>
            <a:pPr marL="0" marR="0" algn="l">
              <a:lnSpc>
                <a:spcPct val="75000"/>
              </a:lnSpc>
              <a:spcBef>
                <a:spcPts val="0"/>
              </a:spcBef>
              <a:spcAft>
                <a:spcPts val="0"/>
              </a:spcAft>
            </a:pPr>
            <a:r>
              <a:rPr lang="en-US" sz="2150" b="1" kern="100" dirty="0">
                <a:effectLst/>
                <a:latin typeface="Goudy Old Style" panose="02020502050305020303" pitchFamily="18" charset="77"/>
                <a:ea typeface="Aptos" panose="020B0004020202020204" pitchFamily="34" charset="0"/>
                <a:cs typeface="Times New Roman" panose="02020603050405020304" pitchFamily="18" charset="0"/>
              </a:rPr>
              <a:t>Desire and Longing</a:t>
            </a:r>
          </a:p>
          <a:p>
            <a:pPr marL="0" marR="0" algn="l">
              <a:lnSpc>
                <a:spcPct val="75000"/>
              </a:lnSpc>
              <a:spcBef>
                <a:spcPts val="0"/>
              </a:spcBef>
              <a:spcAft>
                <a:spcPts val="1200"/>
              </a:spcAft>
            </a:pPr>
            <a:r>
              <a:rPr lang="en-US" sz="2150" b="1" kern="100" dirty="0">
                <a:latin typeface="Goudy Old Style" panose="02020502050305020303" pitchFamily="18" charset="77"/>
                <a:ea typeface="Aptos" panose="020B0004020202020204" pitchFamily="34" charset="0"/>
                <a:cs typeface="Times New Roman" panose="02020603050405020304" pitchFamily="18" charset="0"/>
              </a:rPr>
              <a:t>Deeper Dive: </a:t>
            </a:r>
            <a:r>
              <a:rPr lang="en-US" sz="2150" b="1" i="1" kern="100" dirty="0">
                <a:latin typeface="Goudy Old Style" panose="02020502050305020303" pitchFamily="18" charset="77"/>
                <a:ea typeface="Aptos" panose="020B0004020202020204" pitchFamily="34" charset="0"/>
                <a:cs typeface="Times New Roman" panose="02020603050405020304" pitchFamily="18" charset="0"/>
              </a:rPr>
              <a:t>Sehnsucht </a:t>
            </a:r>
          </a:p>
          <a:p>
            <a:pPr algn="l" fontAlgn="base">
              <a:lnSpc>
                <a:spcPct val="75000"/>
              </a:lnSpc>
            </a:pPr>
            <a:r>
              <a:rPr lang="en-US" sz="2150"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“[Joy, or </a:t>
            </a:r>
            <a:r>
              <a:rPr lang="en-US" sz="215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Sehnsucht</a:t>
            </a:r>
            <a:r>
              <a:rPr lang="en-US" sz="2150"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 is] a special kind of longing . . . surrounded by a misty indefiniteness which seems essential to its very nature . . . it encompasses not only . . . Germanic longing . . . but also the more turbulent, passionate aspiration associated with what [Matthew] Arnold calls “Celtic Titanism” . . . At times one sees it clearly, at other times it seems to recede before one’s eyes . . . Thus, the exploring of this mystery has turned out to be a quest in itself. . . .For many writers it is simply there and they make no attempt to explain it. Some of them – especially poets like Wordsworth and </a:t>
            </a:r>
            <a:r>
              <a:rPr lang="en-US" sz="2150" dirty="0" err="1">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Traherne</a:t>
            </a:r>
            <a:r>
              <a:rPr lang="en-US" sz="2150"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 – have expressed this attitude primarily as an ecstatic desire for union with nature; some have spoken of a “sweet melancholy” which seems to have no cause. . . .In several places Lewis has referred to the state of mind under discussion as </a:t>
            </a:r>
            <a:r>
              <a:rPr lang="en-US" sz="215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Sehnsucht</a:t>
            </a:r>
            <a:r>
              <a:rPr lang="en-US" sz="2150"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 . . . the German word has overtones of nostalgia and longing not to be found in any English word . . . The crucial concept in defining this attitude is best expressed in English by the word “nostalgia.” Even though </a:t>
            </a:r>
            <a:r>
              <a:rPr lang="en-US" sz="215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Sehnsucht</a:t>
            </a:r>
            <a:r>
              <a:rPr lang="en-US" sz="2150"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 may be made up of several different components or appear in different forms (melancholy, wonder, yearning, etc.), basic to its various manifestations is an underlying sense of displacement or alienation from what is desired. . .”</a:t>
            </a:r>
            <a:r>
              <a:rPr lang="en-US" sz="2200"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 </a:t>
            </a:r>
            <a:r>
              <a:rPr lang="en-US" sz="2000" i="1"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--(from author and apologist Dave Armstrong) </a:t>
            </a:r>
            <a:endParaRPr lang="en-US" sz="2000" b="1" i="1" dirty="0">
              <a:solidFill>
                <a:srgbClr val="444444"/>
              </a:solidFill>
              <a:effectLst/>
              <a:highlight>
                <a:srgbClr val="FFFFFF"/>
              </a:highlight>
              <a:latin typeface="Goudy Old Style" panose="02020502050305020303" pitchFamily="18" charset="77"/>
            </a:endParaRPr>
          </a:p>
          <a:p>
            <a:pPr algn="l" fontAlgn="base">
              <a:lnSpc>
                <a:spcPct val="75000"/>
              </a:lnSpc>
            </a:pPr>
            <a:r>
              <a:rPr lang="en-US" sz="2200" b="1" i="1" dirty="0">
                <a:highlight>
                  <a:srgbClr val="FFFFFF"/>
                </a:highlight>
                <a:latin typeface="Goudy Old Style" panose="02020502050305020303" pitchFamily="18" charset="77"/>
              </a:rPr>
              <a:t>S</a:t>
            </a:r>
            <a:r>
              <a:rPr lang="en-US" sz="2200" b="1" i="1" dirty="0">
                <a:effectLst/>
                <a:highlight>
                  <a:srgbClr val="FFFFFF"/>
                </a:highlight>
                <a:latin typeface="Goudy Old Style" panose="02020502050305020303" pitchFamily="18" charset="77"/>
              </a:rPr>
              <a:t>ehnsucht</a:t>
            </a:r>
            <a:r>
              <a:rPr lang="en-US" sz="2200" dirty="0">
                <a:highlight>
                  <a:srgbClr val="FFFFFF"/>
                </a:highlight>
                <a:latin typeface="Goudy Old Style" panose="02020502050305020303" pitchFamily="18" charset="77"/>
              </a:rPr>
              <a:t> for Lewis was to </a:t>
            </a:r>
            <a:r>
              <a:rPr lang="en-US" sz="2200" i="0" dirty="0">
                <a:effectLst/>
                <a:highlight>
                  <a:srgbClr val="FFFFFF"/>
                </a:highlight>
                <a:latin typeface="Goudy Old Style" panose="02020502050305020303" pitchFamily="18" charset="77"/>
              </a:rPr>
              <a:t>experience of a sense of longing, yearning, and wonder or ‘an unsatisfied desire which is itself more desirable than any other satisfaction,’ which </a:t>
            </a:r>
            <a:r>
              <a:rPr lang="en-US" sz="2200" dirty="0">
                <a:highlight>
                  <a:srgbClr val="FFFFFF"/>
                </a:highlight>
                <a:latin typeface="Goudy Old Style" panose="02020502050305020303" pitchFamily="18" charset="77"/>
              </a:rPr>
              <a:t>h</a:t>
            </a:r>
            <a:r>
              <a:rPr lang="en-US" sz="2200" i="0" dirty="0">
                <a:effectLst/>
                <a:highlight>
                  <a:srgbClr val="FFFFFF"/>
                </a:highlight>
                <a:latin typeface="Goudy Old Style" panose="02020502050305020303" pitchFamily="18" charset="77"/>
              </a:rPr>
              <a:t>e called Joy. Often summoned by the memory of a memory, </a:t>
            </a:r>
            <a:r>
              <a:rPr lang="en-US" sz="2200" b="0" i="0" dirty="0">
                <a:effectLst/>
                <a:highlight>
                  <a:srgbClr val="FFFFFF"/>
                </a:highlight>
                <a:latin typeface="Goudy Old Style" panose="02020502050305020303" pitchFamily="18" charset="77"/>
              </a:rPr>
              <a:t>the ‘longing for the longing that had just ceased,’ one </a:t>
            </a:r>
            <a:r>
              <a:rPr lang="en-US" sz="2200" dirty="0">
                <a:highlight>
                  <a:srgbClr val="FFFFFF"/>
                </a:highlight>
                <a:latin typeface="Goudy Old Style" panose="02020502050305020303" pitchFamily="18" charset="77"/>
              </a:rPr>
              <a:t>such boyhood </a:t>
            </a:r>
            <a:r>
              <a:rPr lang="en-US" sz="2200" b="0" i="0" dirty="0">
                <a:effectLst/>
                <a:highlight>
                  <a:srgbClr val="FFFFFF"/>
                </a:highlight>
                <a:latin typeface="Goudy Old Style" panose="02020502050305020303" pitchFamily="18" charset="77"/>
              </a:rPr>
              <a:t>memory was of his brother’s bringing a toy garden into the nursery. ‘As long as I live, my imagination of Paradise will retain something of my brother’s toy garden.’</a:t>
            </a:r>
            <a:r>
              <a:rPr lang="en-US" sz="2200" dirty="0">
                <a:highlight>
                  <a:srgbClr val="FFFFFF"/>
                </a:highlight>
                <a:latin typeface="Goudy Old Style" panose="02020502050305020303" pitchFamily="18" charset="77"/>
              </a:rPr>
              <a:t> This longing</a:t>
            </a:r>
            <a:r>
              <a:rPr lang="en-US" sz="2200" b="0" i="0" dirty="0">
                <a:effectLst/>
                <a:highlight>
                  <a:srgbClr val="FFFFFF"/>
                </a:highlight>
                <a:latin typeface="Goudy Old Style" panose="02020502050305020303" pitchFamily="18" charset="77"/>
              </a:rPr>
              <a:t> also came to him through Beatrix Potter’s </a:t>
            </a:r>
            <a:r>
              <a:rPr lang="en-US" sz="2200" b="0" i="1" dirty="0">
                <a:effectLst/>
                <a:highlight>
                  <a:srgbClr val="FFFFFF"/>
                </a:highlight>
                <a:latin typeface="Goudy Old Style" panose="02020502050305020303" pitchFamily="18" charset="77"/>
              </a:rPr>
              <a:t>Squirrel </a:t>
            </a:r>
            <a:r>
              <a:rPr lang="en-US" sz="2200" b="0" i="1" dirty="0" err="1">
                <a:effectLst/>
                <a:highlight>
                  <a:srgbClr val="FFFFFF"/>
                </a:highlight>
                <a:latin typeface="Goudy Old Style" panose="02020502050305020303" pitchFamily="18" charset="77"/>
              </a:rPr>
              <a:t>Nutkin</a:t>
            </a:r>
            <a:r>
              <a:rPr lang="en-US" sz="2200" b="0" i="1" dirty="0">
                <a:effectLst/>
                <a:highlight>
                  <a:srgbClr val="FFFFFF"/>
                </a:highlight>
                <a:latin typeface="Goudy Old Style" panose="02020502050305020303" pitchFamily="18" charset="77"/>
              </a:rPr>
              <a:t>, </a:t>
            </a:r>
            <a:r>
              <a:rPr lang="en-US" sz="2200" b="0" dirty="0">
                <a:effectLst/>
                <a:highlight>
                  <a:srgbClr val="FFFFFF"/>
                </a:highlight>
                <a:latin typeface="Goudy Old Style" panose="02020502050305020303" pitchFamily="18" charset="77"/>
              </a:rPr>
              <a:t>associated with the idea of Autumn</a:t>
            </a:r>
            <a:r>
              <a:rPr lang="en-US" sz="2200" i="1" dirty="0">
                <a:highlight>
                  <a:srgbClr val="FFFFFF"/>
                </a:highlight>
                <a:latin typeface="Goudy Old Style" panose="02020502050305020303" pitchFamily="18" charset="77"/>
              </a:rPr>
              <a:t>, </a:t>
            </a:r>
            <a:r>
              <a:rPr lang="en-US" sz="2200" b="0" i="0" dirty="0">
                <a:effectLst/>
                <a:highlight>
                  <a:srgbClr val="FFFFFF"/>
                </a:highlight>
                <a:latin typeface="Goudy Old Style" panose="02020502050305020303" pitchFamily="18" charset="77"/>
              </a:rPr>
              <a:t>and then through poetry. The quality common to all three experiences was Joy.</a:t>
            </a:r>
          </a:p>
          <a:p>
            <a:pPr marL="0" marR="0" algn="l">
              <a:lnSpc>
                <a:spcPct val="100000"/>
              </a:lnSpc>
              <a:spcBef>
                <a:spcPts val="0"/>
              </a:spcBef>
              <a:spcAft>
                <a:spcPts val="1200"/>
              </a:spcAft>
            </a:pPr>
            <a:endParaRPr lang="en-US" sz="2200" dirty="0">
              <a:effectLst/>
              <a:latin typeface="Goudy Old Style" panose="02020502050305020303" pitchFamily="18" charset="77"/>
              <a:ea typeface="Calibri" panose="020F050202020403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362204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149840" cy="6835138"/>
          </a:xfrm>
        </p:spPr>
        <p:txBody>
          <a:bodyPr>
            <a:noAutofit/>
          </a:bodyPr>
          <a:lstStyle/>
          <a:p>
            <a:pPr algn="l">
              <a:lnSpc>
                <a:spcPct val="100000"/>
              </a:lnSpc>
              <a:spcBef>
                <a:spcPts val="0"/>
              </a:spcBef>
            </a:pPr>
            <a:endParaRPr lang="en-US" sz="2200"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endParaRPr>
          </a:p>
          <a:p>
            <a:pPr algn="l">
              <a:lnSpc>
                <a:spcPct val="75000"/>
              </a:lnSpc>
              <a:spcBef>
                <a:spcPts val="0"/>
              </a:spcBef>
            </a:pPr>
            <a:r>
              <a:rPr lang="en-US" sz="2200" dirty="0">
                <a:solidFill>
                  <a:srgbClr val="000000"/>
                </a:solidFill>
                <a:effectLst/>
                <a:latin typeface="Goudy Old Style" panose="02020502050305020303" pitchFamily="18" charset="77"/>
                <a:ea typeface="Calibri" panose="020F0502020204030204" pitchFamily="34" charset="0"/>
                <a:cs typeface="Times New Roman" panose="02020603050405020304" pitchFamily="18" charset="0"/>
              </a:rPr>
              <a:t>“The wonder of spring . . . may bring feelings of ecstasy which cause the individual for the moment to transcend himself . . . Such moments are rare; they may come with a mounting sense of grandeur in the presence of natural beauty or with piercing sweetness on hearing a certain strain of music . . . an experience of “enormous bliss,” of being transported to awesome heights which make the close-by world seem far away. The individual feels that he is becoming one with the universe and desires an even closer union.</a:t>
            </a:r>
            <a:r>
              <a:rPr lang="en-US" sz="2200" dirty="0">
                <a:effectLst/>
                <a:latin typeface="Goudy Old Style" panose="02020502050305020303" pitchFamily="18" charset="77"/>
              </a:rPr>
              <a:t> </a:t>
            </a:r>
            <a:r>
              <a:rPr lang="en-US" sz="2200" dirty="0">
                <a:solidFill>
                  <a:srgbClr val="000000"/>
                </a:solidFill>
                <a:effectLst/>
                <a:highlight>
                  <a:srgbClr val="FFFFFF"/>
                </a:highlight>
                <a:latin typeface="Goudy Old Style" panose="02020502050305020303" pitchFamily="18" charset="77"/>
                <a:ea typeface="Times New Roman" panose="02020603050405020304" pitchFamily="18" charset="0"/>
                <a:cs typeface="Times New Roman" panose="02020603050405020304" pitchFamily="18" charset="0"/>
              </a:rPr>
              <a:t>There was the charm, as we went on, of running out into evening sunlight, but still in a deep gulley – as if the train were swimming in earth instead of either sailing on it like a real train or worming beneath it like a real tube. There was the charm of sudden silence at station I had never heard of, and where we seemed to stop for a long time. There was the novelty of being in that kind of carriage without a crowd and without artificial light. But I need not try to enumerate all the ingredients. The point is that all these things between them built up for me a degree of happiness which I must not try to assess because, if I did, you would think I was exaggerating…</a:t>
            </a:r>
          </a:p>
          <a:p>
            <a:pPr algn="l">
              <a:lnSpc>
                <a:spcPct val="75000"/>
              </a:lnSpc>
              <a:spcBef>
                <a:spcPts val="0"/>
              </a:spcBef>
            </a:pPr>
            <a:endParaRPr lang="en-US" sz="2200" dirty="0">
              <a:solidFill>
                <a:srgbClr val="000000"/>
              </a:solidFill>
              <a:highlight>
                <a:srgbClr val="FFFFFF"/>
              </a:highlight>
              <a:latin typeface="Goudy Old Style" panose="02020502050305020303" pitchFamily="18" charset="77"/>
              <a:ea typeface="Times New Roman" panose="02020603050405020304" pitchFamily="18" charset="0"/>
              <a:cs typeface="Times New Roman" panose="02020603050405020304" pitchFamily="18" charset="0"/>
            </a:endParaRPr>
          </a:p>
          <a:p>
            <a:pPr algn="l">
              <a:lnSpc>
                <a:spcPct val="75000"/>
              </a:lnSpc>
              <a:spcBef>
                <a:spcPts val="0"/>
              </a:spcBef>
            </a:pPr>
            <a:r>
              <a:rPr lang="en-US" sz="2200" dirty="0">
                <a:solidFill>
                  <a:srgbClr val="000000"/>
                </a:solidFill>
                <a:effectLst/>
                <a:highlight>
                  <a:srgbClr val="FFFFFF"/>
                </a:highlight>
                <a:latin typeface="Goudy Old Style" panose="02020502050305020303" pitchFamily="18" charset="77"/>
                <a:ea typeface="Times New Roman" panose="02020603050405020304" pitchFamily="18" charset="0"/>
                <a:cs typeface="Times New Roman" panose="02020603050405020304" pitchFamily="18" charset="0"/>
              </a:rPr>
              <a:t>“But wait. ‘Build up’ is the wrong expression. They did not actually impost this happiness; they offered it. I was free to take it or not as I chose – like distant music which you need not listen to unless you wish, like a delicious faint wind on your face which you can easily silenced this inward wiseacre. I accepted the invitation – threw myself open to this feather, impalpable, tingling invitation. The rest of the journey I passed in a state which can be described only as Joy.”</a:t>
            </a:r>
          </a:p>
          <a:p>
            <a:pPr algn="l">
              <a:lnSpc>
                <a:spcPct val="75000"/>
              </a:lnSpc>
              <a:spcBef>
                <a:spcPts val="0"/>
              </a:spcBef>
            </a:pPr>
            <a:endParaRPr lang="en-US" sz="2200" dirty="0">
              <a:solidFill>
                <a:srgbClr val="000000"/>
              </a:solidFill>
              <a:effectLst/>
              <a:highlight>
                <a:srgbClr val="FFFFFF"/>
              </a:highlight>
              <a:latin typeface="Goudy Old Style" panose="02020502050305020303" pitchFamily="18" charset="77"/>
              <a:ea typeface="Times New Roman" panose="02020603050405020304" pitchFamily="18" charset="0"/>
              <a:cs typeface="Times New Roman" panose="02020603050405020304" pitchFamily="18" charset="0"/>
            </a:endParaRPr>
          </a:p>
          <a:p>
            <a:pPr algn="l">
              <a:lnSpc>
                <a:spcPct val="75000"/>
              </a:lnSpc>
              <a:spcBef>
                <a:spcPts val="0"/>
              </a:spcBef>
            </a:pPr>
            <a:r>
              <a:rPr lang="en-US" sz="2200" dirty="0">
                <a:solidFill>
                  <a:srgbClr val="000000"/>
                </a:solidFill>
                <a:effectLst/>
                <a:highlight>
                  <a:srgbClr val="FFFFFF"/>
                </a:highlight>
                <a:latin typeface="Goudy Old Style" panose="02020502050305020303" pitchFamily="18" charset="77"/>
                <a:ea typeface="Times New Roman" panose="02020603050405020304" pitchFamily="18" charset="0"/>
                <a:cs typeface="Times New Roman" panose="02020603050405020304" pitchFamily="18" charset="0"/>
              </a:rPr>
              <a:t>— from “</a:t>
            </a:r>
            <a:r>
              <a:rPr lang="en-US" sz="2200" dirty="0">
                <a:solidFill>
                  <a:srgbClr val="000000"/>
                </a:solidFill>
                <a:highlight>
                  <a:srgbClr val="FFFFFF"/>
                </a:highlight>
                <a:latin typeface="Goudy Old Style" panose="02020502050305020303" pitchFamily="18" charset="77"/>
                <a:ea typeface="Times New Roman" panose="02020603050405020304" pitchFamily="18" charset="0"/>
                <a:cs typeface="Times New Roman" panose="02020603050405020304" pitchFamily="18" charset="0"/>
              </a:rPr>
              <a:t>Hedonics” (1945), published in </a:t>
            </a:r>
            <a:r>
              <a:rPr lang="en-US" sz="2200" i="1" dirty="0">
                <a:solidFill>
                  <a:srgbClr val="000000"/>
                </a:solidFill>
                <a:highlight>
                  <a:srgbClr val="FFFFFF"/>
                </a:highlight>
                <a:latin typeface="Goudy Old Style" panose="02020502050305020303" pitchFamily="18" charset="77"/>
                <a:ea typeface="Times New Roman" panose="02020603050405020304" pitchFamily="18" charset="0"/>
                <a:cs typeface="Times New Roman" panose="02020603050405020304" pitchFamily="18" charset="0"/>
              </a:rPr>
              <a:t>Present Concerns</a:t>
            </a:r>
            <a:endParaRPr lang="en-US" sz="2200" b="1" i="1" kern="100" dirty="0">
              <a:latin typeface="Goudy Old Style" panose="02020502050305020303" pitchFamily="18" charset="77"/>
              <a:ea typeface="Aptos" panose="020B0004020202020204" pitchFamily="34" charset="0"/>
              <a:cs typeface="Times New Roman" panose="02020603050405020304" pitchFamily="18" charset="0"/>
            </a:endParaRPr>
          </a:p>
          <a:p>
            <a:pPr algn="l">
              <a:lnSpc>
                <a:spcPct val="75000"/>
              </a:lnSpc>
              <a:spcBef>
                <a:spcPts val="0"/>
              </a:spcBef>
            </a:pPr>
            <a:endParaRPr lang="en-US" sz="2200" b="1" i="1" kern="100" dirty="0">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891157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92500" lnSpcReduction="20000"/>
          </a:bodyPr>
          <a:lstStyle/>
          <a:p>
            <a:pPr marL="0" marR="0" algn="l">
              <a:spcBef>
                <a:spcPts val="0"/>
              </a:spcBef>
              <a:spcAft>
                <a:spcPts val="0"/>
              </a:spcAft>
            </a:pPr>
            <a:endParaRPr lang="en-US" sz="2200" b="1"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200" b="1" kern="100" dirty="0">
                <a:effectLst/>
                <a:latin typeface="Goudy Old Style" panose="02020502050305020303" pitchFamily="18" charset="77"/>
                <a:ea typeface="Aptos" panose="020B0004020202020204" pitchFamily="34" charset="0"/>
                <a:cs typeface="Times New Roman" panose="02020603050405020304" pitchFamily="18" charset="0"/>
              </a:rPr>
              <a:t>Desire and Beauty</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“Our commonest expedient is to call it Beauty and behave as if that had settled the matter. Wordsworth’s expedient was to identify it with certain moments in his own past. But all this is a cheat. If Wordsworth had gone back to those moments in the past, he would not have found the thing itself, but only the reminder of it; what he remembered would turn out to be itself a remembering. The books or the music in which we thought the beauty was located will betray us if we trust to them; it was not in them, it only came through them…”</a:t>
            </a:r>
          </a:p>
          <a:p>
            <a:pPr marL="0" marR="0" algn="l">
              <a:spcBef>
                <a:spcPts val="0"/>
              </a:spcBef>
              <a:spcAft>
                <a:spcPts val="0"/>
              </a:spcAft>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b="0" i="1" dirty="0">
                <a:solidFill>
                  <a:srgbClr val="000000"/>
                </a:solidFill>
                <a:effectLst/>
                <a:highlight>
                  <a:srgbClr val="FFFFFF"/>
                </a:highlight>
                <a:latin typeface="Goudy Old Style" panose="02020502050305020303" pitchFamily="18" charset="77"/>
              </a:rPr>
              <a:t>He has made everything beautiful in its time. He has also set eternity in the human heart; yet no one can fathom what God has done from beginning to end. </a:t>
            </a:r>
            <a:r>
              <a:rPr lang="en-US" sz="1900" b="0" dirty="0">
                <a:solidFill>
                  <a:srgbClr val="000000"/>
                </a:solidFill>
                <a:effectLst/>
                <a:highlight>
                  <a:srgbClr val="FFFFFF"/>
                </a:highlight>
                <a:latin typeface="Goudy Old Style" panose="02020502050305020303" pitchFamily="18" charset="77"/>
              </a:rPr>
              <a:t>Eccl. 3:11 </a:t>
            </a:r>
            <a:r>
              <a:rPr lang="en-US" b="0" i="1" dirty="0">
                <a:solidFill>
                  <a:srgbClr val="000000"/>
                </a:solidFill>
                <a:effectLst/>
                <a:latin typeface="Goudy Old Style" panose="02020502050305020303" pitchFamily="18" charset="77"/>
              </a:rPr>
              <a:t>The </a:t>
            </a:r>
            <a:r>
              <a:rPr lang="en-US" b="0" i="1" cap="small" dirty="0">
                <a:solidFill>
                  <a:srgbClr val="000000"/>
                </a:solidFill>
                <a:effectLst/>
                <a:latin typeface="Goudy Old Style" panose="02020502050305020303" pitchFamily="18" charset="77"/>
              </a:rPr>
              <a:t>Lord</a:t>
            </a:r>
            <a:r>
              <a:rPr lang="en-US" b="0" i="1" dirty="0">
                <a:solidFill>
                  <a:srgbClr val="000000"/>
                </a:solidFill>
                <a:effectLst/>
                <a:latin typeface="Goudy Old Style" panose="02020502050305020303" pitchFamily="18" charset="77"/>
              </a:rPr>
              <a:t> is my chosen portion and my cup;</a:t>
            </a:r>
            <a:r>
              <a:rPr lang="en-US" i="1"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you hold my lot.</a:t>
            </a:r>
            <a:r>
              <a:rPr lang="en-US" i="1"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The lines have fallen for me in pleasant places; indeed, I have a beautiful inheritance.</a:t>
            </a:r>
            <a:r>
              <a:rPr lang="en-US" i="1"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I bless the </a:t>
            </a:r>
            <a:r>
              <a:rPr lang="en-US" b="0" i="1" cap="small" dirty="0">
                <a:solidFill>
                  <a:srgbClr val="000000"/>
                </a:solidFill>
                <a:effectLst/>
                <a:latin typeface="Goudy Old Style" panose="02020502050305020303" pitchFamily="18" charset="77"/>
              </a:rPr>
              <a:t>Lord</a:t>
            </a:r>
            <a:r>
              <a:rPr lang="en-US" b="0" i="1" dirty="0">
                <a:solidFill>
                  <a:srgbClr val="000000"/>
                </a:solidFill>
                <a:effectLst/>
                <a:latin typeface="Goudy Old Style" panose="02020502050305020303" pitchFamily="18" charset="77"/>
              </a:rPr>
              <a:t> who gives me counsel;</a:t>
            </a:r>
            <a:r>
              <a:rPr lang="en-US" i="1"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in the night also my heart instructs me.</a:t>
            </a:r>
            <a:r>
              <a:rPr lang="en-US" i="1"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I have set the </a:t>
            </a:r>
            <a:r>
              <a:rPr lang="en-US" b="0" i="1" cap="small" dirty="0">
                <a:solidFill>
                  <a:srgbClr val="000000"/>
                </a:solidFill>
                <a:effectLst/>
                <a:latin typeface="Goudy Old Style" panose="02020502050305020303" pitchFamily="18" charset="77"/>
              </a:rPr>
              <a:t>Lord</a:t>
            </a:r>
            <a:r>
              <a:rPr lang="en-US" b="0" i="1" dirty="0">
                <a:solidFill>
                  <a:srgbClr val="000000"/>
                </a:solidFill>
                <a:effectLst/>
                <a:latin typeface="Goudy Old Style" panose="02020502050305020303" pitchFamily="18" charset="77"/>
              </a:rPr>
              <a:t> always before me; because he is at my right hand, I shall not be shaken. Therefore my heart is glad, and my whole being</a:t>
            </a:r>
            <a:r>
              <a:rPr lang="en-US" i="1" baseline="30000"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rejoices;</a:t>
            </a:r>
            <a:r>
              <a:rPr lang="en-US" i="1"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my flesh also dwells secure. </a:t>
            </a:r>
            <a:r>
              <a:rPr lang="en-US" sz="1900" b="0" strike="noStrike" dirty="0">
                <a:effectLst/>
                <a:latin typeface="Goudy Old Style" panose="02020502050305020303" pitchFamily="18" charset="77"/>
              </a:rPr>
              <a:t>Psalm 16:5-9 </a:t>
            </a:r>
            <a:r>
              <a:rPr lang="en-US" b="0" i="1" dirty="0">
                <a:solidFill>
                  <a:srgbClr val="000000"/>
                </a:solidFill>
                <a:effectLst/>
                <a:latin typeface="Goudy Old Style" panose="02020502050305020303" pitchFamily="18" charset="77"/>
              </a:rPr>
              <a:t>For the </a:t>
            </a:r>
            <a:r>
              <a:rPr lang="en-US" b="0" i="1" cap="small" dirty="0">
                <a:solidFill>
                  <a:srgbClr val="000000"/>
                </a:solidFill>
                <a:effectLst/>
                <a:latin typeface="Goudy Old Style" panose="02020502050305020303" pitchFamily="18" charset="77"/>
              </a:rPr>
              <a:t>Lord</a:t>
            </a:r>
            <a:r>
              <a:rPr lang="en-US" b="0" i="1" dirty="0">
                <a:solidFill>
                  <a:srgbClr val="000000"/>
                </a:solidFill>
                <a:effectLst/>
                <a:latin typeface="Goudy Old Style" panose="02020502050305020303" pitchFamily="18" charset="77"/>
              </a:rPr>
              <a:t> your God is bringing you into a good land—a land with brooks, streams, and deep springs gushing out into the valleys and hills; a land with wheat and barley, vines and fig trees, pomegranates, olive oil and honey; a land where bread will not be scarce and you will lack nothing; a land where the rocks are iron and you can dig copper out of the hills.</a:t>
            </a:r>
            <a:r>
              <a:rPr lang="en-US" i="1"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When you have eaten and are satisfied, praise the </a:t>
            </a:r>
            <a:r>
              <a:rPr lang="en-US" b="0" i="1" cap="small" dirty="0">
                <a:solidFill>
                  <a:srgbClr val="000000"/>
                </a:solidFill>
                <a:effectLst/>
                <a:latin typeface="Goudy Old Style" panose="02020502050305020303" pitchFamily="18" charset="77"/>
              </a:rPr>
              <a:t>Lord</a:t>
            </a:r>
            <a:r>
              <a:rPr lang="en-US" b="0" i="1" dirty="0">
                <a:solidFill>
                  <a:srgbClr val="000000"/>
                </a:solidFill>
                <a:effectLst/>
                <a:latin typeface="Goudy Old Style" panose="02020502050305020303" pitchFamily="18" charset="77"/>
              </a:rPr>
              <a:t> your God for the good land he has given you. </a:t>
            </a:r>
            <a:r>
              <a:rPr lang="en-US" b="1" i="1" baseline="30000" dirty="0">
                <a:solidFill>
                  <a:srgbClr val="000000"/>
                </a:solidFill>
                <a:effectLst/>
                <a:latin typeface="Goudy Old Style" panose="02020502050305020303" pitchFamily="18" charset="77"/>
              </a:rPr>
              <a:t> </a:t>
            </a:r>
            <a:r>
              <a:rPr lang="en-US" b="0" i="1" dirty="0">
                <a:solidFill>
                  <a:srgbClr val="000000"/>
                </a:solidFill>
                <a:effectLst/>
                <a:latin typeface="Goudy Old Style" panose="02020502050305020303" pitchFamily="18" charset="77"/>
              </a:rPr>
              <a:t>Be careful that you do not forget the </a:t>
            </a:r>
            <a:r>
              <a:rPr lang="en-US" b="0" i="1" cap="small" dirty="0">
                <a:solidFill>
                  <a:srgbClr val="000000"/>
                </a:solidFill>
                <a:effectLst/>
                <a:latin typeface="Goudy Old Style" panose="02020502050305020303" pitchFamily="18" charset="77"/>
              </a:rPr>
              <a:t>Lord</a:t>
            </a:r>
            <a:r>
              <a:rPr lang="en-US" b="0" i="1" dirty="0">
                <a:solidFill>
                  <a:srgbClr val="000000"/>
                </a:solidFill>
                <a:effectLst/>
                <a:latin typeface="Goudy Old Style" panose="02020502050305020303" pitchFamily="18" charset="77"/>
              </a:rPr>
              <a:t> your God. </a:t>
            </a:r>
            <a:r>
              <a:rPr lang="en-US" sz="1900" b="0" dirty="0">
                <a:solidFill>
                  <a:srgbClr val="000000"/>
                </a:solidFill>
                <a:effectLst/>
                <a:latin typeface="Goudy Old Style" panose="02020502050305020303" pitchFamily="18" charset="77"/>
              </a:rPr>
              <a:t>Deut. 8:7-11</a:t>
            </a:r>
            <a:r>
              <a:rPr lang="en-US" b="0" dirty="0">
                <a:solidFill>
                  <a:srgbClr val="000000"/>
                </a:solidFill>
                <a:effectLst/>
                <a:latin typeface="Goudy Old Style" panose="02020502050305020303" pitchFamily="18" charset="77"/>
              </a:rPr>
              <a:t> </a:t>
            </a:r>
            <a:r>
              <a:rPr lang="en-US" b="0" i="1" dirty="0">
                <a:solidFill>
                  <a:srgbClr val="000000"/>
                </a:solidFill>
                <a:effectLst/>
                <a:latin typeface="Goudy Old Style" panose="02020502050305020303" pitchFamily="18" charset="77"/>
              </a:rPr>
              <a:t>And why are you anxious about clothing? Consider the lilies of the field, how they grow: they neither toil nor spin, yet I tell you, even Solomon in all his glory was not arrayed like one of these.  </a:t>
            </a:r>
            <a:r>
              <a:rPr lang="en-US" sz="1900" b="0" dirty="0">
                <a:solidFill>
                  <a:srgbClr val="000000"/>
                </a:solidFill>
                <a:effectLst/>
                <a:latin typeface="Goudy Old Style" panose="02020502050305020303" pitchFamily="18" charset="77"/>
              </a:rPr>
              <a:t>Matthew 6:26-29 </a:t>
            </a:r>
            <a:r>
              <a:rPr lang="en-US" b="0" i="1" dirty="0">
                <a:solidFill>
                  <a:srgbClr val="000000"/>
                </a:solidFill>
                <a:effectLst/>
                <a:latin typeface="Goudy Old Style" panose="02020502050305020303" pitchFamily="18" charset="77"/>
              </a:rPr>
              <a:t>The heavens declare the glory of God, and the sky above</a:t>
            </a:r>
            <a:r>
              <a:rPr lang="en-US" i="1" baseline="30000"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proclaims his handiwork. Day to day pours out speech, and night to night reveals knowledge. There is no speech, nor are there words, whose voice is not heard. Their voice</a:t>
            </a:r>
            <a:r>
              <a:rPr lang="en-US" i="1" baseline="30000" dirty="0">
                <a:solidFill>
                  <a:srgbClr val="000000"/>
                </a:solidFill>
                <a:latin typeface="Goudy Old Style" panose="02020502050305020303" pitchFamily="18" charset="77"/>
              </a:rPr>
              <a:t> </a:t>
            </a:r>
            <a:r>
              <a:rPr lang="en-US" b="0" i="1" dirty="0">
                <a:solidFill>
                  <a:srgbClr val="000000"/>
                </a:solidFill>
                <a:effectLst/>
                <a:latin typeface="Goudy Old Style" panose="02020502050305020303" pitchFamily="18" charset="77"/>
              </a:rPr>
              <a:t>goes out through all the earth, and their words to the end of the world. In them he has set a tent for the sun, which comes out like a bridegroom leaving his chamber, and, like a strong man, runs its course with joy. </a:t>
            </a:r>
            <a:r>
              <a:rPr lang="en-US" sz="1900" b="0" dirty="0">
                <a:solidFill>
                  <a:srgbClr val="000000"/>
                </a:solidFill>
                <a:effectLst/>
                <a:latin typeface="Goudy Old Style" panose="02020502050305020303" pitchFamily="18" charset="77"/>
              </a:rPr>
              <a:t>Psalm 19:1-5</a:t>
            </a:r>
            <a:endParaRPr lang="en-US" sz="19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438299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92500" lnSpcReduction="10000"/>
          </a:bodyPr>
          <a:lstStyle/>
          <a:p>
            <a:pPr algn="l">
              <a:lnSpc>
                <a:spcPct val="110000"/>
              </a:lnSpc>
              <a:spcBef>
                <a:spcPts val="0"/>
              </a:spcBef>
            </a:pPr>
            <a:endParaRPr lang="en-US" sz="2200" b="1" dirty="0">
              <a:latin typeface="Goudy Old Style" charset="0"/>
              <a:ea typeface="Goudy Old Style" charset="0"/>
              <a:cs typeface="Goudy Old Style" charset="0"/>
            </a:endParaRPr>
          </a:p>
          <a:p>
            <a:pPr marL="0" marR="0" algn="l">
              <a:spcBef>
                <a:spcPts val="0"/>
              </a:spcBef>
              <a:spcAft>
                <a:spcPts val="0"/>
              </a:spcAft>
            </a:pPr>
            <a:r>
              <a:rPr lang="en-US" b="1" kern="100" dirty="0">
                <a:latin typeface="Goudy Old Style" panose="02020502050305020303" pitchFamily="18" charset="77"/>
                <a:ea typeface="Aptos" panose="020B0004020202020204" pitchFamily="34" charset="0"/>
                <a:cs typeface="Times New Roman" panose="02020603050405020304" pitchFamily="18" charset="0"/>
              </a:rPr>
              <a:t>Enchantment</a:t>
            </a:r>
          </a:p>
          <a:p>
            <a:pPr marL="0" marR="0" algn="l">
              <a:spcBef>
                <a:spcPts val="0"/>
              </a:spcBef>
              <a:spcAft>
                <a:spcPts val="0"/>
              </a:spcAft>
            </a:pPr>
            <a:r>
              <a:rPr lang="en-US" sz="2400" kern="100" dirty="0">
                <a:effectLst/>
                <a:latin typeface="Goudy Old Style" panose="02020502050305020303" pitchFamily="18" charset="77"/>
                <a:ea typeface="Aptos" panose="020B0004020202020204" pitchFamily="34" charset="0"/>
                <a:cs typeface="Times New Roman" panose="02020603050405020304" pitchFamily="18" charset="0"/>
              </a:rPr>
              <a:t>“Do you think I am trying to weave a spell? Perhaps I am; but remember your fairy tales. spells are used for breaking enchantments as well as for inducing them. and you and I have need of the strongest spell that can be found to wake us from the evil enchantment of worldliness which has been laid upon us for nearly a hundred years. almost our whole education has been directed to silencing this shy, persistent, inner voice; almost all our modern philosophies have been devised to convince us that the good of man is to be found on this earth. and yet it is a remarkable thing that such philosophies of progress or Creative Evolution themselves bear reluctant witness to the truth that our real goal is elsewhere. When they want to convince you that earth is your home, notice how they set about it. They begin by trying to persuade you that earth can be made into heaven, thus giving a sop to your sense of exile in earth as it is. next, they tell you that this fortunate event is still a good way off in the future, thus giving a sop to your knowledge that the fatherland is not here and now. Finally, lest your longing for the transtemporal should awake and spoil the whole affair, they use any rhetoric that comes to hand to keep out of your mind the recollection that even if all the happiness they promised could come to man on earth, yet still each generation would lose it by death, including the last generation of all, and the whole story would be nothing, not even a story, for ever and ever. Hence all the nonsense that Mr. Shaw puts into the final speech of Lilith, and Bergson’s remark that the </a:t>
            </a:r>
            <a:r>
              <a:rPr lang="en-US" sz="2400" kern="100" dirty="0" err="1">
                <a:effectLst/>
                <a:latin typeface="Goudy Old Style" panose="02020502050305020303" pitchFamily="18" charset="77"/>
                <a:ea typeface="Aptos" panose="020B0004020202020204" pitchFamily="34" charset="0"/>
                <a:cs typeface="Times New Roman" panose="02020603050405020304" pitchFamily="18" charset="0"/>
              </a:rPr>
              <a:t>Èlan</a:t>
            </a:r>
            <a:r>
              <a:rPr lang="en-US" sz="2400" kern="100" dirty="0">
                <a:effectLst/>
                <a:latin typeface="Goudy Old Style" panose="02020502050305020303" pitchFamily="18" charset="77"/>
                <a:ea typeface="Aptos" panose="020B0004020202020204" pitchFamily="34" charset="0"/>
                <a:cs typeface="Times New Roman" panose="02020603050405020304" pitchFamily="18" charset="0"/>
              </a:rPr>
              <a:t> vital is capable of surmounting all obstacles, perhaps even death ― as if we could believe that any social or biological development on this planet will delay the senility of the sun or reverse the second law of thermodynamics.”</a:t>
            </a:r>
          </a:p>
          <a:p>
            <a:pPr marL="0" marR="0" algn="l">
              <a:spcBef>
                <a:spcPts val="0"/>
              </a:spcBef>
              <a:spcAft>
                <a:spcPts val="0"/>
              </a:spcAft>
            </a:pPr>
            <a:endParaRPr lang="en-US" sz="2400" b="1" i="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3206426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algn="l">
              <a:lnSpc>
                <a:spcPct val="110000"/>
              </a:lnSpc>
              <a:spcBef>
                <a:spcPts val="0"/>
              </a:spcBef>
            </a:pPr>
            <a:endParaRPr lang="en-US" sz="2200" b="1" dirty="0">
              <a:latin typeface="Goudy Old Style" charset="0"/>
              <a:ea typeface="Goudy Old Style" charset="0"/>
              <a:cs typeface="Goudy Old Style" charset="0"/>
            </a:endParaRPr>
          </a:p>
          <a:p>
            <a:pPr algn="l"/>
            <a:r>
              <a:rPr lang="en-US" sz="2200" b="0" i="1" dirty="0">
                <a:solidFill>
                  <a:srgbClr val="000000"/>
                </a:solidFill>
                <a:effectLst/>
                <a:highlight>
                  <a:srgbClr val="FFFFFF"/>
                </a:highlight>
                <a:latin typeface="Goudy Old Style" panose="02020502050305020303" pitchFamily="18" charset="77"/>
              </a:rPr>
              <a:t>O foolish Galatians! Who has bewitched you? It was before your eyes that Jesus Christ was publicly portrayed as crucified. Let me ask you only this: Did you receive the Spirit by works of the law or by hearing with faith? </a:t>
            </a:r>
            <a:r>
              <a:rPr lang="en-US" sz="1800" b="0" dirty="0">
                <a:solidFill>
                  <a:srgbClr val="000000"/>
                </a:solidFill>
                <a:effectLst/>
                <a:highlight>
                  <a:srgbClr val="FFFFFF"/>
                </a:highlight>
                <a:latin typeface="Goudy Old Style" panose="02020502050305020303" pitchFamily="18" charset="77"/>
              </a:rPr>
              <a:t>Gal. 3:1-2 </a:t>
            </a:r>
            <a:r>
              <a:rPr lang="en-US" sz="2200" b="0" i="1" dirty="0">
                <a:solidFill>
                  <a:srgbClr val="000000"/>
                </a:solidFill>
                <a:effectLst/>
                <a:highlight>
                  <a:srgbClr val="FFFFFF"/>
                </a:highlight>
                <a:latin typeface="Goudy Old Style" panose="02020502050305020303" pitchFamily="18" charset="77"/>
              </a:rPr>
              <a:t>Beloved, do not believe every spirit, but test the spirits to see whether they are from God, for many false prophets have gone out into the world. </a:t>
            </a:r>
            <a:r>
              <a:rPr lang="en-US" sz="1800" b="0" dirty="0">
                <a:solidFill>
                  <a:srgbClr val="000000"/>
                </a:solidFill>
                <a:effectLst/>
                <a:highlight>
                  <a:srgbClr val="FFFFFF"/>
                </a:highlight>
                <a:latin typeface="Goudy Old Style" panose="02020502050305020303" pitchFamily="18" charset="77"/>
              </a:rPr>
              <a:t>I Jn. 4:1</a:t>
            </a:r>
            <a:r>
              <a:rPr lang="en-US" sz="2200" b="0" i="1" dirty="0">
                <a:solidFill>
                  <a:srgbClr val="000000"/>
                </a:solidFill>
                <a:effectLst/>
                <a:highlight>
                  <a:srgbClr val="FFFFFF"/>
                </a:highlight>
                <a:latin typeface="Goudy Old Style" panose="02020502050305020303" pitchFamily="18" charset="77"/>
              </a:rPr>
              <a:t> The coming of the lawless one is by the activity of Satan with all power and false signs and wonders, </a:t>
            </a:r>
            <a:r>
              <a:rPr lang="en-US" sz="1800" b="0" dirty="0">
                <a:solidFill>
                  <a:srgbClr val="000000"/>
                </a:solidFill>
                <a:effectLst/>
                <a:highlight>
                  <a:srgbClr val="FFFFFF"/>
                </a:highlight>
                <a:latin typeface="Goudy Old Style" panose="02020502050305020303" pitchFamily="18" charset="77"/>
              </a:rPr>
              <a:t>2 Thess. 2:9 </a:t>
            </a:r>
            <a:r>
              <a:rPr lang="en-US" sz="2200" b="0" i="1" dirty="0">
                <a:solidFill>
                  <a:srgbClr val="000000"/>
                </a:solidFill>
                <a:effectLst/>
                <a:highlight>
                  <a:srgbClr val="FFFFFF"/>
                </a:highlight>
                <a:latin typeface="Goudy Old Style" panose="02020502050305020303" pitchFamily="18" charset="77"/>
              </a:rPr>
              <a:t>See to it that no one takes you captive by philosophy and empty deceit, according to human tradition, according to the elemental spirits of the world, and not according to Christ. </a:t>
            </a:r>
            <a:r>
              <a:rPr lang="en-US" sz="1800" b="0" dirty="0">
                <a:solidFill>
                  <a:srgbClr val="000000"/>
                </a:solidFill>
                <a:effectLst/>
                <a:highlight>
                  <a:srgbClr val="FFFFFF"/>
                </a:highlight>
                <a:latin typeface="Goudy Old Style" panose="02020502050305020303" pitchFamily="18" charset="77"/>
              </a:rPr>
              <a:t>Col. 2:8 </a:t>
            </a:r>
            <a:r>
              <a:rPr lang="en-US" sz="2200" b="0" i="1" dirty="0">
                <a:solidFill>
                  <a:srgbClr val="333333"/>
                </a:solidFill>
                <a:effectLst/>
                <a:highlight>
                  <a:srgbClr val="FFFFFF"/>
                </a:highlight>
                <a:latin typeface="Goudy Old Style" panose="02020502050305020303" pitchFamily="18" charset="77"/>
              </a:rPr>
              <a:t>For we do not wrestle against flesh and blood, but against principalities, against powers, against the rulers of the darkness of this age, against spiritual hosts of wickedness in the heavenly places. </a:t>
            </a:r>
            <a:r>
              <a:rPr lang="en-US" sz="1800" b="0" dirty="0">
                <a:solidFill>
                  <a:srgbClr val="333333"/>
                </a:solidFill>
                <a:effectLst/>
                <a:highlight>
                  <a:srgbClr val="FFFFFF"/>
                </a:highlight>
                <a:latin typeface="Goudy Old Style" panose="02020502050305020303" pitchFamily="18" charset="77"/>
              </a:rPr>
              <a:t>Ephesians 6:12 </a:t>
            </a:r>
            <a:r>
              <a:rPr lang="en-US" sz="2200" b="0" i="1" dirty="0">
                <a:solidFill>
                  <a:srgbClr val="333333"/>
                </a:solidFill>
                <a:effectLst/>
                <a:highlight>
                  <a:srgbClr val="FFFFFF"/>
                </a:highlight>
                <a:latin typeface="Goudy Old Style" panose="02020502050305020303" pitchFamily="18" charset="77"/>
              </a:rPr>
              <a:t>This is how you can know the Spirit of God: every spirit that acknowledges Jesus Christ come in the flesh belongs to God, and every spirit that does not acknowledge Jesus does not belong to God. This is the spirit of the antichrist that, as you heard, is to come, but in fact is already in the world. You belong to God, children, and you have conquered them, for the one who is in you is greater than the one who is in the world. They belong to the world; accordingly, their teaching belongs to the world, and the world listens to them. We belong to God, and anyone who knows God listens to us, while anyone who does not belong to God refuses to hear us. This is how we know the spirit of truth and the spirit of deceit. </a:t>
            </a:r>
            <a:br>
              <a:rPr lang="en-US" sz="2200" i="1" dirty="0">
                <a:latin typeface="Goudy Old Style" panose="02020502050305020303" pitchFamily="18" charset="77"/>
              </a:rPr>
            </a:br>
            <a:r>
              <a:rPr lang="en-US" sz="1800" b="0" dirty="0">
                <a:solidFill>
                  <a:srgbClr val="000000"/>
                </a:solidFill>
                <a:effectLst/>
                <a:highlight>
                  <a:srgbClr val="FFFFFF"/>
                </a:highlight>
                <a:latin typeface="Goudy Old Style" panose="02020502050305020303" pitchFamily="18" charset="77"/>
              </a:rPr>
              <a:t>I Jn. 4:2-6</a:t>
            </a:r>
            <a:br>
              <a:rPr lang="en-US" sz="2200" b="0" i="1" dirty="0">
                <a:solidFill>
                  <a:srgbClr val="000000"/>
                </a:solidFill>
                <a:effectLst/>
                <a:highlight>
                  <a:srgbClr val="FFFFFF"/>
                </a:highlight>
                <a:latin typeface="Goudy Old Style" panose="02020502050305020303" pitchFamily="18" charset="77"/>
              </a:rPr>
            </a:br>
            <a:endParaRPr lang="en-US" sz="2200" b="0" i="1" dirty="0">
              <a:solidFill>
                <a:srgbClr val="000000"/>
              </a:solidFill>
              <a:effectLst/>
              <a:highlight>
                <a:srgbClr val="FFFFFF"/>
              </a:highlight>
              <a:latin typeface="Goudy Old Style" panose="02020502050305020303" pitchFamily="18" charset="77"/>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52620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9"/>
          </a:xfrm>
        </p:spPr>
        <p:txBody>
          <a:bodyPr>
            <a:normAutofit fontScale="25000" lnSpcReduction="2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pPr>
              <a:lnSpc>
                <a:spcPct val="120000"/>
              </a:lnSpc>
            </a:pPr>
            <a:r>
              <a:rPr lang="en-US" sz="9600" b="1" i="0" baseline="30000" dirty="0">
                <a:solidFill>
                  <a:srgbClr val="000000"/>
                </a:solidFill>
                <a:effectLst/>
                <a:highlight>
                  <a:srgbClr val="FFFFFF"/>
                </a:highlight>
                <a:latin typeface="system-ui"/>
              </a:rPr>
              <a:t> </a:t>
            </a:r>
            <a:r>
              <a:rPr lang="en-US" sz="9600" i="1" dirty="0">
                <a:solidFill>
                  <a:srgbClr val="000000"/>
                </a:solidFill>
                <a:effectLst/>
                <a:highlight>
                  <a:srgbClr val="FFFFFF"/>
                </a:highlight>
                <a:latin typeface="Goudy Old Style" panose="02020502050305020303" pitchFamily="18" charset="77"/>
              </a:rPr>
              <a:t>So we do not lose heart. Though our outer self</a:t>
            </a:r>
            <a:r>
              <a:rPr lang="en-US" sz="9600" i="1" baseline="30000" dirty="0">
                <a:solidFill>
                  <a:srgbClr val="000000"/>
                </a:solidFill>
                <a:highlight>
                  <a:srgbClr val="FFFFFF"/>
                </a:highlight>
                <a:latin typeface="Goudy Old Style" panose="02020502050305020303" pitchFamily="18" charset="77"/>
              </a:rPr>
              <a:t> </a:t>
            </a:r>
            <a:r>
              <a:rPr lang="en-US" sz="9600" i="1" dirty="0">
                <a:solidFill>
                  <a:srgbClr val="000000"/>
                </a:solidFill>
                <a:effectLst/>
                <a:highlight>
                  <a:srgbClr val="FFFFFF"/>
                </a:highlight>
                <a:latin typeface="Goudy Old Style" panose="02020502050305020303" pitchFamily="18" charset="77"/>
              </a:rPr>
              <a:t>is wasting away, our</a:t>
            </a:r>
          </a:p>
          <a:p>
            <a:pPr>
              <a:lnSpc>
                <a:spcPct val="120000"/>
              </a:lnSpc>
            </a:pPr>
            <a:r>
              <a:rPr lang="en-US" sz="9600" i="1" dirty="0">
                <a:solidFill>
                  <a:srgbClr val="000000"/>
                </a:solidFill>
                <a:effectLst/>
                <a:highlight>
                  <a:srgbClr val="FFFFFF"/>
                </a:highlight>
                <a:latin typeface="Goudy Old Style" panose="02020502050305020303" pitchFamily="18" charset="77"/>
              </a:rPr>
              <a:t>inner self is being renewed day by day. For this light momentary</a:t>
            </a:r>
          </a:p>
          <a:p>
            <a:pPr>
              <a:lnSpc>
                <a:spcPct val="120000"/>
              </a:lnSpc>
            </a:pPr>
            <a:r>
              <a:rPr lang="en-US" sz="9600" i="1" dirty="0">
                <a:solidFill>
                  <a:srgbClr val="000000"/>
                </a:solidFill>
                <a:effectLst/>
                <a:highlight>
                  <a:srgbClr val="FFFFFF"/>
                </a:highlight>
                <a:latin typeface="Goudy Old Style" panose="02020502050305020303" pitchFamily="18" charset="77"/>
              </a:rPr>
              <a:t>affliction is preparing for us </a:t>
            </a:r>
          </a:p>
          <a:p>
            <a:pPr>
              <a:lnSpc>
                <a:spcPct val="120000"/>
              </a:lnSpc>
            </a:pPr>
            <a:r>
              <a:rPr lang="en-US" sz="9600" i="1" dirty="0">
                <a:solidFill>
                  <a:srgbClr val="000000"/>
                </a:solidFill>
                <a:effectLst/>
                <a:highlight>
                  <a:srgbClr val="FFFFFF"/>
                </a:highlight>
                <a:latin typeface="Goudy Old Style" panose="02020502050305020303" pitchFamily="18" charset="77"/>
              </a:rPr>
              <a:t>an eternal weight of glory beyond all comparison, </a:t>
            </a:r>
          </a:p>
          <a:p>
            <a:pPr>
              <a:lnSpc>
                <a:spcPct val="120000"/>
              </a:lnSpc>
            </a:pPr>
            <a:r>
              <a:rPr lang="en-US" sz="9600" i="1" dirty="0">
                <a:solidFill>
                  <a:srgbClr val="000000"/>
                </a:solidFill>
                <a:effectLst/>
                <a:highlight>
                  <a:srgbClr val="FFFFFF"/>
                </a:highlight>
                <a:latin typeface="Goudy Old Style" panose="02020502050305020303" pitchFamily="18" charset="77"/>
              </a:rPr>
              <a:t>as we look not to the things that are seen but to the things</a:t>
            </a:r>
          </a:p>
          <a:p>
            <a:pPr>
              <a:lnSpc>
                <a:spcPct val="120000"/>
              </a:lnSpc>
            </a:pPr>
            <a:r>
              <a:rPr lang="en-US" sz="9600" i="1" dirty="0">
                <a:solidFill>
                  <a:srgbClr val="000000"/>
                </a:solidFill>
                <a:effectLst/>
                <a:highlight>
                  <a:srgbClr val="FFFFFF"/>
                </a:highlight>
                <a:latin typeface="Goudy Old Style" panose="02020502050305020303" pitchFamily="18" charset="77"/>
              </a:rPr>
              <a:t>that are unseen. </a:t>
            </a:r>
          </a:p>
          <a:p>
            <a:pPr>
              <a:lnSpc>
                <a:spcPct val="120000"/>
              </a:lnSpc>
            </a:pPr>
            <a:r>
              <a:rPr lang="en-US" sz="9600" i="1" dirty="0">
                <a:solidFill>
                  <a:srgbClr val="000000"/>
                </a:solidFill>
                <a:effectLst/>
                <a:highlight>
                  <a:srgbClr val="FFFFFF"/>
                </a:highlight>
                <a:latin typeface="Goudy Old Style" panose="02020502050305020303" pitchFamily="18" charset="77"/>
              </a:rPr>
              <a:t>For the things that are seen are transient, </a:t>
            </a:r>
          </a:p>
          <a:p>
            <a:pPr>
              <a:lnSpc>
                <a:spcPct val="120000"/>
              </a:lnSpc>
            </a:pPr>
            <a:r>
              <a:rPr lang="en-US" sz="9600" i="1" dirty="0">
                <a:solidFill>
                  <a:srgbClr val="000000"/>
                </a:solidFill>
                <a:effectLst/>
                <a:highlight>
                  <a:srgbClr val="FFFFFF"/>
                </a:highlight>
                <a:latin typeface="Goudy Old Style" panose="02020502050305020303" pitchFamily="18" charset="77"/>
              </a:rPr>
              <a:t>but the things that are unseen are eternal.</a:t>
            </a:r>
          </a:p>
          <a:p>
            <a:pPr>
              <a:lnSpc>
                <a:spcPct val="120000"/>
              </a:lnSpc>
            </a:pPr>
            <a:endParaRPr lang="en-US" sz="7400" i="1" dirty="0">
              <a:latin typeface="Goudy Old Style" panose="02020502050305020303" pitchFamily="18" charset="77"/>
              <a:ea typeface="Goudy Old Style" charset="0"/>
              <a:cs typeface="Goudy Old Style" charset="0"/>
            </a:endParaRPr>
          </a:p>
          <a:p>
            <a:pPr>
              <a:lnSpc>
                <a:spcPct val="120000"/>
              </a:lnSpc>
            </a:pPr>
            <a:r>
              <a:rPr lang="en-US" sz="7200" dirty="0">
                <a:latin typeface="Goudy Old Style" panose="02020502050305020303" pitchFamily="18" charset="77"/>
                <a:ea typeface="Goudy Old Style" charset="0"/>
                <a:cs typeface="Goudy Old Style" charset="0"/>
              </a:rPr>
              <a:t>2 Corinthians 4:16-18</a:t>
            </a:r>
          </a:p>
          <a:p>
            <a:pPr>
              <a:lnSpc>
                <a:spcPct val="120000"/>
              </a:lnSpc>
            </a:pPr>
            <a:r>
              <a:rPr lang="en-US" sz="7400" dirty="0">
                <a:latin typeface="Goudy Old Style" charset="0"/>
                <a:ea typeface="Goudy Old Style" charset="0"/>
                <a:cs typeface="Goudy Old Style" charset="0"/>
              </a:rPr>
              <a:t>	       </a:t>
            </a:r>
          </a:p>
          <a:p>
            <a:pPr algn="l"/>
            <a:endParaRPr lang="en-US" sz="7400" b="1" dirty="0">
              <a:latin typeface="Goudy Old Style" charset="0"/>
              <a:ea typeface="Goudy Old Style" charset="0"/>
              <a:cs typeface="Goudy Old Style" charset="0"/>
            </a:endParaRPr>
          </a:p>
          <a:p>
            <a:pPr algn="l"/>
            <a:endParaRPr lang="en-US" b="1" dirty="0">
              <a:solidFill>
                <a:schemeClr val="bg1"/>
              </a:solidFill>
              <a:latin typeface="Goudy Old Style" charset="0"/>
              <a:ea typeface="Goudy Old Style" charset="0"/>
              <a:cs typeface="Goudy Old Style" charset="0"/>
            </a:endParaRPr>
          </a:p>
          <a:p>
            <a:pPr algn="l"/>
            <a:r>
              <a:rPr lang="en-US" b="1" dirty="0">
                <a:solidFill>
                  <a:schemeClr val="bg1"/>
                </a:solidFill>
                <a:latin typeface="Goudy Old Style" charset="0"/>
                <a:ea typeface="Goudy Old Style" charset="0"/>
                <a:cs typeface="Goudy Old Style" charset="0"/>
              </a:rPr>
              <a:t>April 10, 2024</a:t>
            </a:r>
          </a:p>
          <a:p>
            <a:pPr algn="l"/>
            <a:r>
              <a:rPr lang="en-US" b="1" dirty="0">
                <a:solidFill>
                  <a:schemeClr val="bg1"/>
                </a:solidFill>
                <a:latin typeface="Goudy Old Style" charset="0"/>
                <a:ea typeface="Goudy Old Style" charset="0"/>
                <a:cs typeface="Goudy Old Style" charset="0"/>
              </a:rPr>
              <a:t>St. Philip’s Church </a:t>
            </a:r>
          </a:p>
          <a:p>
            <a:pPr algn="l"/>
            <a:r>
              <a:rPr lang="en-US" b="1" dirty="0">
                <a:solidFill>
                  <a:schemeClr val="bg1"/>
                </a:solidFill>
                <a:latin typeface="Goudy Old Style" charset="0"/>
                <a:ea typeface="Goudy Old Style" charset="0"/>
                <a:cs typeface="Goudy Old Style" charset="0"/>
              </a:rPr>
              <a:t>The </a:t>
            </a:r>
            <a:r>
              <a:rPr lang="en-US" b="1" dirty="0" err="1">
                <a:solidFill>
                  <a:schemeClr val="bg1"/>
                </a:solidFill>
                <a:latin typeface="Goudy Old Style" charset="0"/>
                <a:ea typeface="Goudy Old Style" charset="0"/>
                <a:cs typeface="Goudy Old Style" charset="0"/>
              </a:rPr>
              <a:t>Rev’d</a:t>
            </a:r>
            <a:r>
              <a:rPr lang="en-US" b="1" dirty="0">
                <a:solidFill>
                  <a:schemeClr val="bg1"/>
                </a:solidFill>
                <a:latin typeface="Goudy Old Style" charset="0"/>
                <a:ea typeface="Goudy Old Style" charset="0"/>
                <a:cs typeface="Goudy Old Style" charset="0"/>
              </a:rPr>
              <a:t> Brian K. McGreevy, J.D., Facilitator</a:t>
            </a:r>
          </a:p>
          <a:p>
            <a:pPr algn="l"/>
            <a:endParaRPr lang="en-US" b="1" dirty="0">
              <a:solidFill>
                <a:schemeClr val="bg1"/>
              </a:solidFill>
              <a:latin typeface="Goudy Old Style" charset="0"/>
              <a:ea typeface="Goudy Old Style" charset="0"/>
              <a:cs typeface="Goudy Old Style" charset="0"/>
            </a:endParaRPr>
          </a:p>
          <a:p>
            <a:pPr algn="l"/>
            <a:endParaRPr lang="en-US"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740450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70000" lnSpcReduction="20000"/>
          </a:bodyPr>
          <a:lstStyle/>
          <a:p>
            <a:pPr algn="l">
              <a:lnSpc>
                <a:spcPct val="95000"/>
              </a:lnSpc>
              <a:spcBef>
                <a:spcPts val="0"/>
              </a:spcBef>
            </a:pPr>
            <a:endParaRPr lang="en-US" sz="3500" b="1" dirty="0">
              <a:solidFill>
                <a:srgbClr val="000000"/>
              </a:solidFill>
              <a:effectLst/>
              <a:highlight>
                <a:srgbClr val="FFFFFF"/>
              </a:highlight>
              <a:latin typeface="Goudy Old Style" panose="02020502050305020303" pitchFamily="18" charset="77"/>
            </a:endParaRPr>
          </a:p>
          <a:p>
            <a:pPr algn="l">
              <a:lnSpc>
                <a:spcPct val="95000"/>
              </a:lnSpc>
              <a:spcBef>
                <a:spcPts val="0"/>
              </a:spcBef>
            </a:pPr>
            <a:r>
              <a:rPr lang="en-US" sz="3500" b="1" dirty="0">
                <a:solidFill>
                  <a:srgbClr val="000000"/>
                </a:solidFill>
                <a:effectLst/>
                <a:highlight>
                  <a:srgbClr val="FFFFFF"/>
                </a:highlight>
                <a:latin typeface="Goudy Old Style" panose="02020502050305020303" pitchFamily="18" charset="77"/>
              </a:rPr>
              <a:t>Heaven</a:t>
            </a:r>
          </a:p>
          <a:p>
            <a:pPr algn="l">
              <a:lnSpc>
                <a:spcPct val="95000"/>
              </a:lnSpc>
              <a:spcBef>
                <a:spcPts val="0"/>
              </a:spcBef>
            </a:pPr>
            <a:r>
              <a:rPr lang="en-US" sz="3500" kern="100" dirty="0">
                <a:effectLst/>
                <a:latin typeface="Goudy Old Style" panose="02020502050305020303" pitchFamily="18" charset="77"/>
                <a:ea typeface="Aptos" panose="020B0004020202020204" pitchFamily="34" charset="0"/>
                <a:cs typeface="Times New Roman" panose="02020603050405020304" pitchFamily="18" charset="0"/>
              </a:rPr>
              <a:t>“Here, then, is the desire, still wandering and uncertain of its object and still largely unable to see that object in the direction where it really lies. Our sacred books give us some account of the object. It is, of course, a symbolical account. Heaven is, by definition, outside our experience, but all intelligible descriptions must be of things within our experience. The scriptural picture of heaven is therefore just as symbolical as the picture which our desire, unaided, invents for itself; Heaven is not really full of jewelry any more than it is really the beauty of nature, or a fine piece of music. The difference is that the scriptural imagery has authority. It comes to us from writers who were closer to God than we, and it has stood the test of Christian experience down the centuries. The natural appeal of this authoritative imagery is to me, at first, very small. At first sight it chills, rather than awakes, my desire. And that is just what </a:t>
            </a:r>
            <a:r>
              <a:rPr lang="en-US" sz="3500" kern="100" dirty="0">
                <a:latin typeface="Goudy Old Style" panose="02020502050305020303" pitchFamily="18" charset="77"/>
                <a:ea typeface="Aptos" panose="020B0004020202020204" pitchFamily="34" charset="0"/>
                <a:cs typeface="Times New Roman" panose="02020603050405020304" pitchFamily="18" charset="0"/>
              </a:rPr>
              <a:t>I</a:t>
            </a:r>
            <a:r>
              <a:rPr lang="en-US" sz="3500" kern="100" dirty="0">
                <a:effectLst/>
                <a:latin typeface="Goudy Old Style" panose="02020502050305020303" pitchFamily="18" charset="77"/>
                <a:ea typeface="Aptos" panose="020B0004020202020204" pitchFamily="34" charset="0"/>
                <a:cs typeface="Times New Roman" panose="02020603050405020304" pitchFamily="18" charset="0"/>
              </a:rPr>
              <a:t> ought to expect. If Christianity could tell me no more of the far-off land than my own temperament led me to surmise already, then Christianity would be no higher than myself. If it has more to give me, </a:t>
            </a:r>
            <a:r>
              <a:rPr lang="en-US" sz="3500" kern="100" dirty="0">
                <a:latin typeface="Goudy Old Style" panose="02020502050305020303" pitchFamily="18" charset="77"/>
                <a:ea typeface="Aptos" panose="020B0004020202020204" pitchFamily="34" charset="0"/>
                <a:cs typeface="Times New Roman" panose="02020603050405020304" pitchFamily="18" charset="0"/>
              </a:rPr>
              <a:t>I</a:t>
            </a:r>
            <a:r>
              <a:rPr lang="en-US" sz="3500" kern="100" dirty="0">
                <a:effectLst/>
                <a:latin typeface="Goudy Old Style" panose="02020502050305020303" pitchFamily="18" charset="77"/>
                <a:ea typeface="Aptos" panose="020B0004020202020204" pitchFamily="34" charset="0"/>
                <a:cs typeface="Times New Roman" panose="02020603050405020304" pitchFamily="18" charset="0"/>
              </a:rPr>
              <a:t> must expect it to be less immediately attractive than “my own stuff”. Sophocles at first seems dull and cold to the boy who has only reached Shelley. If our religion is something objective, then we must never avert our eyes from those elements in it which seem puzzling or repellent; for it will be precisely the puzzling or the repellent which conceals what we do not yet know and need to know.”</a:t>
            </a:r>
          </a:p>
          <a:p>
            <a:pPr algn="l"/>
            <a:endParaRPr lang="en-US" sz="5400" b="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33206215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algn="l">
              <a:lnSpc>
                <a:spcPct val="95000"/>
              </a:lnSpc>
              <a:spcBef>
                <a:spcPts val="0"/>
              </a:spcBef>
            </a:pPr>
            <a:endParaRPr lang="en-US" sz="3500" b="1" dirty="0">
              <a:solidFill>
                <a:srgbClr val="000000"/>
              </a:solidFill>
              <a:effectLst/>
              <a:highlight>
                <a:srgbClr val="FFFFFF"/>
              </a:highlight>
              <a:latin typeface="Goudy Old Style" panose="02020502050305020303" pitchFamily="18" charset="77"/>
            </a:endParaRPr>
          </a:p>
          <a:p>
            <a:pPr algn="l"/>
            <a:endParaRPr lang="en-US" sz="5400" b="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
        <p:nvSpPr>
          <p:cNvPr id="5" name="TextBox 4">
            <a:extLst>
              <a:ext uri="{FF2B5EF4-FFF2-40B4-BE49-F238E27FC236}">
                <a16:creationId xmlns:a16="http://schemas.microsoft.com/office/drawing/2014/main" id="{3D3E28EF-D761-3136-1ED1-9214C13A2E11}"/>
              </a:ext>
            </a:extLst>
          </p:cNvPr>
          <p:cNvSpPr txBox="1"/>
          <p:nvPr/>
        </p:nvSpPr>
        <p:spPr>
          <a:xfrm>
            <a:off x="0" y="22861"/>
            <a:ext cx="10207080" cy="7232749"/>
          </a:xfrm>
          <a:prstGeom prst="rect">
            <a:avLst/>
          </a:prstGeom>
          <a:noFill/>
        </p:spPr>
        <p:txBody>
          <a:bodyPr wrap="square">
            <a:spAutoFit/>
          </a:bodyPr>
          <a:lstStyle/>
          <a:p>
            <a:pPr algn="l">
              <a:lnSpc>
                <a:spcPct val="100000"/>
              </a:lnSpc>
              <a:spcBef>
                <a:spcPts val="0"/>
              </a:spcBef>
            </a:pPr>
            <a:r>
              <a:rPr lang="en-US" sz="2200" b="0" i="1" dirty="0">
                <a:effectLst/>
                <a:latin typeface="Goudy Old Style" panose="02020502050305020303" pitchFamily="18" charset="77"/>
              </a:rPr>
              <a:t>For he was looking forward to the city that has foundations, whose designer and builder is God</a:t>
            </a:r>
            <a:r>
              <a:rPr lang="en-US" sz="2200" b="0" dirty="0">
                <a:effectLst/>
                <a:latin typeface="Goudy Old Style" panose="02020502050305020303" pitchFamily="18" charset="77"/>
              </a:rPr>
              <a:t>. </a:t>
            </a:r>
            <a:r>
              <a:rPr lang="en-US" b="0" dirty="0">
                <a:effectLst/>
                <a:latin typeface="Goudy Old Style" panose="02020502050305020303" pitchFamily="18" charset="77"/>
              </a:rPr>
              <a:t>Heb:11:10 </a:t>
            </a:r>
            <a:r>
              <a:rPr lang="en-US" sz="2200" b="0" i="1" dirty="0">
                <a:effectLst/>
                <a:latin typeface="Goudy Old Style" panose="02020502050305020303" pitchFamily="18" charset="77"/>
              </a:rPr>
              <a:t>But you have come to Mount Zion, to the city of the living God, the heavenly Jerusalem. You have come to thousands upon thousands of angels in joyful assembly,</a:t>
            </a:r>
            <a:r>
              <a:rPr lang="en-US" sz="2200" b="1" i="1" baseline="30000" dirty="0">
                <a:effectLst/>
                <a:latin typeface="Goudy Old Style" panose="02020502050305020303" pitchFamily="18" charset="77"/>
              </a:rPr>
              <a:t> </a:t>
            </a:r>
            <a:r>
              <a:rPr lang="en-US" sz="2200" b="0" i="1" dirty="0">
                <a:effectLst/>
                <a:latin typeface="Goudy Old Style" panose="02020502050305020303" pitchFamily="18" charset="77"/>
              </a:rPr>
              <a:t>to the church of the firstborn, whose names are written in heaven. You have come to God, the Judge of all, to the spirits of the righteous made perfect,</a:t>
            </a:r>
            <a:r>
              <a:rPr lang="en-US" sz="2200" b="1" i="1" baseline="30000" dirty="0">
                <a:effectLst/>
                <a:latin typeface="Goudy Old Style" panose="02020502050305020303" pitchFamily="18" charset="77"/>
              </a:rPr>
              <a:t> </a:t>
            </a:r>
            <a:r>
              <a:rPr lang="en-US" sz="2200" b="0" i="1" dirty="0">
                <a:effectLst/>
                <a:latin typeface="Goudy Old Style" panose="02020502050305020303" pitchFamily="18" charset="77"/>
              </a:rPr>
              <a:t>to Jesus the mediator of a new covenant, and to the sprinkled blood that speaks a better word than the blood of Abel...</a:t>
            </a:r>
            <a:r>
              <a:rPr lang="en-US" sz="2200" b="1" i="1" baseline="30000" dirty="0">
                <a:effectLst/>
                <a:latin typeface="Goudy Old Style" panose="02020502050305020303" pitchFamily="18" charset="77"/>
              </a:rPr>
              <a:t> </a:t>
            </a:r>
            <a:r>
              <a:rPr lang="en-US" sz="2200" b="0" i="1" dirty="0">
                <a:effectLst/>
                <a:latin typeface="Goudy Old Style" panose="02020502050305020303" pitchFamily="18" charset="77"/>
              </a:rPr>
              <a:t>Therefore, since we are receiving a kingdom that cannot be shaken, let us be thankful, and so worship God acceptably with reverence and awe. </a:t>
            </a:r>
            <a:r>
              <a:rPr lang="en-US" b="0" dirty="0">
                <a:effectLst/>
                <a:latin typeface="Goudy Old Style" panose="02020502050305020303" pitchFamily="18" charset="77"/>
              </a:rPr>
              <a:t>Heb. 12:24-28 </a:t>
            </a:r>
            <a:r>
              <a:rPr lang="en-US" sz="2200" b="0" i="1" dirty="0">
                <a:solidFill>
                  <a:srgbClr val="000000"/>
                </a:solidFill>
                <a:effectLst/>
                <a:latin typeface="Goudy Old Style" panose="02020502050305020303" pitchFamily="18" charset="77"/>
              </a:rPr>
              <a:t>Then I saw a new heaven and a new earth; for the first heaven and the first earth passed away, and there is no longer any sea. </a:t>
            </a:r>
            <a:r>
              <a:rPr lang="en-US" b="0" dirty="0">
                <a:solidFill>
                  <a:srgbClr val="000000"/>
                </a:solidFill>
                <a:effectLst/>
                <a:latin typeface="Goudy Old Style" panose="02020502050305020303" pitchFamily="18" charset="77"/>
              </a:rPr>
              <a:t>Revelation 21:1 </a:t>
            </a:r>
            <a:r>
              <a:rPr lang="en-US" sz="2200" b="0" i="1" dirty="0">
                <a:solidFill>
                  <a:srgbClr val="001320"/>
                </a:solidFill>
                <a:effectLst/>
                <a:latin typeface="Goudy Old Style" panose="02020502050305020303" pitchFamily="18" charset="77"/>
              </a:rPr>
              <a:t>All the stars in the sky will be dissolved and the heavens rolled up like a scroll; all the starry host will fall like withered leaves from the vine, like shriveled figs from the fig tree. </a:t>
            </a:r>
            <a:r>
              <a:rPr lang="en-US" b="0" dirty="0">
                <a:solidFill>
                  <a:srgbClr val="001320"/>
                </a:solidFill>
                <a:effectLst/>
                <a:latin typeface="Goudy Old Style" panose="02020502050305020303" pitchFamily="18" charset="77"/>
              </a:rPr>
              <a:t>Isaiah 34:4 </a:t>
            </a:r>
            <a:r>
              <a:rPr lang="en-US" sz="2200" i="1" dirty="0">
                <a:effectLst/>
                <a:highlight>
                  <a:srgbClr val="FFFFFF"/>
                </a:highlight>
                <a:latin typeface="Goudy Old Style" panose="02020502050305020303" pitchFamily="18" charset="77"/>
              </a:rPr>
              <a:t>Better a day in Your courts than a thousand anywhere else. I would rather be at the door of the house of my God than to live in the tents of wicked people. </a:t>
            </a:r>
            <a:r>
              <a:rPr lang="en-US" dirty="0">
                <a:effectLst/>
                <a:highlight>
                  <a:srgbClr val="FFFFFF"/>
                </a:highlight>
                <a:latin typeface="Goudy Old Style" panose="02020502050305020303" pitchFamily="18" charset="77"/>
              </a:rPr>
              <a:t>Ps. 84:10 </a:t>
            </a:r>
            <a:r>
              <a:rPr lang="en-US" baseline="30000" dirty="0">
                <a:effectLst/>
                <a:highlight>
                  <a:srgbClr val="FFFFFF"/>
                </a:highlight>
                <a:latin typeface="Goudy Old Style" panose="02020502050305020303" pitchFamily="18" charset="77"/>
              </a:rPr>
              <a:t> </a:t>
            </a:r>
            <a:r>
              <a:rPr lang="en-US" sz="2200" i="1" dirty="0">
                <a:effectLst/>
                <a:highlight>
                  <a:srgbClr val="FFFFFF"/>
                </a:highlight>
                <a:latin typeface="Goudy Old Style" panose="02020502050305020303" pitchFamily="18" charset="77"/>
              </a:rPr>
              <a:t>The wall was built of jasper, while the city was pure gold, like clear glass. </a:t>
            </a:r>
            <a:r>
              <a:rPr lang="en-US" sz="2200" i="1" baseline="30000" dirty="0">
                <a:effectLst/>
                <a:highlight>
                  <a:srgbClr val="FFFFFF"/>
                </a:highlight>
                <a:latin typeface="Goudy Old Style" panose="02020502050305020303" pitchFamily="18" charset="77"/>
              </a:rPr>
              <a:t> </a:t>
            </a:r>
            <a:r>
              <a:rPr lang="en-US" sz="2200" i="1" dirty="0">
                <a:effectLst/>
                <a:highlight>
                  <a:srgbClr val="FFFFFF"/>
                </a:highlight>
                <a:latin typeface="Goudy Old Style" panose="02020502050305020303" pitchFamily="18" charset="77"/>
              </a:rPr>
              <a:t>The foundations of the wall of the city were adorned with every kind of jewel. The first was jasper, the second sapphire, the third agate, the fourth emerald, the fifth onyx, the sixth carnelian, the seventh chrysolite, the eighth beryl, the ninth topaz, the tenth chrysoprase, the eleventh jacinth, the twelfth amethyst. </a:t>
            </a:r>
            <a:r>
              <a:rPr lang="en-US" sz="2200" i="1" baseline="30000" dirty="0">
                <a:effectLst/>
                <a:highlight>
                  <a:srgbClr val="FFFFFF"/>
                </a:highlight>
                <a:latin typeface="Goudy Old Style" panose="02020502050305020303" pitchFamily="18" charset="77"/>
              </a:rPr>
              <a:t> </a:t>
            </a:r>
            <a:r>
              <a:rPr lang="en-US" sz="2200" i="1" dirty="0">
                <a:effectLst/>
                <a:highlight>
                  <a:srgbClr val="FFFFFF"/>
                </a:highlight>
                <a:latin typeface="Goudy Old Style" panose="02020502050305020303" pitchFamily="18" charset="77"/>
              </a:rPr>
              <a:t>And the twelve gates were twelve pearls, each of the gates made of a single pearl, and the street of the city was pure gold, like transparent glass. </a:t>
            </a:r>
            <a:r>
              <a:rPr lang="en-US" dirty="0">
                <a:effectLst/>
                <a:highlight>
                  <a:srgbClr val="FFFFFF"/>
                </a:highlight>
                <a:latin typeface="Goudy Old Style" panose="02020502050305020303" pitchFamily="18" charset="77"/>
              </a:rPr>
              <a:t>Rev. 21:18-21</a:t>
            </a:r>
          </a:p>
          <a:p>
            <a:br>
              <a:rPr lang="en-US" sz="2400" dirty="0"/>
            </a:br>
            <a:br>
              <a:rPr lang="en-US" sz="2200" i="1" dirty="0">
                <a:effectLst/>
                <a:latin typeface="Goudy Old Style" panose="02020502050305020303" pitchFamily="18" charset="77"/>
                <a:ea typeface="MS Mincho" panose="02020609040205080304" pitchFamily="49" charset="-128"/>
                <a:cs typeface="Times New Roman" panose="02020603050405020304" pitchFamily="18" charset="0"/>
              </a:rPr>
            </a:br>
            <a:endParaRPr lang="en-US" sz="2200" b="1" dirty="0">
              <a:latin typeface="Goudy Old Style" panose="02020502050305020303" pitchFamily="18" charset="77"/>
            </a:endParaRPr>
          </a:p>
        </p:txBody>
      </p:sp>
    </p:spTree>
    <p:extLst>
      <p:ext uri="{BB962C8B-B14F-4D97-AF65-F5344CB8AC3E}">
        <p14:creationId xmlns:p14="http://schemas.microsoft.com/office/powerpoint/2010/main" val="41267644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marL="0" marR="0">
              <a:lnSpc>
                <a:spcPct val="150000"/>
              </a:lnSpc>
              <a:spcBef>
                <a:spcPts val="0"/>
              </a:spcBef>
              <a:spcAft>
                <a:spcPts val="0"/>
              </a:spcAft>
            </a:pPr>
            <a:endParaRPr lang="en-US" b="0" i="0" dirty="0">
              <a:solidFill>
                <a:srgbClr val="181818"/>
              </a:solidFill>
              <a:effectLst/>
              <a:highlight>
                <a:srgbClr val="FFFFFF"/>
              </a:highlight>
              <a:latin typeface="Goudy Old Style" panose="02020502050305020303" pitchFamily="18" charset="77"/>
            </a:endParaRPr>
          </a:p>
          <a:p>
            <a:pPr marL="0" marR="0">
              <a:lnSpc>
                <a:spcPct val="150000"/>
              </a:lnSpc>
              <a:spcBef>
                <a:spcPts val="0"/>
              </a:spcBef>
              <a:spcAft>
                <a:spcPts val="0"/>
              </a:spcAft>
            </a:pPr>
            <a:endParaRPr lang="en-US">
              <a:solidFill>
                <a:srgbClr val="181818"/>
              </a:solidFill>
              <a:highlight>
                <a:srgbClr val="FFFFFF"/>
              </a:highlight>
              <a:latin typeface="Goudy Old Style" panose="02020502050305020303" pitchFamily="18" charset="77"/>
            </a:endParaRPr>
          </a:p>
          <a:p>
            <a:pPr marL="0" marR="0">
              <a:lnSpc>
                <a:spcPct val="150000"/>
              </a:lnSpc>
              <a:spcBef>
                <a:spcPts val="0"/>
              </a:spcBef>
              <a:spcAft>
                <a:spcPts val="0"/>
              </a:spcAft>
            </a:pPr>
            <a:r>
              <a:rPr lang="en-US" b="0" i="0">
                <a:solidFill>
                  <a:srgbClr val="181818"/>
                </a:solidFill>
                <a:effectLst/>
                <a:highlight>
                  <a:srgbClr val="FFFFFF"/>
                </a:highlight>
                <a:latin typeface="Goudy Old Style" panose="02020502050305020303" pitchFamily="18" charset="77"/>
              </a:rPr>
              <a:t>“</a:t>
            </a:r>
            <a:r>
              <a:rPr lang="en-US" b="0" i="0" dirty="0">
                <a:solidFill>
                  <a:srgbClr val="181818"/>
                </a:solidFill>
                <a:effectLst/>
                <a:highlight>
                  <a:srgbClr val="FFFFFF"/>
                </a:highlight>
                <a:latin typeface="Goudy Old Style" panose="02020502050305020303" pitchFamily="18" charset="77"/>
              </a:rPr>
              <a:t>At present we are on the outside of the world, the wrong side of the door.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We discern the freshness and purity of morning,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but they do not make us fresh and pure.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We cannot mingle with the </a:t>
            </a:r>
            <a:r>
              <a:rPr lang="en-US" b="0" i="0" dirty="0" err="1">
                <a:solidFill>
                  <a:srgbClr val="181818"/>
                </a:solidFill>
                <a:effectLst/>
                <a:highlight>
                  <a:srgbClr val="FFFFFF"/>
                </a:highlight>
                <a:latin typeface="Goudy Old Style" panose="02020502050305020303" pitchFamily="18" charset="77"/>
              </a:rPr>
              <a:t>splendours</a:t>
            </a:r>
            <a:r>
              <a:rPr lang="en-US" b="0" i="0" dirty="0">
                <a:solidFill>
                  <a:srgbClr val="181818"/>
                </a:solidFill>
                <a:effectLst/>
                <a:highlight>
                  <a:srgbClr val="FFFFFF"/>
                </a:highlight>
                <a:latin typeface="Goudy Old Style" panose="02020502050305020303" pitchFamily="18" charset="77"/>
              </a:rPr>
              <a:t> we see.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But all the leaves of the New Testament are rustling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with the </a:t>
            </a:r>
            <a:r>
              <a:rPr lang="en-US" b="0" i="0" dirty="0" err="1">
                <a:solidFill>
                  <a:srgbClr val="181818"/>
                </a:solidFill>
                <a:effectLst/>
                <a:highlight>
                  <a:srgbClr val="FFFFFF"/>
                </a:highlight>
                <a:latin typeface="Goudy Old Style" panose="02020502050305020303" pitchFamily="18" charset="77"/>
              </a:rPr>
              <a:t>rumour</a:t>
            </a:r>
            <a:r>
              <a:rPr lang="en-US" b="0" i="0" dirty="0">
                <a:solidFill>
                  <a:srgbClr val="181818"/>
                </a:solidFill>
                <a:effectLst/>
                <a:highlight>
                  <a:srgbClr val="FFFFFF"/>
                </a:highlight>
                <a:latin typeface="Goudy Old Style" panose="02020502050305020303" pitchFamily="18" charset="77"/>
              </a:rPr>
              <a:t> that it will not always be so.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Some day, God willing, we shall get in.”</a:t>
            </a:r>
            <a:br>
              <a:rPr lang="en-US" dirty="0">
                <a:latin typeface="Goudy Old Style" panose="02020502050305020303" pitchFamily="18" charset="77"/>
              </a:rPr>
            </a:br>
            <a:r>
              <a:rPr lang="en-US" b="0" i="0" dirty="0">
                <a:solidFill>
                  <a:srgbClr val="181818"/>
                </a:solidFill>
                <a:effectLst/>
                <a:highlight>
                  <a:srgbClr val="FFFFFF"/>
                </a:highlight>
                <a:latin typeface="Goudy Old Style" panose="02020502050305020303" pitchFamily="18" charset="77"/>
              </a:rPr>
              <a:t>― </a:t>
            </a:r>
            <a:r>
              <a:rPr lang="en-US" b="1" i="0" dirty="0">
                <a:solidFill>
                  <a:srgbClr val="333333"/>
                </a:solidFill>
                <a:effectLst/>
                <a:highlight>
                  <a:srgbClr val="FFFFFF"/>
                </a:highlight>
                <a:latin typeface="Goudy Old Style" panose="02020502050305020303" pitchFamily="18" charset="77"/>
              </a:rPr>
              <a:t>C.S. Lewis, </a:t>
            </a:r>
            <a:r>
              <a:rPr lang="en-US" b="1" i="1" dirty="0">
                <a:solidFill>
                  <a:srgbClr val="333333"/>
                </a:solidFill>
                <a:effectLst/>
                <a:highlight>
                  <a:srgbClr val="FFFFFF"/>
                </a:highlight>
                <a:latin typeface="Goudy Old Style" panose="02020502050305020303" pitchFamily="18" charset="77"/>
              </a:rPr>
              <a:t>The Weight of Glory</a:t>
            </a:r>
            <a:endParaRPr lang="en-US" b="1" i="1" dirty="0">
              <a:latin typeface="Goudy Old Style" panose="02020502050305020303" pitchFamily="18" charset="77"/>
              <a:ea typeface="Goudy Old Style" charset="0"/>
              <a:cs typeface="Goudy Old Style" charset="0"/>
            </a:endParaRPr>
          </a:p>
          <a:p>
            <a:pPr marL="0" marR="0" algn="l">
              <a:spcBef>
                <a:spcPts val="0"/>
              </a:spcBef>
              <a:spcAft>
                <a:spcPts val="0"/>
              </a:spcAft>
            </a:pPr>
            <a:endParaRPr lang="en-US" sz="2400" b="1" i="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412159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1" y="-1"/>
            <a:ext cx="9077092" cy="6835139"/>
          </a:xfrm>
        </p:spPr>
        <p:txBody>
          <a:bodyPr>
            <a:normAutofit fontScale="25000" lnSpcReduction="2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pPr algn="l"/>
            <a:r>
              <a:rPr lang="en-US" sz="7400" b="1" dirty="0">
                <a:latin typeface="Goudy Old Style" charset="0"/>
                <a:ea typeface="Goudy Old Style" charset="0"/>
                <a:cs typeface="Goudy Old Style" charset="0"/>
              </a:rPr>
              <a:t>How to approach this class:</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--On the beach</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--Snorkeling</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--Scuba diving</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--Email list</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How to read this book:</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--Try reading aloud and slowly, looking for layers of meaning</a:t>
            </a:r>
            <a:br>
              <a:rPr lang="en-US" sz="7400" b="1" dirty="0">
                <a:latin typeface="Goudy Old Style" charset="0"/>
                <a:ea typeface="Goudy Old Style" charset="0"/>
                <a:cs typeface="Goudy Old Style" charset="0"/>
              </a:rPr>
            </a:br>
            <a:endParaRPr lang="en-US" sz="7400" b="1" dirty="0">
              <a:latin typeface="Goudy Old Style" charset="0"/>
              <a:ea typeface="Goudy Old Style" charset="0"/>
              <a:cs typeface="Goudy Old Style" charset="0"/>
            </a:endParaRPr>
          </a:p>
          <a:p>
            <a:pPr algn="l"/>
            <a:r>
              <a:rPr lang="en-US" sz="7400" b="1" dirty="0">
                <a:latin typeface="Goudy Old Style" charset="0"/>
                <a:ea typeface="Goudy Old Style" charset="0"/>
                <a:cs typeface="Goudy Old Style" charset="0"/>
              </a:rPr>
              <a:t>--Look for themes/underline and highlight passages that resonate with you</a:t>
            </a:r>
            <a:br>
              <a:rPr lang="en-US" sz="7400" b="1" dirty="0">
                <a:latin typeface="Goudy Old Style" charset="0"/>
                <a:ea typeface="Goudy Old Style" charset="0"/>
                <a:cs typeface="Goudy Old Style" charset="0"/>
              </a:rPr>
            </a:br>
            <a:endParaRPr lang="en-US" sz="7400" b="1" i="1" dirty="0">
              <a:latin typeface="Goudy Old Style" charset="0"/>
              <a:ea typeface="Goudy Old Style" charset="0"/>
              <a:cs typeface="Goudy Old Style" charset="0"/>
            </a:endParaRPr>
          </a:p>
          <a:p>
            <a:endParaRPr lang="en-US" sz="7400" b="1" i="1" dirty="0">
              <a:latin typeface="Goudy Old Style" charset="0"/>
              <a:ea typeface="Goudy Old Style" charset="0"/>
              <a:cs typeface="Goudy Old Style" charset="0"/>
            </a:endParaRPr>
          </a:p>
          <a:p>
            <a:endParaRPr lang="en-US" sz="7400" b="1" i="1" dirty="0">
              <a:latin typeface="Goudy Old Style" charset="0"/>
              <a:ea typeface="Goudy Old Style" charset="0"/>
              <a:cs typeface="Goudy Old Style" charset="0"/>
            </a:endParaRPr>
          </a:p>
          <a:p>
            <a:pPr algn="l"/>
            <a:r>
              <a:rPr lang="en-US" sz="7400" dirty="0">
                <a:latin typeface="Goudy Old Style" charset="0"/>
                <a:ea typeface="Goudy Old Style" charset="0"/>
                <a:cs typeface="Goudy Old Style" charset="0"/>
              </a:rPr>
              <a:t>	       </a:t>
            </a:r>
          </a:p>
          <a:p>
            <a:pPr algn="l"/>
            <a:endParaRPr lang="en-US" b="1" dirty="0">
              <a:latin typeface="Goudy Old Style" charset="0"/>
              <a:ea typeface="Goudy Old Style" charset="0"/>
              <a:cs typeface="Goudy Old Style" charset="0"/>
            </a:endParaRPr>
          </a:p>
          <a:p>
            <a:pPr algn="l"/>
            <a:endParaRPr lang="en-US" b="1" dirty="0">
              <a:solidFill>
                <a:schemeClr val="bg1"/>
              </a:solidFill>
              <a:latin typeface="Goudy Old Style" charset="0"/>
              <a:ea typeface="Goudy Old Style" charset="0"/>
              <a:cs typeface="Goudy Old Style" charset="0"/>
            </a:endParaRPr>
          </a:p>
          <a:p>
            <a:pPr algn="l"/>
            <a:r>
              <a:rPr lang="en-US" b="1" dirty="0">
                <a:solidFill>
                  <a:schemeClr val="bg1"/>
                </a:solidFill>
                <a:latin typeface="Goudy Old Style" charset="0"/>
                <a:ea typeface="Goudy Old Style" charset="0"/>
                <a:cs typeface="Goudy Old Style" charset="0"/>
              </a:rPr>
              <a:t>April 10, 2024</a:t>
            </a:r>
          </a:p>
          <a:p>
            <a:pPr algn="l"/>
            <a:r>
              <a:rPr lang="en-US" b="1" dirty="0">
                <a:solidFill>
                  <a:schemeClr val="bg1"/>
                </a:solidFill>
                <a:latin typeface="Goudy Old Style" charset="0"/>
                <a:ea typeface="Goudy Old Style" charset="0"/>
                <a:cs typeface="Goudy Old Style" charset="0"/>
              </a:rPr>
              <a:t>St. Philip’s Church </a:t>
            </a:r>
          </a:p>
          <a:p>
            <a:pPr algn="l"/>
            <a:r>
              <a:rPr lang="en-US" b="1" dirty="0">
                <a:solidFill>
                  <a:schemeClr val="bg1"/>
                </a:solidFill>
                <a:latin typeface="Goudy Old Style" charset="0"/>
                <a:ea typeface="Goudy Old Style" charset="0"/>
                <a:cs typeface="Goudy Old Style" charset="0"/>
              </a:rPr>
              <a:t>The </a:t>
            </a:r>
            <a:r>
              <a:rPr lang="en-US" b="1" dirty="0" err="1">
                <a:solidFill>
                  <a:schemeClr val="bg1"/>
                </a:solidFill>
                <a:latin typeface="Goudy Old Style" charset="0"/>
                <a:ea typeface="Goudy Old Style" charset="0"/>
                <a:cs typeface="Goudy Old Style" charset="0"/>
              </a:rPr>
              <a:t>Rev’d</a:t>
            </a:r>
            <a:r>
              <a:rPr lang="en-US" b="1" dirty="0">
                <a:solidFill>
                  <a:schemeClr val="bg1"/>
                </a:solidFill>
                <a:latin typeface="Goudy Old Style" charset="0"/>
                <a:ea typeface="Goudy Old Style" charset="0"/>
                <a:cs typeface="Goudy Old Style" charset="0"/>
              </a:rPr>
              <a:t> Brian K. McGreevy, J.D., Facilitator</a:t>
            </a:r>
          </a:p>
          <a:p>
            <a:pPr algn="l"/>
            <a:endParaRPr lang="en-US" b="1" dirty="0">
              <a:solidFill>
                <a:schemeClr val="bg1"/>
              </a:solidFill>
              <a:latin typeface="Goudy Old Style" charset="0"/>
              <a:ea typeface="Goudy Old Style" charset="0"/>
              <a:cs typeface="Goudy Old Style" charset="0"/>
            </a:endParaRPr>
          </a:p>
          <a:p>
            <a:pPr algn="l"/>
            <a:endParaRPr lang="en-US"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318422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fontScale="25000" lnSpcReduction="2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pPr algn="l"/>
            <a:r>
              <a:rPr lang="en-US" sz="9600" b="1" dirty="0">
                <a:latin typeface="Goudy Old Style" charset="0"/>
                <a:ea typeface="Goudy Old Style" charset="0"/>
                <a:cs typeface="Goudy Old Style" charset="0"/>
              </a:rPr>
              <a:t>The Book</a:t>
            </a:r>
          </a:p>
          <a:p>
            <a:pPr algn="l"/>
            <a:endParaRPr lang="en-US" sz="9600" b="1" dirty="0">
              <a:latin typeface="Goudy Old Style" charset="0"/>
              <a:ea typeface="Goudy Old Style" charset="0"/>
              <a:cs typeface="Goudy Old Style" charset="0"/>
            </a:endParaRPr>
          </a:p>
          <a:p>
            <a:pPr algn="l"/>
            <a:r>
              <a:rPr lang="en-US" sz="9600" b="1" dirty="0">
                <a:latin typeface="Goudy Old Style" charset="0"/>
                <a:ea typeface="Goudy Old Style" charset="0"/>
                <a:cs typeface="Goudy Old Style" charset="0"/>
              </a:rPr>
              <a:t>A collection of sermons and addresses given by C.S. Lewis during World War II and shortly thereafter</a:t>
            </a:r>
          </a:p>
          <a:p>
            <a:pPr algn="l"/>
            <a:endParaRPr lang="en-US" sz="9600" b="1" dirty="0">
              <a:latin typeface="Goudy Old Style" charset="0"/>
              <a:ea typeface="Goudy Old Style" charset="0"/>
              <a:cs typeface="Goudy Old Style" charset="0"/>
            </a:endParaRPr>
          </a:p>
          <a:p>
            <a:pPr algn="l"/>
            <a:r>
              <a:rPr lang="en-US" sz="8800" b="0" i="0" dirty="0">
                <a:effectLst/>
                <a:latin typeface="Goudy Old Style" panose="02020502050305020303" pitchFamily="18" charset="77"/>
              </a:rPr>
              <a:t>1. The Weight of Glory--</a:t>
            </a:r>
            <a:r>
              <a:rPr lang="en-US" sz="8800" b="0" i="0" dirty="0">
                <a:effectLst/>
                <a:latin typeface="Goudy Old Style" panose="02020502050305020303" pitchFamily="18" charset="77"/>
                <a:cs typeface="Futura std" panose="020B0602020204020303" pitchFamily="34" charset="-79"/>
              </a:rPr>
              <a:t>June 8, 1941: Church of St. Mary the Virgin, Oxford</a:t>
            </a:r>
            <a:endParaRPr lang="en-US" sz="8800" b="0" i="0" dirty="0">
              <a:effectLst/>
              <a:latin typeface="Goudy Old Style" panose="02020502050305020303" pitchFamily="18" charset="77"/>
            </a:endParaRPr>
          </a:p>
          <a:p>
            <a:pPr algn="l"/>
            <a:r>
              <a:rPr lang="en-US" sz="8800" b="0" i="0" dirty="0">
                <a:effectLst/>
                <a:latin typeface="Goudy Old Style" panose="02020502050305020303" pitchFamily="18" charset="77"/>
              </a:rPr>
              <a:t>2. Learning in War-time--</a:t>
            </a:r>
            <a:r>
              <a:rPr lang="en-US" sz="8800" b="0" i="0" dirty="0">
                <a:effectLst/>
                <a:latin typeface="Goudy Old Style" panose="02020502050305020303" pitchFamily="18" charset="77"/>
                <a:cs typeface="Futura std" panose="020B0602020204020303" pitchFamily="34" charset="-79"/>
              </a:rPr>
              <a:t>October 22, 1938:  Church of St. Mary the Virgin, Oxford</a:t>
            </a:r>
            <a:endParaRPr lang="en-US" sz="8800" b="0" i="0" dirty="0">
              <a:effectLst/>
              <a:latin typeface="Goudy Old Style" panose="02020502050305020303" pitchFamily="18" charset="77"/>
            </a:endParaRPr>
          </a:p>
          <a:p>
            <a:pPr algn="l"/>
            <a:r>
              <a:rPr lang="en-US" sz="8800" dirty="0">
                <a:latin typeface="Goudy Old Style" panose="02020502050305020303" pitchFamily="18" charset="77"/>
              </a:rPr>
              <a:t>3. </a:t>
            </a:r>
            <a:r>
              <a:rPr lang="en-US" sz="8800" b="0" i="0" dirty="0">
                <a:effectLst/>
                <a:latin typeface="Goudy Old Style" panose="02020502050305020303" pitchFamily="18" charset="77"/>
              </a:rPr>
              <a:t>Transposition--</a:t>
            </a:r>
            <a:r>
              <a:rPr lang="en-US" sz="8800" b="0" i="0" dirty="0">
                <a:effectLst/>
                <a:latin typeface="Goudy Old Style" panose="02020502050305020303" pitchFamily="18" charset="77"/>
                <a:cs typeface="Futura std" panose="020B0602020204020303" pitchFamily="34" charset="-79"/>
              </a:rPr>
              <a:t>May 28, 1944: Chapel of Mansfield College, Oxford</a:t>
            </a:r>
            <a:endParaRPr lang="en-US" sz="8800" b="0" i="0" dirty="0">
              <a:effectLst/>
              <a:latin typeface="Goudy Old Style" panose="02020502050305020303" pitchFamily="18" charset="77"/>
            </a:endParaRPr>
          </a:p>
          <a:p>
            <a:pPr algn="l"/>
            <a:r>
              <a:rPr lang="en-US" sz="8800" b="0" i="0" dirty="0">
                <a:effectLst/>
                <a:latin typeface="Goudy Old Style" panose="02020502050305020303" pitchFamily="18" charset="77"/>
              </a:rPr>
              <a:t>4. Is Theology Poetry?--November 6, 1944: Socratic Club, Oxford</a:t>
            </a:r>
          </a:p>
          <a:p>
            <a:pPr algn="l"/>
            <a:r>
              <a:rPr lang="en-US" sz="8800" dirty="0">
                <a:latin typeface="Goudy Old Style" panose="02020502050305020303" pitchFamily="18" charset="77"/>
              </a:rPr>
              <a:t>5. </a:t>
            </a:r>
            <a:r>
              <a:rPr lang="en-US" sz="8800" b="0" i="0" dirty="0">
                <a:effectLst/>
                <a:latin typeface="Goudy Old Style" panose="02020502050305020303" pitchFamily="18" charset="77"/>
              </a:rPr>
              <a:t>The Inner Ring-- December 14, 1944: King’s College, University of London</a:t>
            </a:r>
          </a:p>
          <a:p>
            <a:pPr algn="l"/>
            <a:r>
              <a:rPr lang="en-US" sz="8800" b="0" i="0" dirty="0">
                <a:effectLst/>
                <a:latin typeface="Goudy Old Style" panose="02020502050305020303" pitchFamily="18" charset="77"/>
              </a:rPr>
              <a:t>6. Membership—February 10, 1945: Society of St. Alban and St. </a:t>
            </a:r>
            <a:r>
              <a:rPr lang="en-US" sz="8800" b="0" i="0" dirty="0" err="1">
                <a:effectLst/>
                <a:latin typeface="Goudy Old Style" panose="02020502050305020303" pitchFamily="18" charset="77"/>
              </a:rPr>
              <a:t>Sergius</a:t>
            </a:r>
            <a:r>
              <a:rPr lang="en-US" sz="8800" b="0" i="0" dirty="0">
                <a:effectLst/>
                <a:latin typeface="Goudy Old Style" panose="02020502050305020303" pitchFamily="18" charset="77"/>
              </a:rPr>
              <a:t>, Oxford</a:t>
            </a:r>
          </a:p>
          <a:p>
            <a:pPr algn="l"/>
            <a:r>
              <a:rPr lang="en-US" sz="8800" b="0" i="0" dirty="0">
                <a:effectLst/>
                <a:latin typeface="Goudy Old Style" panose="02020502050305020303" pitchFamily="18" charset="77"/>
              </a:rPr>
              <a:t>7. On Forgiveness--August 28, 1947: Church of St. </a:t>
            </a:r>
            <a:r>
              <a:rPr lang="en-US" sz="8800" dirty="0">
                <a:latin typeface="Goudy Old Style" panose="02020502050305020303" pitchFamily="18" charset="77"/>
              </a:rPr>
              <a:t>Mary’s, </a:t>
            </a:r>
            <a:r>
              <a:rPr lang="en-US" sz="8800" dirty="0" err="1">
                <a:latin typeface="Goudy Old Style" panose="02020502050305020303" pitchFamily="18" charset="77"/>
              </a:rPr>
              <a:t>Sawston</a:t>
            </a:r>
            <a:r>
              <a:rPr lang="en-US" sz="8800" dirty="0">
                <a:latin typeface="Goudy Old Style" panose="02020502050305020303" pitchFamily="18" charset="77"/>
              </a:rPr>
              <a:t>, </a:t>
            </a:r>
            <a:r>
              <a:rPr lang="en-US" sz="8800" dirty="0" err="1">
                <a:latin typeface="Goudy Old Style" panose="02020502050305020303" pitchFamily="18" charset="77"/>
              </a:rPr>
              <a:t>Cambridgeshire</a:t>
            </a:r>
            <a:endParaRPr lang="en-US" sz="8800" b="0" i="0" dirty="0">
              <a:effectLst/>
              <a:latin typeface="Goudy Old Style" panose="02020502050305020303" pitchFamily="18" charset="77"/>
            </a:endParaRPr>
          </a:p>
          <a:p>
            <a:pPr algn="l"/>
            <a:r>
              <a:rPr lang="en-US" sz="8800" b="0" i="0" dirty="0">
                <a:effectLst/>
                <a:latin typeface="Goudy Old Style" panose="02020502050305020303" pitchFamily="18" charset="77"/>
              </a:rPr>
              <a:t>8. A Slip of </a:t>
            </a:r>
            <a:r>
              <a:rPr lang="en-US" sz="8800" dirty="0">
                <a:latin typeface="Goudy Old Style" panose="02020502050305020303" pitchFamily="18" charset="77"/>
              </a:rPr>
              <a:t>t</a:t>
            </a:r>
            <a:r>
              <a:rPr lang="en-US" sz="8800" b="0" i="0" dirty="0">
                <a:effectLst/>
                <a:latin typeface="Goudy Old Style" panose="02020502050305020303" pitchFamily="18" charset="77"/>
              </a:rPr>
              <a:t>he Tongue--</a:t>
            </a:r>
            <a:r>
              <a:rPr lang="en-US" sz="8800" b="0" i="0" dirty="0">
                <a:effectLst/>
                <a:latin typeface="Goudy Old Style" panose="02020502050305020303" pitchFamily="18" charset="77"/>
                <a:cs typeface="Futura std" panose="020B0602020204020303" pitchFamily="34" charset="-79"/>
              </a:rPr>
              <a:t>January 29, 1956:. Chapel of Magdalene College, Cambridge</a:t>
            </a:r>
          </a:p>
          <a:p>
            <a:pPr algn="l"/>
            <a:endParaRPr lang="en-US" sz="8800" dirty="0">
              <a:latin typeface="Goudy Old Style" panose="02020502050305020303" pitchFamily="18" charset="77"/>
              <a:cs typeface="Futura std" panose="020B0602020204020303" pitchFamily="34" charset="-79"/>
            </a:endParaRPr>
          </a:p>
          <a:p>
            <a:pPr algn="l"/>
            <a:r>
              <a:rPr lang="en-US" sz="8800" b="0" i="0" dirty="0">
                <a:effectLst/>
                <a:latin typeface="Goudy Old Style" panose="02020502050305020303" pitchFamily="18" charset="77"/>
                <a:cs typeface="Futura std" panose="020B0602020204020303" pitchFamily="34" charset="-79"/>
              </a:rPr>
              <a:t>We will be focusing on only two of these, “Learning in War-time” and “The Weight of Glory,” but all of them are well worth reading!</a:t>
            </a:r>
            <a:endParaRPr lang="en-US" sz="8800" b="0" i="0" dirty="0">
              <a:effectLst/>
              <a:latin typeface="Goudy Old Style" panose="02020502050305020303" pitchFamily="18" charset="77"/>
            </a:endParaRPr>
          </a:p>
          <a:p>
            <a:pPr algn="l"/>
            <a:endParaRPr lang="en-US" sz="8800" b="1" dirty="0">
              <a:latin typeface="Goudy Old Style" panose="02020502050305020303" pitchFamily="18" charset="77"/>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582678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fontScale="25000" lnSpcReduction="20000"/>
          </a:bodyPr>
          <a:lstStyle/>
          <a:p>
            <a:endParaRPr lang="en-US" sz="3600" b="1" dirty="0">
              <a:latin typeface="Goudy Old Style" charset="0"/>
              <a:ea typeface="Goudy Old Style" charset="0"/>
              <a:cs typeface="Goudy Old Style" charset="0"/>
            </a:endParaRPr>
          </a:p>
          <a:p>
            <a:pPr algn="l">
              <a:lnSpc>
                <a:spcPct val="120000"/>
              </a:lnSpc>
              <a:spcBef>
                <a:spcPts val="0"/>
              </a:spcBef>
            </a:pPr>
            <a:r>
              <a:rPr lang="en-US" sz="8800" b="1" dirty="0">
                <a:latin typeface="Goudy Old Style" panose="02020502050305020303" pitchFamily="18" charset="77"/>
                <a:ea typeface="Goudy Old Style" charset="0"/>
                <a:cs typeface="Goudy Old Style" charset="0"/>
              </a:rPr>
              <a:t>Context: England in War-time</a:t>
            </a:r>
          </a:p>
          <a:p>
            <a:pPr algn="l">
              <a:lnSpc>
                <a:spcPct val="120000"/>
              </a:lnSpc>
              <a:spcBef>
                <a:spcPts val="0"/>
              </a:spcBef>
            </a:pPr>
            <a:endParaRPr lang="en-US" sz="4800" b="1" dirty="0">
              <a:latin typeface="Goudy Old Style" charset="0"/>
              <a:ea typeface="Goudy Old Style" charset="0"/>
              <a:cs typeface="Goudy Old Style" charset="0"/>
            </a:endParaRPr>
          </a:p>
          <a:p>
            <a:pPr algn="l">
              <a:lnSpc>
                <a:spcPct val="120000"/>
              </a:lnSpc>
              <a:spcBef>
                <a:spcPts val="0"/>
              </a:spcBef>
            </a:pPr>
            <a:r>
              <a:rPr lang="en-US" sz="8000" b="1" dirty="0">
                <a:latin typeface="Goudy Old Style" charset="0"/>
                <a:ea typeface="Goudy Old Style" charset="0"/>
                <a:cs typeface="Goudy Old Style" charset="0"/>
              </a:rPr>
              <a:t>1939</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September 3—Following Hitler’s aggression, England and France declare war on Germany</a:t>
            </a:r>
          </a:p>
          <a:p>
            <a:pPr algn="l">
              <a:lnSpc>
                <a:spcPct val="120000"/>
              </a:lnSpc>
              <a:spcBef>
                <a:spcPts val="0"/>
              </a:spcBef>
            </a:pPr>
            <a:r>
              <a:rPr lang="en-US" sz="8000" dirty="0">
                <a:latin typeface="Goudy Old Style" charset="0"/>
                <a:ea typeface="Goudy Old Style" charset="0"/>
                <a:cs typeface="Goudy Old Style" charset="0"/>
              </a:rPr>
              <a:t>October 22—Lewis preaches “Learning in War-time” sermon in Oxford</a:t>
            </a:r>
            <a:br>
              <a:rPr lang="en-US" sz="8000" dirty="0">
                <a:latin typeface="Goudy Old Style" charset="0"/>
                <a:ea typeface="Goudy Old Style" charset="0"/>
                <a:cs typeface="Goudy Old Style" charset="0"/>
              </a:rPr>
            </a:br>
            <a:r>
              <a:rPr lang="en-US" sz="8000" b="1" dirty="0">
                <a:latin typeface="Goudy Old Style" charset="0"/>
                <a:ea typeface="Goudy Old Style" charset="0"/>
                <a:cs typeface="Goudy Old Style" charset="0"/>
              </a:rPr>
              <a:t>1940</a:t>
            </a:r>
          </a:p>
          <a:p>
            <a:pPr algn="l">
              <a:lnSpc>
                <a:spcPct val="120000"/>
              </a:lnSpc>
              <a:spcBef>
                <a:spcPts val="0"/>
              </a:spcBef>
            </a:pPr>
            <a:r>
              <a:rPr lang="en-US" sz="8000" dirty="0">
                <a:latin typeface="Goudy Old Style" charset="0"/>
                <a:ea typeface="Goudy Old Style" charset="0"/>
                <a:cs typeface="Goudy Old Style" charset="0"/>
              </a:rPr>
              <a:t>September 7—The Blitz begins, with nightly devastating bombing raids on London for months</a:t>
            </a:r>
          </a:p>
          <a:p>
            <a:pPr algn="l">
              <a:lnSpc>
                <a:spcPct val="120000"/>
              </a:lnSpc>
              <a:spcBef>
                <a:spcPts val="0"/>
              </a:spcBef>
            </a:pPr>
            <a:r>
              <a:rPr lang="en-US" sz="8000" b="1" dirty="0">
                <a:latin typeface="Goudy Old Style" charset="0"/>
                <a:ea typeface="Goudy Old Style" charset="0"/>
                <a:cs typeface="Goudy Old Style" charset="0"/>
              </a:rPr>
              <a:t>1941</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February 7—Lewis invited to give talks on BBC</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April 9—Lewis gives first wartime RAF talk</a:t>
            </a:r>
          </a:p>
          <a:p>
            <a:pPr algn="l">
              <a:lnSpc>
                <a:spcPct val="120000"/>
              </a:lnSpc>
              <a:spcBef>
                <a:spcPts val="0"/>
              </a:spcBef>
            </a:pPr>
            <a:r>
              <a:rPr lang="en-US" sz="8000" b="1" dirty="0">
                <a:latin typeface="Goudy Old Style" panose="02020502050305020303" pitchFamily="18" charset="77"/>
                <a:ea typeface="Goudy Old Style" charset="0"/>
                <a:cs typeface="Goudy Old Style" charset="0"/>
              </a:rPr>
              <a:t>In the month before Lewis preached “The Weight of Glory,” Greece falls to Hitler, as does Yugoslavia, and bombs continue to fall on London, hitting Parliament and St. Paul’s Cathedral</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June 8—Lewis delivers </a:t>
            </a:r>
            <a:r>
              <a:rPr lang="en-US" sz="8000" i="1" dirty="0">
                <a:latin typeface="Goudy Old Style" charset="0"/>
                <a:ea typeface="Goudy Old Style" charset="0"/>
                <a:cs typeface="Goudy Old Style" charset="0"/>
              </a:rPr>
              <a:t>The Weight of Glory</a:t>
            </a:r>
            <a:r>
              <a:rPr lang="en-US" sz="8000" dirty="0">
                <a:latin typeface="Goudy Old Style" charset="0"/>
                <a:ea typeface="Goudy Old Style" charset="0"/>
                <a:cs typeface="Goudy Old Style" charset="0"/>
              </a:rPr>
              <a:t> sermon in Oxford</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August 6—First BBC talk by Lewis</a:t>
            </a:r>
            <a:br>
              <a:rPr lang="en-US" sz="8000" dirty="0">
                <a:latin typeface="Goudy Old Style" charset="0"/>
                <a:ea typeface="Goudy Old Style" charset="0"/>
                <a:cs typeface="Goudy Old Style" charset="0"/>
              </a:rPr>
            </a:br>
            <a:r>
              <a:rPr lang="en-US" sz="8000" b="1" dirty="0">
                <a:latin typeface="Goudy Old Style" charset="0"/>
                <a:ea typeface="Goudy Old Style" charset="0"/>
                <a:cs typeface="Goudy Old Style" charset="0"/>
              </a:rPr>
              <a:t>1944</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June 6, 1944—D-Day invasion of Normandy </a:t>
            </a:r>
          </a:p>
          <a:p>
            <a:pPr algn="l">
              <a:lnSpc>
                <a:spcPct val="120000"/>
              </a:lnSpc>
            </a:pPr>
            <a:r>
              <a:rPr lang="en-US" sz="8000" b="1" dirty="0">
                <a:latin typeface="Goudy Old Style" charset="0"/>
                <a:ea typeface="Goudy Old Style" charset="0"/>
                <a:cs typeface="Goudy Old Style" charset="0"/>
              </a:rPr>
              <a:t>1945</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March 29, 1945—Final German bombing raid on England</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May 8, 1945—Churchill declares VE Day as Germany surrenders</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July 16, 1945—Lewis gives last RAF talk</a:t>
            </a:r>
            <a:endParaRPr lang="en-US" sz="8000" b="1" dirty="0">
              <a:latin typeface="Goudy Old Style" panose="02020502050305020303" pitchFamily="18" charset="77"/>
              <a:ea typeface="Goudy Old Style" charset="0"/>
              <a:cs typeface="Goudy Old Style" charset="0"/>
            </a:endParaRPr>
          </a:p>
          <a:p>
            <a:pPr algn="l">
              <a:lnSpc>
                <a:spcPct val="120000"/>
              </a:lnSpc>
              <a:spcBef>
                <a:spcPts val="0"/>
              </a:spcBef>
            </a:pPr>
            <a:br>
              <a:rPr lang="en-US" sz="8000" dirty="0">
                <a:latin typeface="Goudy Old Style" charset="0"/>
                <a:ea typeface="Goudy Old Style" charset="0"/>
                <a:cs typeface="Goudy Old Style" charset="0"/>
              </a:rPr>
            </a:br>
            <a:endParaRPr lang="en-US" sz="80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994086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a:bodyPr>
          <a:lstStyle/>
          <a:p>
            <a:pPr algn="l"/>
            <a:r>
              <a:rPr lang="en-US" sz="2200" b="1" dirty="0">
                <a:latin typeface="Goudy Old Style" charset="0"/>
                <a:ea typeface="Goudy Old Style" charset="0"/>
                <a:cs typeface="Goudy Old Style" charset="0"/>
              </a:rPr>
              <a:t>The venue: The University Church of St. Mary the Virgin, Oxford</a:t>
            </a: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pic>
        <p:nvPicPr>
          <p:cNvPr id="11" name="Picture 10" descr="A church with many pews&#10;&#10;Description automatically generated with medium confidence">
            <a:extLst>
              <a:ext uri="{FF2B5EF4-FFF2-40B4-BE49-F238E27FC236}">
                <a16:creationId xmlns:a16="http://schemas.microsoft.com/office/drawing/2014/main" id="{348A8DA0-D0EE-68BD-6C62-F42E2D9DDD5E}"/>
              </a:ext>
            </a:extLst>
          </p:cNvPr>
          <p:cNvPicPr>
            <a:picLocks noChangeAspect="1"/>
          </p:cNvPicPr>
          <p:nvPr/>
        </p:nvPicPr>
        <p:blipFill>
          <a:blip r:embed="rId4"/>
          <a:stretch>
            <a:fillRect/>
          </a:stretch>
        </p:blipFill>
        <p:spPr>
          <a:xfrm>
            <a:off x="6641432" y="2406316"/>
            <a:ext cx="3128210" cy="2454442"/>
          </a:xfrm>
          <a:prstGeom prst="rect">
            <a:avLst/>
          </a:prstGeom>
        </p:spPr>
      </p:pic>
      <p:pic>
        <p:nvPicPr>
          <p:cNvPr id="15" name="Picture 14" descr="A tall building with a tall spire&#10;&#10;Description automatically generated">
            <a:extLst>
              <a:ext uri="{FF2B5EF4-FFF2-40B4-BE49-F238E27FC236}">
                <a16:creationId xmlns:a16="http://schemas.microsoft.com/office/drawing/2014/main" id="{05D3CA3C-3428-7FA7-057D-65797F482BD1}"/>
              </a:ext>
            </a:extLst>
          </p:cNvPr>
          <p:cNvPicPr>
            <a:picLocks noChangeAspect="1"/>
          </p:cNvPicPr>
          <p:nvPr/>
        </p:nvPicPr>
        <p:blipFill>
          <a:blip r:embed="rId5"/>
          <a:stretch>
            <a:fillRect/>
          </a:stretch>
        </p:blipFill>
        <p:spPr>
          <a:xfrm>
            <a:off x="142876" y="1804736"/>
            <a:ext cx="5953124" cy="3705727"/>
          </a:xfrm>
          <a:prstGeom prst="rect">
            <a:avLst/>
          </a:prstGeom>
        </p:spPr>
      </p:pic>
    </p:spTree>
    <p:extLst>
      <p:ext uri="{BB962C8B-B14F-4D97-AF65-F5344CB8AC3E}">
        <p14:creationId xmlns:p14="http://schemas.microsoft.com/office/powerpoint/2010/main" val="389114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fontScale="55000" lnSpcReduction="20000"/>
          </a:bodyPr>
          <a:lstStyle/>
          <a:p>
            <a:pPr algn="l"/>
            <a:endParaRPr lang="en-US" sz="2200" b="1" dirty="0">
              <a:latin typeface="Goudy Old Style" charset="0"/>
              <a:ea typeface="Goudy Old Style" charset="0"/>
              <a:cs typeface="Goudy Old Style" charset="0"/>
            </a:endParaRPr>
          </a:p>
          <a:p>
            <a:pPr algn="l"/>
            <a:r>
              <a:rPr lang="en-US" sz="4000" b="1" dirty="0">
                <a:latin typeface="Goudy Old Style" charset="0"/>
                <a:ea typeface="Goudy Old Style" charset="0"/>
                <a:cs typeface="Goudy Old Style" charset="0"/>
              </a:rPr>
              <a:t>The two Oxford sermons at the Church of St. Mary the Virgin: </a:t>
            </a:r>
          </a:p>
          <a:p>
            <a:pPr algn="l"/>
            <a:r>
              <a:rPr lang="en-US" sz="4000" b="1" dirty="0">
                <a:latin typeface="Goudy Old Style" charset="0"/>
                <a:ea typeface="Goudy Old Style" charset="0"/>
                <a:cs typeface="Goudy Old Style" charset="0"/>
              </a:rPr>
              <a:t>“Learning in War-time” and “The Weight of Glory” </a:t>
            </a:r>
          </a:p>
          <a:p>
            <a:pPr algn="l"/>
            <a:endParaRPr lang="en-US" sz="4000" b="1" dirty="0">
              <a:latin typeface="Goudy Old Style" charset="0"/>
              <a:ea typeface="Goudy Old Style" charset="0"/>
              <a:cs typeface="Goudy Old Style" charset="0"/>
            </a:endParaRPr>
          </a:p>
          <a:p>
            <a:pPr algn="l"/>
            <a:r>
              <a:rPr lang="en-US" sz="4000" dirty="0">
                <a:solidFill>
                  <a:srgbClr val="272727"/>
                </a:solidFill>
                <a:highlight>
                  <a:srgbClr val="FFFFFF"/>
                </a:highlight>
                <a:latin typeface="Goudy Old Style" panose="02020502050305020303" pitchFamily="18" charset="77"/>
              </a:rPr>
              <a:t>--</a:t>
            </a:r>
            <a:r>
              <a:rPr lang="en-US" sz="4000" b="0" i="0" dirty="0">
                <a:solidFill>
                  <a:srgbClr val="272727"/>
                </a:solidFill>
                <a:effectLst/>
                <a:highlight>
                  <a:srgbClr val="FFFFFF"/>
                </a:highlight>
                <a:latin typeface="Goudy Old Style" panose="02020502050305020303" pitchFamily="18" charset="77"/>
              </a:rPr>
              <a:t>Canon T. Richard (“Dick”) Milford, Vicar of St Mary’s and Lewis’s contemporary, issued the invitation to Lewis for both these sermons. Milford had been impacted by </a:t>
            </a:r>
            <a:r>
              <a:rPr lang="en-US" sz="4000" b="0" i="1" dirty="0">
                <a:solidFill>
                  <a:srgbClr val="272727"/>
                </a:solidFill>
                <a:effectLst/>
                <a:highlight>
                  <a:srgbClr val="FFFFFF"/>
                </a:highlight>
                <a:latin typeface="Goudy Old Style" panose="02020502050305020303" pitchFamily="18" charset="77"/>
              </a:rPr>
              <a:t>The Pilgrim’s Regress </a:t>
            </a:r>
            <a:r>
              <a:rPr lang="en-US" sz="4000" b="0" i="0" dirty="0">
                <a:solidFill>
                  <a:srgbClr val="272727"/>
                </a:solidFill>
                <a:effectLst/>
                <a:highlight>
                  <a:srgbClr val="FFFFFF"/>
                </a:highlight>
                <a:latin typeface="Goudy Old Style" panose="02020502050305020303" pitchFamily="18" charset="77"/>
              </a:rPr>
              <a:t>(1933), Lewis’s first Christian book.</a:t>
            </a:r>
            <a:endParaRPr lang="en-US" sz="4000" b="1" dirty="0">
              <a:latin typeface="Goudy Old Style" panose="02020502050305020303" pitchFamily="18" charset="77"/>
              <a:ea typeface="Goudy Old Style" charset="0"/>
              <a:cs typeface="Goudy Old Style" charset="0"/>
            </a:endParaRPr>
          </a:p>
          <a:p>
            <a:pPr algn="l"/>
            <a:r>
              <a:rPr lang="en-US" sz="4000" i="0" dirty="0">
                <a:solidFill>
                  <a:srgbClr val="272727"/>
                </a:solidFill>
                <a:effectLst/>
                <a:highlight>
                  <a:srgbClr val="FFFFFF"/>
                </a:highlight>
                <a:latin typeface="Goudy Old Style" charset="0"/>
              </a:rPr>
              <a:t>--On Oc</a:t>
            </a:r>
            <a:r>
              <a:rPr lang="en-US" sz="4000" dirty="0">
                <a:solidFill>
                  <a:srgbClr val="272727"/>
                </a:solidFill>
                <a:highlight>
                  <a:srgbClr val="FFFFFF"/>
                </a:highlight>
                <a:latin typeface="Goudy Old Style" charset="0"/>
              </a:rPr>
              <a:t>tober 22, 1939, six weeks after England and France declared war on Germany, Lewis preached </a:t>
            </a:r>
            <a:r>
              <a:rPr lang="en-US" sz="4000" b="0" i="0" dirty="0">
                <a:solidFill>
                  <a:srgbClr val="272727"/>
                </a:solidFill>
                <a:effectLst/>
                <a:highlight>
                  <a:srgbClr val="FFFFFF"/>
                </a:highlight>
                <a:latin typeface="Goudy Old Style" panose="02020502050305020303" pitchFamily="18" charset="77"/>
              </a:rPr>
              <a:t>“None Other Gods: Culture in War-Time” for Sunday evening Evensong at St. Mary’s, </a:t>
            </a:r>
            <a:r>
              <a:rPr lang="en-US" sz="4000" dirty="0">
                <a:solidFill>
                  <a:srgbClr val="272727"/>
                </a:solidFill>
                <a:highlight>
                  <a:srgbClr val="FFFFFF"/>
                </a:highlight>
                <a:latin typeface="Goudy Old Style" panose="02020502050305020303" pitchFamily="18" charset="77"/>
              </a:rPr>
              <a:t>published later as </a:t>
            </a:r>
            <a:r>
              <a:rPr lang="en-US" sz="4000" b="0" i="0" dirty="0">
                <a:solidFill>
                  <a:srgbClr val="272727"/>
                </a:solidFill>
                <a:effectLst/>
                <a:highlight>
                  <a:srgbClr val="FFFFFF"/>
                </a:highlight>
                <a:latin typeface="Goudy Old Style" panose="02020502050305020303" pitchFamily="18" charset="77"/>
              </a:rPr>
              <a:t>“Learning in War-Time.”</a:t>
            </a:r>
            <a:endParaRPr lang="en-US" sz="4000" b="1" i="0" dirty="0">
              <a:solidFill>
                <a:srgbClr val="272727"/>
              </a:solidFill>
              <a:effectLst/>
              <a:highlight>
                <a:srgbClr val="FFFFFF"/>
              </a:highlight>
              <a:latin typeface="Goudy Old Style" panose="02020502050305020303" pitchFamily="18" charset="77"/>
            </a:endParaRPr>
          </a:p>
          <a:p>
            <a:pPr algn="l"/>
            <a:r>
              <a:rPr lang="en-US" sz="4000" dirty="0">
                <a:solidFill>
                  <a:srgbClr val="272727"/>
                </a:solidFill>
                <a:highlight>
                  <a:srgbClr val="FFFFFF"/>
                </a:highlight>
                <a:latin typeface="Goudy Old Style" panose="02020502050305020303" pitchFamily="18" charset="77"/>
                <a:ea typeface="Goudy Old Style" charset="0"/>
                <a:cs typeface="Goudy Old Style" charset="0"/>
              </a:rPr>
              <a:t>--On June 8, 1941, at the height of the war and after eight months of the Blitz bombings of London, Lewis returned to preach at St. Mary’s at Evensong, this time preaching “The Weight of Glory” to an overflow crowd—perhaps the largest crowd ever assembled there, with every seat taken, people sitting in the aisles and windows, and gathered outside.</a:t>
            </a:r>
            <a:endParaRPr lang="en-US" sz="4000" dirty="0">
              <a:latin typeface="Goudy Old Style" panose="02020502050305020303" pitchFamily="18" charset="77"/>
              <a:ea typeface="Goudy Old Style" charset="0"/>
              <a:cs typeface="Goudy Old Style" charset="0"/>
            </a:endParaRPr>
          </a:p>
          <a:p>
            <a:endParaRPr lang="en-US" sz="4000" b="1" dirty="0">
              <a:latin typeface="Goudy Old Style" charset="0"/>
              <a:ea typeface="Goudy Old Style" charset="0"/>
              <a:cs typeface="Goudy Old Style" charset="0"/>
            </a:endParaRPr>
          </a:p>
          <a:p>
            <a:pPr algn="l"/>
            <a:r>
              <a:rPr lang="en-US" sz="4000" b="1" dirty="0">
                <a:latin typeface="Goudy Old Style" charset="0"/>
                <a:ea typeface="Goudy Old Style" charset="0"/>
                <a:cs typeface="Goudy Old Style" charset="0"/>
              </a:rPr>
              <a:t>“Learning in War-time” – Setting the Stage for “The Weight of Glory” </a:t>
            </a:r>
            <a:r>
              <a:rPr lang="en-US" sz="40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endParaRPr lang="en-US" sz="4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spcBef>
                <a:spcPts val="0"/>
              </a:spcBef>
            </a:pPr>
            <a:r>
              <a:rPr lang="en-US" sz="4000" kern="100" dirty="0">
                <a:effectLst/>
                <a:latin typeface="Goudy Old Style" panose="02020502050305020303" pitchFamily="18" charset="77"/>
                <a:ea typeface="Aptos" panose="020B0004020202020204" pitchFamily="34" charset="0"/>
                <a:cs typeface="Times New Roman" panose="02020603050405020304" pitchFamily="18" charset="0"/>
              </a:rPr>
              <a:t>Lewis asks how any of us can think it worthwhile to begin what we probably cannot finish, or to engage in tranquil or flippant activities when there is life-and-death urgency at hand</a:t>
            </a:r>
            <a:r>
              <a:rPr lang="en-US" sz="4000" kern="100" dirty="0">
                <a:latin typeface="Goudy Old Style" panose="02020502050305020303" pitchFamily="18" charset="77"/>
                <a:ea typeface="Aptos" panose="020B0004020202020204" pitchFamily="34" charset="0"/>
                <a:cs typeface="Times New Roman" panose="02020603050405020304" pitchFamily="18" charset="0"/>
              </a:rPr>
              <a:t>, but points out that</a:t>
            </a:r>
            <a:r>
              <a:rPr lang="en-US" sz="4000" kern="100" dirty="0">
                <a:effectLst/>
                <a:latin typeface="Goudy Old Style" panose="02020502050305020303" pitchFamily="18" charset="77"/>
                <a:ea typeface="Aptos" panose="020B0004020202020204" pitchFamily="34" charset="0"/>
                <a:cs typeface="Times New Roman" panose="02020603050405020304" pitchFamily="18" charset="0"/>
              </a:rPr>
              <a:t> humanity is always facing crises in ways that war amplifies. He has in mind not only that we lurch from wars, to disasters, to tyrannies, but that we at all times have before us the question of our eternal destiny. It is part of our nature, he suggests, to create, reason, and laugh in the midst of pending disaster.</a:t>
            </a:r>
          </a:p>
          <a:p>
            <a:pPr marL="0" marR="0" algn="l">
              <a:spcBef>
                <a:spcPts val="0"/>
              </a:spcBef>
              <a:spcAft>
                <a:spcPts val="0"/>
              </a:spcAft>
            </a:pPr>
            <a:endParaRPr lang="en-US" sz="6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endParaRPr lang="en-US" sz="6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605988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algn="l">
              <a:lnSpc>
                <a:spcPct val="110000"/>
              </a:lnSpc>
              <a:spcBef>
                <a:spcPts val="0"/>
              </a:spcBef>
            </a:pPr>
            <a:endParaRPr lang="en-US" sz="2200" b="1" dirty="0">
              <a:latin typeface="Goudy Old Style" charset="0"/>
              <a:ea typeface="Goudy Old Style" charset="0"/>
              <a:cs typeface="Goudy Old Style" charset="0"/>
            </a:endParaRPr>
          </a:p>
          <a:p>
            <a:pPr algn="l">
              <a:lnSpc>
                <a:spcPct val="110000"/>
              </a:lnSpc>
              <a:spcBef>
                <a:spcPts val="0"/>
              </a:spcBef>
            </a:pPr>
            <a:r>
              <a:rPr lang="en-US" sz="2200" b="1" dirty="0">
                <a:latin typeface="Goudy Old Style" charset="0"/>
                <a:ea typeface="Goudy Old Style" charset="0"/>
                <a:cs typeface="Goudy Old Style" charset="0"/>
              </a:rPr>
              <a:t>“The Weight of Glory” </a:t>
            </a:r>
          </a:p>
          <a:p>
            <a:pPr algn="l">
              <a:lnSpc>
                <a:spcPct val="110000"/>
              </a:lnSpc>
              <a:spcBef>
                <a:spcPts val="0"/>
              </a:spcBef>
            </a:pPr>
            <a:r>
              <a:rPr lang="en-US" sz="2200" b="1" dirty="0">
                <a:latin typeface="Goudy Old Style" charset="0"/>
                <a:ea typeface="Goudy Old Style" charset="0"/>
                <a:cs typeface="Goudy Old Style" charset="0"/>
              </a:rPr>
              <a:t>Preached June 8, 1941</a:t>
            </a:r>
          </a:p>
          <a:p>
            <a:pPr algn="l">
              <a:lnSpc>
                <a:spcPct val="110000"/>
              </a:lnSpc>
              <a:spcBef>
                <a:spcPts val="0"/>
              </a:spcBef>
            </a:pPr>
            <a:endParaRPr lang="en-US" sz="2200" dirty="0">
              <a:latin typeface="Goudy Old Style" charset="0"/>
              <a:ea typeface="Goudy Old Style" charset="0"/>
              <a:cs typeface="Goudy Old Style" charset="0"/>
            </a:endParaRPr>
          </a:p>
          <a:p>
            <a:pPr algn="l">
              <a:lnSpc>
                <a:spcPct val="110000"/>
              </a:lnSpc>
              <a:spcBef>
                <a:spcPts val="0"/>
              </a:spcBef>
            </a:pPr>
            <a:r>
              <a:rPr lang="en-US" sz="2200" dirty="0">
                <a:latin typeface="Goudy Old Style" charset="0"/>
                <a:ea typeface="Goudy Old Style" charset="0"/>
                <a:cs typeface="Goudy Old Style" charset="0"/>
              </a:rPr>
              <a:t>As Lewis had preached in “Learning in War-time,” man is always on the precipice, and worthy pursuits must be pursued even in times of extremity, especially within the framework of understanding our eternal destiny and the importance of the quest for knowledge and Beauty. In the darkest days of World War II where life was uncertain and death was a present reality, providing a framework for understanding Heaven and Eternity was enormously important, and that is what Lewis addresses in this sermon.</a:t>
            </a:r>
          </a:p>
          <a:p>
            <a:pPr algn="l">
              <a:lnSpc>
                <a:spcPct val="110000"/>
              </a:lnSpc>
              <a:spcBef>
                <a:spcPts val="0"/>
              </a:spcBef>
            </a:pPr>
            <a:endParaRPr lang="en-US" sz="2200" b="1" dirty="0">
              <a:latin typeface="Goudy Old Style" charset="0"/>
              <a:ea typeface="Goudy Old Style" charset="0"/>
              <a:cs typeface="Goudy Old Style" charset="0"/>
            </a:endParaRPr>
          </a:p>
          <a:p>
            <a:pPr algn="l">
              <a:lnSpc>
                <a:spcPct val="110000"/>
              </a:lnSpc>
              <a:spcBef>
                <a:spcPts val="0"/>
              </a:spcBef>
            </a:pPr>
            <a:r>
              <a:rPr lang="en-US" sz="2200" b="1" dirty="0">
                <a:latin typeface="Goudy Old Style" charset="0"/>
                <a:ea typeface="Goudy Old Style" charset="0"/>
                <a:cs typeface="Goudy Old Style" charset="0"/>
              </a:rPr>
              <a:t>We will cover the sermon in four parts, looking at key themes. Last week we began with the first section, looking at the themes of Unselfishness versus love, Desire and Rewards, Desire for Heaven, and Desire not attached to its true object. This week we move onto the second section and the themes of Desire, Longing, Beauty, Enchantment, and Heaven.</a:t>
            </a:r>
            <a:endParaRPr lang="en-US" sz="3200" b="1" dirty="0">
              <a:latin typeface="Goudy Old Style" charset="0"/>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51821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1" y="-1"/>
            <a:ext cx="10506075" cy="6835138"/>
          </a:xfrm>
        </p:spPr>
        <p:txBody>
          <a:bodyPr>
            <a:noAutofit/>
          </a:bodyPr>
          <a:lstStyle/>
          <a:p>
            <a:pPr algn="l">
              <a:lnSpc>
                <a:spcPct val="110000"/>
              </a:lnSpc>
              <a:spcBef>
                <a:spcPts val="0"/>
              </a:spcBef>
            </a:pPr>
            <a:r>
              <a:rPr lang="en-US" sz="2050" b="1" dirty="0">
                <a:latin typeface="Goudy Old Style" charset="0"/>
                <a:ea typeface="Goudy Old Style" charset="0"/>
                <a:cs typeface="Goudy Old Style" charset="0"/>
              </a:rPr>
              <a:t>“The Weight of Glory”: References in the second section</a:t>
            </a:r>
          </a:p>
          <a:p>
            <a:pPr algn="l"/>
            <a:r>
              <a:rPr lang="en-US" sz="2050" b="1" dirty="0">
                <a:latin typeface="Goudy Old Style" panose="02020502050305020303" pitchFamily="18" charset="77"/>
                <a:ea typeface="Aptos" panose="020B0004020202020204" pitchFamily="34" charset="0"/>
              </a:rPr>
              <a:t>--Wi</a:t>
            </a:r>
            <a:r>
              <a:rPr lang="en-US" sz="2050" b="1" dirty="0">
                <a:effectLst/>
                <a:latin typeface="Goudy Old Style" panose="02020502050305020303" pitchFamily="18" charset="77"/>
                <a:ea typeface="Aptos" panose="020B0004020202020204" pitchFamily="34" charset="0"/>
              </a:rPr>
              <a:t>lliam Wordsworth </a:t>
            </a:r>
            <a:r>
              <a:rPr lang="en-US" sz="2050" dirty="0">
                <a:effectLst/>
                <a:latin typeface="Goudy Old Style" panose="02020502050305020303" pitchFamily="18" charset="77"/>
                <a:ea typeface="Aptos" panose="020B0004020202020204" pitchFamily="34" charset="0"/>
              </a:rPr>
              <a:t>(1770-1850) English poet and exponent of Romanticism with a deep affinity for nature and Beauty, whose walk with Coleridge by a waterfall is recounted in Lewis’s </a:t>
            </a:r>
            <a:r>
              <a:rPr lang="en-US" sz="2050" i="1" dirty="0">
                <a:effectLst/>
                <a:latin typeface="Goudy Old Style" panose="02020502050305020303" pitchFamily="18" charset="77"/>
                <a:ea typeface="Aptos" panose="020B0004020202020204" pitchFamily="34" charset="0"/>
              </a:rPr>
              <a:t>Abolition of Man.</a:t>
            </a:r>
            <a:r>
              <a:rPr lang="en-US" sz="2050" dirty="0">
                <a:latin typeface="Goudy Old Style" panose="02020502050305020303" pitchFamily="18" charset="77"/>
                <a:ea typeface="Aptos" panose="020B0004020202020204" pitchFamily="34" charset="0"/>
              </a:rPr>
              <a:t> In this sermon, Lewis says Wordsworth’s “</a:t>
            </a:r>
            <a:r>
              <a:rPr lang="en-US" sz="2050" dirty="0">
                <a:effectLst/>
                <a:latin typeface="Goudy Old Style" panose="02020502050305020303" pitchFamily="18" charset="77"/>
                <a:ea typeface="Aptos" panose="020B0004020202020204" pitchFamily="34" charset="0"/>
              </a:rPr>
              <a:t>expedient was to identify it [longing for our far-off country] with certain moments in his own past.”</a:t>
            </a:r>
            <a:endParaRPr lang="en-US" sz="2050" dirty="0">
              <a:latin typeface="Goudy Old Style" panose="02020502050305020303" pitchFamily="18" charset="77"/>
              <a:ea typeface="Aptos" panose="020B0004020202020204" pitchFamily="34" charset="0"/>
            </a:endParaRPr>
          </a:p>
          <a:p>
            <a:pPr algn="l"/>
            <a:r>
              <a:rPr lang="en-US" sz="2050" b="1" dirty="0">
                <a:effectLst/>
                <a:latin typeface="Goudy Old Style" panose="02020502050305020303" pitchFamily="18" charset="77"/>
                <a:ea typeface="Aptos" panose="020B0004020202020204" pitchFamily="34" charset="0"/>
              </a:rPr>
              <a:t>George Bernard Shaw </a:t>
            </a:r>
            <a:r>
              <a:rPr lang="en-US" sz="2050" dirty="0">
                <a:effectLst/>
                <a:latin typeface="Goudy Old Style" panose="02020502050305020303" pitchFamily="18" charset="77"/>
                <a:ea typeface="Aptos" panose="020B0004020202020204" pitchFamily="34" charset="0"/>
              </a:rPr>
              <a:t>(1856-1950) Irish playwright and critic. In his play </a:t>
            </a:r>
            <a:r>
              <a:rPr lang="en-US" sz="2050" i="1" dirty="0">
                <a:effectLst/>
                <a:latin typeface="Goudy Old Style" panose="02020502050305020303" pitchFamily="18" charset="77"/>
                <a:ea typeface="Aptos" panose="020B0004020202020204" pitchFamily="34" charset="0"/>
              </a:rPr>
              <a:t>Back to Methuselah </a:t>
            </a:r>
            <a:r>
              <a:rPr lang="en-US" sz="2050" dirty="0">
                <a:effectLst/>
                <a:latin typeface="Goudy Old Style" panose="02020502050305020303" pitchFamily="18" charset="77"/>
                <a:ea typeface="Aptos" panose="020B0004020202020204" pitchFamily="34" charset="0"/>
              </a:rPr>
              <a:t>(1921) the final speech of Lilith muses on the fate of humanity in these words: “</a:t>
            </a:r>
            <a:r>
              <a:rPr lang="en-US" sz="2050" b="0" i="0" dirty="0">
                <a:solidFill>
                  <a:srgbClr val="262626"/>
                </a:solidFill>
                <a:effectLst/>
                <a:highlight>
                  <a:srgbClr val="FFFFFF"/>
                </a:highlight>
                <a:latin typeface="Goudy Old Style" panose="02020502050305020303" pitchFamily="18" charset="77"/>
              </a:rPr>
              <a:t>I say, let them dread, of all things, stagnation; for from the moment I, Lilith, lose hope and faith in them, they are doomed. In that hope and faith I have let them live for a moment; and in that moment I have spared them many times. But mightier creatures than they have killed hope and faith, and perished from the earth; and I may not spare them for ever.”</a:t>
            </a:r>
            <a:endParaRPr lang="en-US" sz="2050" dirty="0">
              <a:latin typeface="Goudy Old Style" panose="02020502050305020303" pitchFamily="18" charset="77"/>
            </a:endParaRPr>
          </a:p>
          <a:p>
            <a:pPr algn="l"/>
            <a:r>
              <a:rPr lang="en-US" sz="2050" b="1" dirty="0">
                <a:latin typeface="Goudy Old Style" panose="02020502050305020303" pitchFamily="18" charset="77"/>
                <a:ea typeface="Aptos" panose="020B0004020202020204" pitchFamily="34" charset="0"/>
              </a:rPr>
              <a:t>Henri Bergson </a:t>
            </a:r>
            <a:r>
              <a:rPr lang="en-US" sz="2050" dirty="0">
                <a:latin typeface="Goudy Old Style" panose="02020502050305020303" pitchFamily="18" charset="77"/>
                <a:ea typeface="Aptos" panose="020B0004020202020204" pitchFamily="34" charset="0"/>
              </a:rPr>
              <a:t>(1859-1941)  Prominent French philosopher who coined the term </a:t>
            </a:r>
            <a:r>
              <a:rPr lang="en-US" sz="2050" i="1" dirty="0">
                <a:latin typeface="Goudy Old Style" panose="02020502050305020303" pitchFamily="18" charset="77"/>
                <a:ea typeface="Aptos" panose="020B0004020202020204" pitchFamily="34" charset="0"/>
              </a:rPr>
              <a:t>élan vital</a:t>
            </a:r>
            <a:r>
              <a:rPr lang="en-US" sz="2050" dirty="0">
                <a:latin typeface="Goudy Old Style" panose="02020502050305020303" pitchFamily="18" charset="77"/>
                <a:ea typeface="Aptos" panose="020B0004020202020204" pitchFamily="34" charset="0"/>
              </a:rPr>
              <a:t> in his 1907 work </a:t>
            </a:r>
            <a:r>
              <a:rPr lang="en-US" sz="2050" i="1" dirty="0">
                <a:latin typeface="Goudy Old Style" panose="02020502050305020303" pitchFamily="18" charset="77"/>
                <a:ea typeface="Aptos" panose="020B0004020202020204" pitchFamily="34" charset="0"/>
              </a:rPr>
              <a:t>Creative Evolution, </a:t>
            </a:r>
            <a:r>
              <a:rPr lang="en-US" sz="2050" dirty="0">
                <a:latin typeface="Goudy Old Style" panose="02020502050305020303" pitchFamily="18" charset="77"/>
                <a:ea typeface="Aptos" panose="020B0004020202020204" pitchFamily="34" charset="0"/>
              </a:rPr>
              <a:t>where he speculates that this “life force” from which all things came is capable of surmounting all obstacles, even death.</a:t>
            </a:r>
          </a:p>
          <a:p>
            <a:pPr algn="l"/>
            <a:r>
              <a:rPr lang="en-US" sz="2050" b="1" dirty="0">
                <a:latin typeface="Goudy Old Style" panose="02020502050305020303" pitchFamily="18" charset="77"/>
                <a:ea typeface="Aptos" panose="020B0004020202020204" pitchFamily="34" charset="0"/>
              </a:rPr>
              <a:t>Second Law of Thermodynamics </a:t>
            </a:r>
            <a:r>
              <a:rPr lang="en-US" sz="2050" b="0" i="0" dirty="0">
                <a:solidFill>
                  <a:srgbClr val="202122"/>
                </a:solidFill>
                <a:effectLst/>
                <a:highlight>
                  <a:srgbClr val="FFFFFF"/>
                </a:highlight>
                <a:latin typeface="Goudy Old Style" panose="02020502050305020303" pitchFamily="18" charset="77"/>
              </a:rPr>
              <a:t>Matter and energy have the tendency to reach a state of uniformity or internal and external equilibrium, a state of maximum disorder (entropy), or as Yeats puts it in his poem “Things fall apart.”</a:t>
            </a:r>
            <a:endParaRPr lang="en-US" sz="2050" dirty="0">
              <a:effectLst/>
              <a:latin typeface="Goudy Old Style" panose="02020502050305020303" pitchFamily="18" charset="77"/>
              <a:ea typeface="Aptos" panose="020B0004020202020204" pitchFamily="34" charset="0"/>
            </a:endParaRPr>
          </a:p>
          <a:p>
            <a:pPr algn="l"/>
            <a:r>
              <a:rPr lang="en-US" sz="2050" b="1" dirty="0">
                <a:latin typeface="Goudy Old Style" panose="02020502050305020303" pitchFamily="18" charset="77"/>
                <a:ea typeface="Aptos" panose="020B0004020202020204" pitchFamily="34" charset="0"/>
              </a:rPr>
              <a:t>Matthew Arnold</a:t>
            </a:r>
            <a:r>
              <a:rPr lang="en-US" sz="2050" b="1" kern="100" dirty="0">
                <a:latin typeface="Goudy Old Style" panose="02020502050305020303" pitchFamily="18" charset="77"/>
                <a:ea typeface="Aptos" panose="020B0004020202020204" pitchFamily="34" charset="0"/>
                <a:cs typeface="Times New Roman" panose="02020603050405020304" pitchFamily="18" charset="0"/>
              </a:rPr>
              <a:t> </a:t>
            </a:r>
            <a:r>
              <a:rPr lang="en-US" sz="2050" kern="100" dirty="0">
                <a:latin typeface="Goudy Old Style" panose="02020502050305020303" pitchFamily="18" charset="77"/>
                <a:ea typeface="Aptos" panose="020B0004020202020204" pitchFamily="34" charset="0"/>
                <a:cs typeface="Times New Roman" panose="02020603050405020304" pitchFamily="18" charset="0"/>
              </a:rPr>
              <a:t>(1822-1888) Victorian poet and critic. </a:t>
            </a:r>
            <a:r>
              <a:rPr lang="en-US" sz="2050" b="0" i="0" dirty="0">
                <a:effectLst/>
                <a:highlight>
                  <a:srgbClr val="FFFFFF"/>
                </a:highlight>
                <a:latin typeface="Goudy Old Style" panose="02020502050305020303" pitchFamily="18" charset="77"/>
              </a:rPr>
              <a:t>“It is not enough to want to get rid of one’s sins… Not only do we need to recognize that we are sinners; we need to believe in a Savior who takes away sin. Matthew Arnold once wrote, ‘Nor does the being hungry prove that we have bread.’ Because we know we are sinners, it does not follow that we are saved.” </a:t>
            </a:r>
            <a:r>
              <a:rPr lang="en-US" sz="1600" b="0" i="1" dirty="0">
                <a:effectLst/>
                <a:highlight>
                  <a:srgbClr val="FFFFFF"/>
                </a:highlight>
                <a:latin typeface="Goudy Old Style" panose="02020502050305020303" pitchFamily="18" charset="77"/>
              </a:rPr>
              <a:t>CSL Interview 5-7-1963</a:t>
            </a:r>
            <a:endParaRPr lang="en-US" sz="1600" b="1" i="1" dirty="0">
              <a:latin typeface="Goudy Old Style" panose="02020502050305020303" pitchFamily="18" charset="77"/>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506075" y="22861"/>
            <a:ext cx="1685923"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506075" y="4081346"/>
            <a:ext cx="1685923" cy="2776654"/>
          </a:xfrm>
          <a:prstGeom prst="rect">
            <a:avLst/>
          </a:prstGeom>
        </p:spPr>
      </p:pic>
    </p:spTree>
    <p:extLst>
      <p:ext uri="{BB962C8B-B14F-4D97-AF65-F5344CB8AC3E}">
        <p14:creationId xmlns:p14="http://schemas.microsoft.com/office/powerpoint/2010/main" val="1284302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35082</TotalTime>
  <Words>6189</Words>
  <Application>Microsoft Macintosh PowerPoint</Application>
  <PresentationFormat>Widescreen</PresentationFormat>
  <Paragraphs>228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Goudy Old Style</vt:lpstr>
      <vt:lpstr>system-ui</vt:lpstr>
      <vt:lpstr>Office Theme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339</cp:revision>
  <cp:lastPrinted>2019-02-13T16:31:27Z</cp:lastPrinted>
  <dcterms:created xsi:type="dcterms:W3CDTF">2018-09-19T14:45:23Z</dcterms:created>
  <dcterms:modified xsi:type="dcterms:W3CDTF">2024-04-30T19:18:45Z</dcterms:modified>
</cp:coreProperties>
</file>