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0"/>
  </p:notesMasterIdLst>
  <p:handoutMasterIdLst>
    <p:handoutMasterId r:id="rId21"/>
  </p:handoutMasterIdLst>
  <p:sldIdLst>
    <p:sldId id="444" r:id="rId2"/>
    <p:sldId id="574" r:id="rId3"/>
    <p:sldId id="592" r:id="rId4"/>
    <p:sldId id="575" r:id="rId5"/>
    <p:sldId id="576" r:id="rId6"/>
    <p:sldId id="580" r:id="rId7"/>
    <p:sldId id="581" r:id="rId8"/>
    <p:sldId id="578" r:id="rId9"/>
    <p:sldId id="579" r:id="rId10"/>
    <p:sldId id="577" r:id="rId11"/>
    <p:sldId id="587" r:id="rId12"/>
    <p:sldId id="582" r:id="rId13"/>
    <p:sldId id="586" r:id="rId14"/>
    <p:sldId id="583" r:id="rId15"/>
    <p:sldId id="589" r:id="rId16"/>
    <p:sldId id="590" r:id="rId17"/>
    <p:sldId id="585" r:id="rId18"/>
    <p:sldId id="5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A5429-01C4-B146-992E-B443DCCF154F}" v="21" dt="2024-04-10T13:21:15.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20"/>
    <p:restoredTop sz="95329"/>
  </p:normalViewPr>
  <p:slideViewPr>
    <p:cSldViewPr snapToGrid="0" snapToObjects="1">
      <p:cViewPr varScale="1">
        <p:scale>
          <a:sx n="84" d="100"/>
          <a:sy n="84" d="100"/>
        </p:scale>
        <p:origin x="21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AE3A5429-01C4-B146-992E-B443DCCF154F}"/>
    <pc:docChg chg="custSel addSld delSld modSld sldOrd">
      <pc:chgData name="Brian McGreevy" userId="1bdd2619330ffbb7" providerId="LiveId" clId="{AE3A5429-01C4-B146-992E-B443DCCF154F}" dt="2024-04-10T14:28:58.997" v="4629" actId="313"/>
      <pc:docMkLst>
        <pc:docMk/>
      </pc:docMkLst>
      <pc:sldChg chg="del">
        <pc:chgData name="Brian McGreevy" userId="1bdd2619330ffbb7" providerId="LiveId" clId="{AE3A5429-01C4-B146-992E-B443DCCF154F}" dt="2024-04-08T21:20:35.898" v="703" actId="2696"/>
        <pc:sldMkLst>
          <pc:docMk/>
          <pc:sldMk cId="3748532823" sldId="446"/>
        </pc:sldMkLst>
      </pc:sldChg>
      <pc:sldChg chg="del">
        <pc:chgData name="Brian McGreevy" userId="1bdd2619330ffbb7" providerId="LiveId" clId="{AE3A5429-01C4-B146-992E-B443DCCF154F}" dt="2024-04-08T21:20:41.602" v="705" actId="2696"/>
        <pc:sldMkLst>
          <pc:docMk/>
          <pc:sldMk cId="1034239817" sldId="541"/>
        </pc:sldMkLst>
      </pc:sldChg>
      <pc:sldChg chg="del">
        <pc:chgData name="Brian McGreevy" userId="1bdd2619330ffbb7" providerId="LiveId" clId="{AE3A5429-01C4-B146-992E-B443DCCF154F}" dt="2024-04-08T21:21:08.347" v="715" actId="2696"/>
        <pc:sldMkLst>
          <pc:docMk/>
          <pc:sldMk cId="3489927017" sldId="545"/>
        </pc:sldMkLst>
      </pc:sldChg>
      <pc:sldChg chg="del">
        <pc:chgData name="Brian McGreevy" userId="1bdd2619330ffbb7" providerId="LiveId" clId="{AE3A5429-01C4-B146-992E-B443DCCF154F}" dt="2024-04-08T21:20:38.783" v="704" actId="2696"/>
        <pc:sldMkLst>
          <pc:docMk/>
          <pc:sldMk cId="755780813" sldId="556"/>
        </pc:sldMkLst>
      </pc:sldChg>
      <pc:sldChg chg="del">
        <pc:chgData name="Brian McGreevy" userId="1bdd2619330ffbb7" providerId="LiveId" clId="{AE3A5429-01C4-B146-992E-B443DCCF154F}" dt="2024-04-08T21:20:43.937" v="706" actId="2696"/>
        <pc:sldMkLst>
          <pc:docMk/>
          <pc:sldMk cId="3645749531" sldId="557"/>
        </pc:sldMkLst>
      </pc:sldChg>
      <pc:sldChg chg="del">
        <pc:chgData name="Brian McGreevy" userId="1bdd2619330ffbb7" providerId="LiveId" clId="{AE3A5429-01C4-B146-992E-B443DCCF154F}" dt="2024-04-08T21:20:46.662" v="707" actId="2696"/>
        <pc:sldMkLst>
          <pc:docMk/>
          <pc:sldMk cId="918356978" sldId="560"/>
        </pc:sldMkLst>
      </pc:sldChg>
      <pc:sldChg chg="del">
        <pc:chgData name="Brian McGreevy" userId="1bdd2619330ffbb7" providerId="LiveId" clId="{AE3A5429-01C4-B146-992E-B443DCCF154F}" dt="2024-04-08T21:21:02.853" v="713" actId="2696"/>
        <pc:sldMkLst>
          <pc:docMk/>
          <pc:sldMk cId="2126868809" sldId="562"/>
        </pc:sldMkLst>
      </pc:sldChg>
      <pc:sldChg chg="del">
        <pc:chgData name="Brian McGreevy" userId="1bdd2619330ffbb7" providerId="LiveId" clId="{AE3A5429-01C4-B146-992E-B443DCCF154F}" dt="2024-04-08T21:20:51.231" v="709" actId="2696"/>
        <pc:sldMkLst>
          <pc:docMk/>
          <pc:sldMk cId="1821350117" sldId="565"/>
        </pc:sldMkLst>
      </pc:sldChg>
      <pc:sldChg chg="del">
        <pc:chgData name="Brian McGreevy" userId="1bdd2619330ffbb7" providerId="LiveId" clId="{AE3A5429-01C4-B146-992E-B443DCCF154F}" dt="2024-04-08T21:20:48.967" v="708" actId="2696"/>
        <pc:sldMkLst>
          <pc:docMk/>
          <pc:sldMk cId="2430171009" sldId="566"/>
        </pc:sldMkLst>
      </pc:sldChg>
      <pc:sldChg chg="del">
        <pc:chgData name="Brian McGreevy" userId="1bdd2619330ffbb7" providerId="LiveId" clId="{AE3A5429-01C4-B146-992E-B443DCCF154F}" dt="2024-04-08T21:20:53.699" v="710" actId="2696"/>
        <pc:sldMkLst>
          <pc:docMk/>
          <pc:sldMk cId="220011196" sldId="567"/>
        </pc:sldMkLst>
      </pc:sldChg>
      <pc:sldChg chg="del">
        <pc:chgData name="Brian McGreevy" userId="1bdd2619330ffbb7" providerId="LiveId" clId="{AE3A5429-01C4-B146-992E-B443DCCF154F}" dt="2024-04-08T21:21:05.418" v="714" actId="2696"/>
        <pc:sldMkLst>
          <pc:docMk/>
          <pc:sldMk cId="3544893124" sldId="568"/>
        </pc:sldMkLst>
      </pc:sldChg>
      <pc:sldChg chg="del">
        <pc:chgData name="Brian McGreevy" userId="1bdd2619330ffbb7" providerId="LiveId" clId="{AE3A5429-01C4-B146-992E-B443DCCF154F}" dt="2024-04-08T21:20:56.386" v="711" actId="2696"/>
        <pc:sldMkLst>
          <pc:docMk/>
          <pc:sldMk cId="3783215381" sldId="569"/>
        </pc:sldMkLst>
      </pc:sldChg>
      <pc:sldChg chg="del">
        <pc:chgData name="Brian McGreevy" userId="1bdd2619330ffbb7" providerId="LiveId" clId="{AE3A5429-01C4-B146-992E-B443DCCF154F}" dt="2024-04-08T21:20:59.489" v="712" actId="2696"/>
        <pc:sldMkLst>
          <pc:docMk/>
          <pc:sldMk cId="1259655753" sldId="570"/>
        </pc:sldMkLst>
      </pc:sldChg>
      <pc:sldChg chg="del">
        <pc:chgData name="Brian McGreevy" userId="1bdd2619330ffbb7" providerId="LiveId" clId="{AE3A5429-01C4-B146-992E-B443DCCF154F}" dt="2024-04-08T21:21:12.345" v="716" actId="2696"/>
        <pc:sldMkLst>
          <pc:docMk/>
          <pc:sldMk cId="334587041" sldId="571"/>
        </pc:sldMkLst>
      </pc:sldChg>
      <pc:sldChg chg="modSp mod">
        <pc:chgData name="Brian McGreevy" userId="1bdd2619330ffbb7" providerId="LiveId" clId="{AE3A5429-01C4-B146-992E-B443DCCF154F}" dt="2024-04-10T14:17:11.086" v="4354" actId="14100"/>
        <pc:sldMkLst>
          <pc:docMk/>
          <pc:sldMk cId="1740450424" sldId="574"/>
        </pc:sldMkLst>
        <pc:spChg chg="mod">
          <ac:chgData name="Brian McGreevy" userId="1bdd2619330ffbb7" providerId="LiveId" clId="{AE3A5429-01C4-B146-992E-B443DCCF154F}" dt="2024-04-10T14:17:11.086" v="4354" actId="14100"/>
          <ac:spMkLst>
            <pc:docMk/>
            <pc:sldMk cId="1740450424" sldId="574"/>
            <ac:spMk id="3" creationId="{00000000-0000-0000-0000-000000000000}"/>
          </ac:spMkLst>
        </pc:spChg>
      </pc:sldChg>
      <pc:sldChg chg="modSp mod">
        <pc:chgData name="Brian McGreevy" userId="1bdd2619330ffbb7" providerId="LiveId" clId="{AE3A5429-01C4-B146-992E-B443DCCF154F}" dt="2024-04-10T14:17:33.013" v="4356" actId="20577"/>
        <pc:sldMkLst>
          <pc:docMk/>
          <pc:sldMk cId="1582678487" sldId="575"/>
        </pc:sldMkLst>
        <pc:spChg chg="mod">
          <ac:chgData name="Brian McGreevy" userId="1bdd2619330ffbb7" providerId="LiveId" clId="{AE3A5429-01C4-B146-992E-B443DCCF154F}" dt="2024-04-10T14:17:33.013" v="4356" actId="20577"/>
          <ac:spMkLst>
            <pc:docMk/>
            <pc:sldMk cId="1582678487" sldId="575"/>
            <ac:spMk id="3" creationId="{00000000-0000-0000-0000-000000000000}"/>
          </ac:spMkLst>
        </pc:spChg>
      </pc:sldChg>
      <pc:sldChg chg="modSp mod">
        <pc:chgData name="Brian McGreevy" userId="1bdd2619330ffbb7" providerId="LiveId" clId="{AE3A5429-01C4-B146-992E-B443DCCF154F}" dt="2024-04-10T14:19:38.841" v="4453" actId="20577"/>
        <pc:sldMkLst>
          <pc:docMk/>
          <pc:sldMk cId="994086607" sldId="576"/>
        </pc:sldMkLst>
        <pc:spChg chg="mod">
          <ac:chgData name="Brian McGreevy" userId="1bdd2619330ffbb7" providerId="LiveId" clId="{AE3A5429-01C4-B146-992E-B443DCCF154F}" dt="2024-04-10T14:19:38.841" v="4453" actId="20577"/>
          <ac:spMkLst>
            <pc:docMk/>
            <pc:sldMk cId="994086607" sldId="576"/>
            <ac:spMk id="3" creationId="{00000000-0000-0000-0000-000000000000}"/>
          </ac:spMkLst>
        </pc:spChg>
      </pc:sldChg>
      <pc:sldChg chg="modSp mod ord">
        <pc:chgData name="Brian McGreevy" userId="1bdd2619330ffbb7" providerId="LiveId" clId="{AE3A5429-01C4-B146-992E-B443DCCF154F}" dt="2024-04-09T21:03:07.922" v="1991" actId="20577"/>
        <pc:sldMkLst>
          <pc:docMk/>
          <pc:sldMk cId="3493618663" sldId="577"/>
        </pc:sldMkLst>
        <pc:spChg chg="mod">
          <ac:chgData name="Brian McGreevy" userId="1bdd2619330ffbb7" providerId="LiveId" clId="{AE3A5429-01C4-B146-992E-B443DCCF154F}" dt="2024-04-09T21:03:07.922" v="1991" actId="20577"/>
          <ac:spMkLst>
            <pc:docMk/>
            <pc:sldMk cId="3493618663" sldId="577"/>
            <ac:spMk id="3" creationId="{00000000-0000-0000-0000-000000000000}"/>
          </ac:spMkLst>
        </pc:spChg>
      </pc:sldChg>
      <pc:sldChg chg="modSp add mod">
        <pc:chgData name="Brian McGreevy" userId="1bdd2619330ffbb7" providerId="LiveId" clId="{AE3A5429-01C4-B146-992E-B443DCCF154F}" dt="2024-04-10T14:20:50.594" v="4462" actId="20577"/>
        <pc:sldMkLst>
          <pc:docMk/>
          <pc:sldMk cId="2694512451" sldId="580"/>
        </pc:sldMkLst>
        <pc:spChg chg="mod">
          <ac:chgData name="Brian McGreevy" userId="1bdd2619330ffbb7" providerId="LiveId" clId="{AE3A5429-01C4-B146-992E-B443DCCF154F}" dt="2024-04-10T14:20:50.594" v="4462" actId="20577"/>
          <ac:spMkLst>
            <pc:docMk/>
            <pc:sldMk cId="2694512451" sldId="580"/>
            <ac:spMk id="3" creationId="{00000000-0000-0000-0000-000000000000}"/>
          </ac:spMkLst>
        </pc:spChg>
      </pc:sldChg>
      <pc:sldChg chg="modSp add mod">
        <pc:chgData name="Brian McGreevy" userId="1bdd2619330ffbb7" providerId="LiveId" clId="{AE3A5429-01C4-B146-992E-B443DCCF154F}" dt="2024-04-10T14:22:21.728" v="4468" actId="20577"/>
        <pc:sldMkLst>
          <pc:docMk/>
          <pc:sldMk cId="3661127372" sldId="581"/>
        </pc:sldMkLst>
        <pc:spChg chg="mod">
          <ac:chgData name="Brian McGreevy" userId="1bdd2619330ffbb7" providerId="LiveId" clId="{AE3A5429-01C4-B146-992E-B443DCCF154F}" dt="2024-04-10T14:22:21.728" v="4468" actId="20577"/>
          <ac:spMkLst>
            <pc:docMk/>
            <pc:sldMk cId="3661127372" sldId="581"/>
            <ac:spMk id="3" creationId="{00000000-0000-0000-0000-000000000000}"/>
          </ac:spMkLst>
        </pc:spChg>
      </pc:sldChg>
      <pc:sldChg chg="addSp delSp modSp add mod">
        <pc:chgData name="Brian McGreevy" userId="1bdd2619330ffbb7" providerId="LiveId" clId="{AE3A5429-01C4-B146-992E-B443DCCF154F}" dt="2024-04-09T19:56:09.265" v="758" actId="14100"/>
        <pc:sldMkLst>
          <pc:docMk/>
          <pc:sldMk cId="3891145523" sldId="582"/>
        </pc:sldMkLst>
        <pc:spChg chg="mod">
          <ac:chgData name="Brian McGreevy" userId="1bdd2619330ffbb7" providerId="LiveId" clId="{AE3A5429-01C4-B146-992E-B443DCCF154F}" dt="2024-04-08T21:17:23.499" v="281" actId="20577"/>
          <ac:spMkLst>
            <pc:docMk/>
            <pc:sldMk cId="3891145523" sldId="582"/>
            <ac:spMk id="3" creationId="{00000000-0000-0000-0000-000000000000}"/>
          </ac:spMkLst>
        </pc:spChg>
        <pc:picChg chg="add del mod">
          <ac:chgData name="Brian McGreevy" userId="1bdd2619330ffbb7" providerId="LiveId" clId="{AE3A5429-01C4-B146-992E-B443DCCF154F}" dt="2024-04-09T19:47:16.708" v="741" actId="478"/>
          <ac:picMkLst>
            <pc:docMk/>
            <pc:sldMk cId="3891145523" sldId="582"/>
            <ac:picMk id="5" creationId="{D627E9D3-368F-BF14-0C05-094D61BFF4CB}"/>
          </ac:picMkLst>
        </pc:picChg>
        <pc:picChg chg="mod">
          <ac:chgData name="Brian McGreevy" userId="1bdd2619330ffbb7" providerId="LiveId" clId="{AE3A5429-01C4-B146-992E-B443DCCF154F}" dt="2024-04-09T19:47:22.041" v="744" actId="962"/>
          <ac:picMkLst>
            <pc:docMk/>
            <pc:sldMk cId="3891145523" sldId="582"/>
            <ac:picMk id="8" creationId="{4DCDBADD-C381-4FD7-A5C4-791D8B9DD21C}"/>
          </ac:picMkLst>
        </pc:picChg>
        <pc:picChg chg="add del mod">
          <ac:chgData name="Brian McGreevy" userId="1bdd2619330ffbb7" providerId="LiveId" clId="{AE3A5429-01C4-B146-992E-B443DCCF154F}" dt="2024-04-09T19:45:44.178" v="730" actId="478"/>
          <ac:picMkLst>
            <pc:docMk/>
            <pc:sldMk cId="3891145523" sldId="582"/>
            <ac:picMk id="9" creationId="{BE597014-DF47-EE73-0D19-AD7C564F2C87}"/>
          </ac:picMkLst>
        </pc:picChg>
        <pc:picChg chg="add mod">
          <ac:chgData name="Brian McGreevy" userId="1bdd2619330ffbb7" providerId="LiveId" clId="{AE3A5429-01C4-B146-992E-B443DCCF154F}" dt="2024-04-09T19:46:27.814" v="740" actId="14100"/>
          <ac:picMkLst>
            <pc:docMk/>
            <pc:sldMk cId="3891145523" sldId="582"/>
            <ac:picMk id="11" creationId="{348A8DA0-D0EE-68BD-6C62-F42E2D9DDD5E}"/>
          </ac:picMkLst>
        </pc:picChg>
        <pc:picChg chg="add del mod">
          <ac:chgData name="Brian McGreevy" userId="1bdd2619330ffbb7" providerId="LiveId" clId="{AE3A5429-01C4-B146-992E-B443DCCF154F}" dt="2024-04-09T19:55:29.277" v="749" actId="478"/>
          <ac:picMkLst>
            <pc:docMk/>
            <pc:sldMk cId="3891145523" sldId="582"/>
            <ac:picMk id="13" creationId="{3131DE13-0B03-BC04-1740-492FF5EF3BE2}"/>
          </ac:picMkLst>
        </pc:picChg>
        <pc:picChg chg="add mod">
          <ac:chgData name="Brian McGreevy" userId="1bdd2619330ffbb7" providerId="LiveId" clId="{AE3A5429-01C4-B146-992E-B443DCCF154F}" dt="2024-04-09T19:56:09.265" v="758" actId="14100"/>
          <ac:picMkLst>
            <pc:docMk/>
            <pc:sldMk cId="3891145523" sldId="582"/>
            <ac:picMk id="15" creationId="{05D3CA3C-3428-7FA7-057D-65797F482BD1}"/>
          </ac:picMkLst>
        </pc:picChg>
      </pc:sldChg>
      <pc:sldChg chg="modSp add mod">
        <pc:chgData name="Brian McGreevy" userId="1bdd2619330ffbb7" providerId="LiveId" clId="{AE3A5429-01C4-B146-992E-B443DCCF154F}" dt="2024-04-10T14:25:52.751" v="4561" actId="20577"/>
        <pc:sldMkLst>
          <pc:docMk/>
          <pc:sldMk cId="1605988261" sldId="583"/>
        </pc:sldMkLst>
        <pc:spChg chg="mod">
          <ac:chgData name="Brian McGreevy" userId="1bdd2619330ffbb7" providerId="LiveId" clId="{AE3A5429-01C4-B146-992E-B443DCCF154F}" dt="2024-04-10T14:25:52.751" v="4561" actId="20577"/>
          <ac:spMkLst>
            <pc:docMk/>
            <pc:sldMk cId="1605988261" sldId="583"/>
            <ac:spMk id="3" creationId="{00000000-0000-0000-0000-000000000000}"/>
          </ac:spMkLst>
        </pc:spChg>
      </pc:sldChg>
      <pc:sldChg chg="addSp modSp add del mod">
        <pc:chgData name="Brian McGreevy" userId="1bdd2619330ffbb7" providerId="LiveId" clId="{AE3A5429-01C4-B146-992E-B443DCCF154F}" dt="2024-04-10T14:26:12.514" v="4562" actId="2696"/>
        <pc:sldMkLst>
          <pc:docMk/>
          <pc:sldMk cId="2501170732" sldId="584"/>
        </pc:sldMkLst>
        <pc:spChg chg="mod">
          <ac:chgData name="Brian McGreevy" userId="1bdd2619330ffbb7" providerId="LiveId" clId="{AE3A5429-01C4-B146-992E-B443DCCF154F}" dt="2024-04-10T13:50:16.253" v="3335" actId="120"/>
          <ac:spMkLst>
            <pc:docMk/>
            <pc:sldMk cId="2501170732" sldId="584"/>
            <ac:spMk id="3" creationId="{00000000-0000-0000-0000-000000000000}"/>
          </ac:spMkLst>
        </pc:spChg>
        <pc:spChg chg="add">
          <ac:chgData name="Brian McGreevy" userId="1bdd2619330ffbb7" providerId="LiveId" clId="{AE3A5429-01C4-B146-992E-B443DCCF154F}" dt="2024-04-10T13:20:47.515" v="3323"/>
          <ac:spMkLst>
            <pc:docMk/>
            <pc:sldMk cId="2501170732" sldId="584"/>
            <ac:spMk id="4" creationId="{EAF3A175-01F0-88E6-C1ED-DBF2C2498470}"/>
          </ac:spMkLst>
        </pc:spChg>
        <pc:spChg chg="add">
          <ac:chgData name="Brian McGreevy" userId="1bdd2619330ffbb7" providerId="LiveId" clId="{AE3A5429-01C4-B146-992E-B443DCCF154F}" dt="2024-04-10T13:21:10.227" v="3324"/>
          <ac:spMkLst>
            <pc:docMk/>
            <pc:sldMk cId="2501170732" sldId="584"/>
            <ac:spMk id="5" creationId="{FAC81B43-A31A-8806-1CCC-235D82BA472B}"/>
          </ac:spMkLst>
        </pc:spChg>
        <pc:picChg chg="add">
          <ac:chgData name="Brian McGreevy" userId="1bdd2619330ffbb7" providerId="LiveId" clId="{AE3A5429-01C4-B146-992E-B443DCCF154F}" dt="2024-04-10T13:20:47.515" v="3323"/>
          <ac:picMkLst>
            <pc:docMk/>
            <pc:sldMk cId="2501170732" sldId="584"/>
            <ac:picMk id="1026" creationId="{8B33E994-C4AC-DCF1-0974-9BD24265D330}"/>
          </ac:picMkLst>
        </pc:picChg>
        <pc:picChg chg="add">
          <ac:chgData name="Brian McGreevy" userId="1bdd2619330ffbb7" providerId="LiveId" clId="{AE3A5429-01C4-B146-992E-B443DCCF154F}" dt="2024-04-10T13:20:47.515" v="3323"/>
          <ac:picMkLst>
            <pc:docMk/>
            <pc:sldMk cId="2501170732" sldId="584"/>
            <ac:picMk id="1027" creationId="{988440AA-0E52-058D-C83A-BEC008620BFE}"/>
          </ac:picMkLst>
        </pc:picChg>
        <pc:picChg chg="add">
          <ac:chgData name="Brian McGreevy" userId="1bdd2619330ffbb7" providerId="LiveId" clId="{AE3A5429-01C4-B146-992E-B443DCCF154F}" dt="2024-04-10T13:20:47.515" v="3323"/>
          <ac:picMkLst>
            <pc:docMk/>
            <pc:sldMk cId="2501170732" sldId="584"/>
            <ac:picMk id="1028" creationId="{E3CF6FAE-FCFB-3E20-2E03-B91F78263117}"/>
          </ac:picMkLst>
        </pc:picChg>
        <pc:picChg chg="add">
          <ac:chgData name="Brian McGreevy" userId="1bdd2619330ffbb7" providerId="LiveId" clId="{AE3A5429-01C4-B146-992E-B443DCCF154F}" dt="2024-04-10T13:21:10.227" v="3324"/>
          <ac:picMkLst>
            <pc:docMk/>
            <pc:sldMk cId="2501170732" sldId="584"/>
            <ac:picMk id="1030" creationId="{0E9315C8-E2A2-0532-6C6D-EB3883FBEB9E}"/>
          </ac:picMkLst>
        </pc:picChg>
        <pc:picChg chg="add">
          <ac:chgData name="Brian McGreevy" userId="1bdd2619330ffbb7" providerId="LiveId" clId="{AE3A5429-01C4-B146-992E-B443DCCF154F}" dt="2024-04-10T13:21:10.227" v="3324"/>
          <ac:picMkLst>
            <pc:docMk/>
            <pc:sldMk cId="2501170732" sldId="584"/>
            <ac:picMk id="1031" creationId="{D08913AD-F7BB-D0FB-D7A7-F2B188D73A8D}"/>
          </ac:picMkLst>
        </pc:picChg>
        <pc:picChg chg="add">
          <ac:chgData name="Brian McGreevy" userId="1bdd2619330ffbb7" providerId="LiveId" clId="{AE3A5429-01C4-B146-992E-B443DCCF154F}" dt="2024-04-10T13:21:10.227" v="3324"/>
          <ac:picMkLst>
            <pc:docMk/>
            <pc:sldMk cId="2501170732" sldId="584"/>
            <ac:picMk id="1032" creationId="{917639B5-EB39-FA1A-AD56-66977C4C9159}"/>
          </ac:picMkLst>
        </pc:picChg>
      </pc:sldChg>
      <pc:sldChg chg="modSp add mod">
        <pc:chgData name="Brian McGreevy" userId="1bdd2619330ffbb7" providerId="LiveId" clId="{AE3A5429-01C4-B146-992E-B443DCCF154F}" dt="2024-04-10T14:08:40.519" v="4161" actId="20577"/>
        <pc:sldMkLst>
          <pc:docMk/>
          <pc:sldMk cId="2518215378" sldId="585"/>
        </pc:sldMkLst>
        <pc:spChg chg="mod">
          <ac:chgData name="Brian McGreevy" userId="1bdd2619330ffbb7" providerId="LiveId" clId="{AE3A5429-01C4-B146-992E-B443DCCF154F}" dt="2024-04-10T14:08:40.519" v="4161" actId="20577"/>
          <ac:spMkLst>
            <pc:docMk/>
            <pc:sldMk cId="2518215378" sldId="585"/>
            <ac:spMk id="3" creationId="{00000000-0000-0000-0000-000000000000}"/>
          </ac:spMkLst>
        </pc:spChg>
      </pc:sldChg>
      <pc:sldChg chg="delSp modSp add mod">
        <pc:chgData name="Brian McGreevy" userId="1bdd2619330ffbb7" providerId="LiveId" clId="{AE3A5429-01C4-B146-992E-B443DCCF154F}" dt="2024-04-10T14:25:15.298" v="4556" actId="20577"/>
        <pc:sldMkLst>
          <pc:docMk/>
          <pc:sldMk cId="2002108239" sldId="586"/>
        </pc:sldMkLst>
        <pc:spChg chg="mod">
          <ac:chgData name="Brian McGreevy" userId="1bdd2619330ffbb7" providerId="LiveId" clId="{AE3A5429-01C4-B146-992E-B443DCCF154F}" dt="2024-04-10T14:25:15.298" v="4556" actId="20577"/>
          <ac:spMkLst>
            <pc:docMk/>
            <pc:sldMk cId="2002108239" sldId="586"/>
            <ac:spMk id="3" creationId="{00000000-0000-0000-0000-000000000000}"/>
          </ac:spMkLst>
        </pc:spChg>
        <pc:picChg chg="del">
          <ac:chgData name="Brian McGreevy" userId="1bdd2619330ffbb7" providerId="LiveId" clId="{AE3A5429-01C4-B146-992E-B443DCCF154F}" dt="2024-04-09T19:56:28.929" v="761" actId="478"/>
          <ac:picMkLst>
            <pc:docMk/>
            <pc:sldMk cId="2002108239" sldId="586"/>
            <ac:picMk id="11" creationId="{348A8DA0-D0EE-68BD-6C62-F42E2D9DDD5E}"/>
          </ac:picMkLst>
        </pc:picChg>
        <pc:picChg chg="del">
          <ac:chgData name="Brian McGreevy" userId="1bdd2619330ffbb7" providerId="LiveId" clId="{AE3A5429-01C4-B146-992E-B443DCCF154F}" dt="2024-04-09T19:56:26.880" v="760" actId="478"/>
          <ac:picMkLst>
            <pc:docMk/>
            <pc:sldMk cId="2002108239" sldId="586"/>
            <ac:picMk id="15" creationId="{05D3CA3C-3428-7FA7-057D-65797F482BD1}"/>
          </ac:picMkLst>
        </pc:picChg>
      </pc:sldChg>
      <pc:sldChg chg="addSp modSp add mod">
        <pc:chgData name="Brian McGreevy" userId="1bdd2619330ffbb7" providerId="LiveId" clId="{AE3A5429-01C4-B146-992E-B443DCCF154F}" dt="2024-04-10T14:24:23.369" v="4475" actId="20577"/>
        <pc:sldMkLst>
          <pc:docMk/>
          <pc:sldMk cId="2426132921" sldId="587"/>
        </pc:sldMkLst>
        <pc:spChg chg="mod">
          <ac:chgData name="Brian McGreevy" userId="1bdd2619330ffbb7" providerId="LiveId" clId="{AE3A5429-01C4-B146-992E-B443DCCF154F}" dt="2024-04-10T14:24:23.369" v="4475" actId="20577"/>
          <ac:spMkLst>
            <pc:docMk/>
            <pc:sldMk cId="2426132921" sldId="587"/>
            <ac:spMk id="3" creationId="{00000000-0000-0000-0000-000000000000}"/>
          </ac:spMkLst>
        </pc:spChg>
        <pc:picChg chg="add mod">
          <ac:chgData name="Brian McGreevy" userId="1bdd2619330ffbb7" providerId="LiveId" clId="{AE3A5429-01C4-B146-992E-B443DCCF154F}" dt="2024-04-10T14:24:18.171" v="4472" actId="14100"/>
          <ac:picMkLst>
            <pc:docMk/>
            <pc:sldMk cId="2426132921" sldId="587"/>
            <ac:picMk id="4" creationId="{42553751-2E30-AB40-39B2-FB42C0910C64}"/>
          </ac:picMkLst>
        </pc:picChg>
      </pc:sldChg>
      <pc:sldChg chg="add del">
        <pc:chgData name="Brian McGreevy" userId="1bdd2619330ffbb7" providerId="LiveId" clId="{AE3A5429-01C4-B146-992E-B443DCCF154F}" dt="2024-04-10T13:50:06.580" v="3334" actId="2696"/>
        <pc:sldMkLst>
          <pc:docMk/>
          <pc:sldMk cId="1699353371" sldId="588"/>
        </pc:sldMkLst>
      </pc:sldChg>
      <pc:sldChg chg="modSp add del mod">
        <pc:chgData name="Brian McGreevy" userId="1bdd2619330ffbb7" providerId="LiveId" clId="{AE3A5429-01C4-B146-992E-B443DCCF154F}" dt="2024-04-10T14:26:25.470" v="4563" actId="2696"/>
        <pc:sldMkLst>
          <pc:docMk/>
          <pc:sldMk cId="2761066721" sldId="588"/>
        </pc:sldMkLst>
        <pc:spChg chg="mod">
          <ac:chgData name="Brian McGreevy" userId="1bdd2619330ffbb7" providerId="LiveId" clId="{AE3A5429-01C4-B146-992E-B443DCCF154F}" dt="2024-04-10T13:52:44.343" v="3388" actId="20577"/>
          <ac:spMkLst>
            <pc:docMk/>
            <pc:sldMk cId="2761066721" sldId="588"/>
            <ac:spMk id="3" creationId="{00000000-0000-0000-0000-000000000000}"/>
          </ac:spMkLst>
        </pc:spChg>
      </pc:sldChg>
      <pc:sldChg chg="modSp add mod">
        <pc:chgData name="Brian McGreevy" userId="1bdd2619330ffbb7" providerId="LiveId" clId="{AE3A5429-01C4-B146-992E-B443DCCF154F}" dt="2024-04-10T14:01:45.408" v="3709" actId="255"/>
        <pc:sldMkLst>
          <pc:docMk/>
          <pc:sldMk cId="4048897906" sldId="589"/>
        </pc:sldMkLst>
        <pc:spChg chg="mod">
          <ac:chgData name="Brian McGreevy" userId="1bdd2619330ffbb7" providerId="LiveId" clId="{AE3A5429-01C4-B146-992E-B443DCCF154F}" dt="2024-04-10T14:01:45.408" v="3709" actId="255"/>
          <ac:spMkLst>
            <pc:docMk/>
            <pc:sldMk cId="4048897906" sldId="589"/>
            <ac:spMk id="3" creationId="{00000000-0000-0000-0000-000000000000}"/>
          </ac:spMkLst>
        </pc:spChg>
      </pc:sldChg>
      <pc:sldChg chg="modSp add mod">
        <pc:chgData name="Brian McGreevy" userId="1bdd2619330ffbb7" providerId="LiveId" clId="{AE3A5429-01C4-B146-992E-B443DCCF154F}" dt="2024-04-10T14:28:58.997" v="4629" actId="313"/>
        <pc:sldMkLst>
          <pc:docMk/>
          <pc:sldMk cId="4164996557" sldId="590"/>
        </pc:sldMkLst>
        <pc:spChg chg="mod">
          <ac:chgData name="Brian McGreevy" userId="1bdd2619330ffbb7" providerId="LiveId" clId="{AE3A5429-01C4-B146-992E-B443DCCF154F}" dt="2024-04-10T14:28:58.997" v="4629" actId="313"/>
          <ac:spMkLst>
            <pc:docMk/>
            <pc:sldMk cId="4164996557" sldId="590"/>
            <ac:spMk id="3" creationId="{00000000-0000-0000-0000-000000000000}"/>
          </ac:spMkLst>
        </pc:spChg>
      </pc:sldChg>
      <pc:sldChg chg="modSp add mod">
        <pc:chgData name="Brian McGreevy" userId="1bdd2619330ffbb7" providerId="LiveId" clId="{AE3A5429-01C4-B146-992E-B443DCCF154F}" dt="2024-04-10T14:11:41.965" v="4178" actId="313"/>
        <pc:sldMkLst>
          <pc:docMk/>
          <pc:sldMk cId="1761530069" sldId="591"/>
        </pc:sldMkLst>
        <pc:spChg chg="mod">
          <ac:chgData name="Brian McGreevy" userId="1bdd2619330ffbb7" providerId="LiveId" clId="{AE3A5429-01C4-B146-992E-B443DCCF154F}" dt="2024-04-10T14:11:41.965" v="4178" actId="313"/>
          <ac:spMkLst>
            <pc:docMk/>
            <pc:sldMk cId="1761530069" sldId="591"/>
            <ac:spMk id="3" creationId="{00000000-0000-0000-0000-000000000000}"/>
          </ac:spMkLst>
        </pc:spChg>
      </pc:sldChg>
      <pc:sldChg chg="add">
        <pc:chgData name="Brian McGreevy" userId="1bdd2619330ffbb7" providerId="LiveId" clId="{AE3A5429-01C4-B146-992E-B443DCCF154F}" dt="2024-04-10T14:13:06.602" v="4179" actId="2890"/>
        <pc:sldMkLst>
          <pc:docMk/>
          <pc:sldMk cId="3184223203" sldId="5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4/12/24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4/12/24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4/12/24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4/12/24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4/12/24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4/12/24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 y="-1"/>
            <a:ext cx="9077092" cy="6835139"/>
          </a:xfrm>
        </p:spPr>
        <p:txBody>
          <a:bodyPr>
            <a:normAutofit lnSpcReduction="1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a:p>
            <a:endParaRPr lang="en-US" sz="4000" b="1" i="1" dirty="0">
              <a:latin typeface="Goudy Old Style" charset="0"/>
              <a:ea typeface="Goudy Old Style" charset="0"/>
              <a:cs typeface="Goudy Old Style" charset="0"/>
            </a:endParaRPr>
          </a:p>
          <a:p>
            <a:endParaRPr lang="en-US" sz="4000" b="1" i="1" dirty="0">
              <a:latin typeface="Goudy Old Style" charset="0"/>
              <a:ea typeface="Goudy Old Style" charset="0"/>
              <a:cs typeface="Goudy Old Style" charset="0"/>
            </a:endParaRPr>
          </a:p>
          <a:p>
            <a:pPr algn="l"/>
            <a:r>
              <a:rPr lang="en-US" dirty="0">
                <a:latin typeface="Goudy Old Style" charset="0"/>
                <a:ea typeface="Goudy Old Style" charset="0"/>
                <a:cs typeface="Goudy Old Style" charset="0"/>
              </a:rPr>
              <a:t>	       </a:t>
            </a:r>
          </a:p>
          <a:p>
            <a:pPr algn="l"/>
            <a:endParaRPr lang="en-US" b="1" dirty="0">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l"/>
            <a:r>
              <a:rPr lang="en-US" b="1" dirty="0">
                <a:solidFill>
                  <a:schemeClr val="bg1"/>
                </a:solidFill>
                <a:latin typeface="Goudy Old Style" charset="0"/>
                <a:ea typeface="Goudy Old Style" charset="0"/>
                <a:cs typeface="Goudy Old Style" charset="0"/>
              </a:rPr>
              <a:t>April 10, 2024</a:t>
            </a:r>
          </a:p>
          <a:p>
            <a:pPr algn="l"/>
            <a:r>
              <a:rPr lang="en-US" b="1" dirty="0">
                <a:solidFill>
                  <a:schemeClr val="bg1"/>
                </a:solidFill>
                <a:latin typeface="Goudy Old Style" charset="0"/>
                <a:ea typeface="Goudy Old Style" charset="0"/>
                <a:cs typeface="Goudy Old Style" charset="0"/>
              </a:rPr>
              <a:t>St. Philip’s Church </a:t>
            </a:r>
          </a:p>
          <a:p>
            <a:pPr algn="l"/>
            <a:r>
              <a:rPr lang="en-US" b="1" dirty="0">
                <a:solidFill>
                  <a:schemeClr val="bg1"/>
                </a:solidFill>
                <a:latin typeface="Goudy Old Style" charset="0"/>
                <a:ea typeface="Goudy Old Style" charset="0"/>
                <a:cs typeface="Goudy Old Style" charset="0"/>
              </a:rPr>
              <a:t>The </a:t>
            </a:r>
            <a:r>
              <a:rPr lang="en-US" b="1" dirty="0" err="1">
                <a:solidFill>
                  <a:schemeClr val="bg1"/>
                </a:solidFill>
                <a:latin typeface="Goudy Old Style" charset="0"/>
                <a:ea typeface="Goudy Old Style" charset="0"/>
                <a:cs typeface="Goudy Old Style" charset="0"/>
              </a:rPr>
              <a:t>Rev’d</a:t>
            </a:r>
            <a:r>
              <a:rPr lang="en-US" b="1" dirty="0">
                <a:solidFill>
                  <a:schemeClr val="bg1"/>
                </a:solidFill>
                <a:latin typeface="Goudy Old Style" charset="0"/>
                <a:ea typeface="Goudy Old Style" charset="0"/>
                <a:cs typeface="Goudy Old Style" charset="0"/>
              </a:rPr>
              <a:t> Brian K. McGreevy, J.D., Facilitator</a:t>
            </a:r>
          </a:p>
          <a:p>
            <a:pPr algn="l"/>
            <a:endParaRPr lang="en-US" b="1" dirty="0">
              <a:solidFill>
                <a:schemeClr val="bg1"/>
              </a:solidFill>
              <a:latin typeface="Goudy Old Style" charset="0"/>
              <a:ea typeface="Goudy Old Style" charset="0"/>
              <a:cs typeface="Goudy Old Style" charset="0"/>
            </a:endParaRPr>
          </a:p>
          <a:p>
            <a:pPr algn="l"/>
            <a:endParaRPr lang="en-US"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9701561" y="981306"/>
            <a:ext cx="2118732" cy="4661211"/>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984917" y="22861"/>
            <a:ext cx="5374733" cy="4714239"/>
          </a:xfrm>
          <a:prstGeom prst="rect">
            <a:avLst/>
          </a:prstGeom>
        </p:spPr>
      </p:pic>
    </p:spTree>
    <p:extLst>
      <p:ext uri="{BB962C8B-B14F-4D97-AF65-F5344CB8AC3E}">
        <p14:creationId xmlns:p14="http://schemas.microsoft.com/office/powerpoint/2010/main" val="365079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Oxford in Wartime</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Very few students—many colleges taken over by government so that only two housed actual students</a:t>
            </a:r>
          </a:p>
          <a:p>
            <a:pPr algn="l"/>
            <a:r>
              <a:rPr lang="en-US" sz="2200" b="1" dirty="0">
                <a:latin typeface="Goudy Old Style" charset="0"/>
                <a:ea typeface="Goudy Old Style" charset="0"/>
                <a:cs typeface="Goudy Old Style" charset="0"/>
              </a:rPr>
              <a:t>Brasenose College—military officers’ training</a:t>
            </a:r>
          </a:p>
          <a:p>
            <a:pPr algn="l"/>
            <a:r>
              <a:rPr lang="en-US" sz="2200" b="1" dirty="0">
                <a:latin typeface="Goudy Old Style" charset="0"/>
                <a:ea typeface="Goudy Old Style" charset="0"/>
                <a:cs typeface="Goudy Old Style" charset="0"/>
              </a:rPr>
              <a:t>Balliol College—international affairs</a:t>
            </a:r>
          </a:p>
          <a:p>
            <a:pPr algn="l"/>
            <a:r>
              <a:rPr lang="en-US" sz="2200" b="1" dirty="0">
                <a:latin typeface="Goudy Old Style" charset="0"/>
                <a:ea typeface="Goudy Old Style" charset="0"/>
                <a:cs typeface="Goudy Old Style" charset="0"/>
              </a:rPr>
              <a:t>St. John’s College—director of fish supplies</a:t>
            </a:r>
          </a:p>
          <a:p>
            <a:pPr algn="l"/>
            <a:r>
              <a:rPr lang="en-US" sz="2200" b="1" dirty="0">
                <a:latin typeface="Goudy Old Style" charset="0"/>
                <a:ea typeface="Goudy Old Style" charset="0"/>
                <a:cs typeface="Goudy Old Style" charset="0"/>
              </a:rPr>
              <a:t>St. Hugh’s—hospital for wounded soldiers (over 13,000 treated during the war)</a:t>
            </a:r>
          </a:p>
          <a:p>
            <a:pPr algn="l"/>
            <a:r>
              <a:rPr lang="en-US" sz="2200" b="1" dirty="0">
                <a:latin typeface="Goudy Old Style" charset="0"/>
                <a:ea typeface="Goudy Old Style" charset="0"/>
                <a:cs typeface="Goudy Old Style" charset="0"/>
              </a:rPr>
              <a:t>Keble College—security services</a:t>
            </a:r>
          </a:p>
          <a:p>
            <a:pPr algn="l"/>
            <a:r>
              <a:rPr lang="en-US" sz="2200" b="1" dirty="0">
                <a:latin typeface="Goudy Old Style" charset="0"/>
                <a:ea typeface="Goudy Old Style" charset="0"/>
                <a:cs typeface="Goudy Old Style" charset="0"/>
              </a:rPr>
              <a:t>Merton College—transportation services</a:t>
            </a:r>
          </a:p>
          <a:p>
            <a:pPr algn="l"/>
            <a:r>
              <a:rPr lang="en-US" sz="2200" b="1" i="0" dirty="0">
                <a:solidFill>
                  <a:srgbClr val="4A4A4A"/>
                </a:solidFill>
                <a:effectLst/>
                <a:highlight>
                  <a:srgbClr val="FFFFFF"/>
                </a:highlight>
                <a:latin typeface="Goudy Old Style" panose="02020502050305020303" pitchFamily="18" charset="77"/>
              </a:rPr>
              <a:t>All undergraduates had to take their turn in nightly fire-watching, sitting on College roofs, and on the watch if an incendiary device fell. Water tanks were even dug in the College quads and gardens, so that water would be to hand should an incendiary bomb fall.</a:t>
            </a:r>
            <a:endParaRPr lang="en-US" sz="2200" b="1" dirty="0">
              <a:latin typeface="Goudy Old Style" panose="02020502050305020303" pitchFamily="18" charset="77"/>
              <a:ea typeface="Goudy Old Style" charset="0"/>
              <a:cs typeface="Goudy Old Style" charset="0"/>
            </a:endParaRPr>
          </a:p>
          <a:p>
            <a:pPr algn="l"/>
            <a:r>
              <a:rPr lang="en-US" sz="2200" b="1" dirty="0">
                <a:latin typeface="Goudy Old Style" charset="0"/>
                <a:ea typeface="Goudy Old Style" charset="0"/>
                <a:cs typeface="Goudy Old Style" charset="0"/>
              </a:rPr>
              <a:t>13,000 children billeted in Oxford</a:t>
            </a:r>
          </a:p>
          <a:p>
            <a:pPr algn="l"/>
            <a:endParaRPr lang="en-US" sz="2200" b="1" dirty="0">
              <a:latin typeface="Goudy Old Style" charset="0"/>
              <a:ea typeface="Goudy Old Style" charset="0"/>
              <a:cs typeface="Goudy Old Style" charset="0"/>
            </a:endParaRPr>
          </a:p>
          <a:p>
            <a:pPr algn="l"/>
            <a:endParaRPr lang="en-US" sz="22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349361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85000" lnSpcReduction="20000"/>
          </a:bodyPr>
          <a:lstStyle/>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		  </a:t>
            </a:r>
            <a:r>
              <a:rPr lang="en-US" b="1" dirty="0">
                <a:latin typeface="Goudy Old Style" panose="02020502050305020303" pitchFamily="18" charset="77"/>
                <a:ea typeface="Goudy Old Style" charset="0"/>
                <a:cs typeface="Goudy Old Style" charset="0"/>
              </a:rPr>
              <a:t>Lewis and the War Effort—Royal Air Force Ministry and more</a:t>
            </a:r>
          </a:p>
          <a:p>
            <a:pPr algn="l">
              <a:spcBef>
                <a:spcPts val="1200"/>
              </a:spcBef>
            </a:pPr>
            <a:br>
              <a:rPr lang="en-US" b="1" dirty="0">
                <a:latin typeface="Goudy Old Style" panose="02020502050305020303" pitchFamily="18" charset="77"/>
                <a:ea typeface="Goudy Old Style" charset="0"/>
                <a:cs typeface="Goudy Old Style" charset="0"/>
              </a:rPr>
            </a:br>
            <a:r>
              <a:rPr lang="en-US" b="1" dirty="0">
                <a:latin typeface="Goudy Old Style" panose="02020502050305020303" pitchFamily="18" charset="77"/>
                <a:ea typeface="Goudy Old Style" charset="0"/>
                <a:cs typeface="Goudy Old Style" charset="0"/>
              </a:rPr>
              <a:t>		</a:t>
            </a:r>
            <a:r>
              <a:rPr lang="en-US" dirty="0">
                <a:latin typeface="Goudy Old Style" panose="02020502050305020303" pitchFamily="18" charset="77"/>
                <a:ea typeface="Goudy Old Style" charset="0"/>
                <a:cs typeface="Goudy Old Style" charset="0"/>
              </a:rPr>
              <a:t>- Early in 1941, the Very Rev. Maurice Edwards traveled to Oxford to personally 		  urge C.S. Lewis to undertake an evangelistic and encouragement ministry within the RAF. Edwards was sent by the Very Rev. Dr. Walter Roberts Matthews, Dean of St. Paul’s Cathedral in London, who came up with the idea of this new ministry and insisted Lewis was the man to do it. Lewis did not feel he was qualified but ultimately agreed.</a:t>
            </a:r>
            <a:br>
              <a:rPr lang="en-US" dirty="0">
                <a:latin typeface="Goudy Old Style" panose="02020502050305020303" pitchFamily="18" charset="77"/>
                <a:ea typeface="Goudy Old Style" charset="0"/>
                <a:cs typeface="Goudy Old Style" charset="0"/>
              </a:rPr>
            </a:br>
            <a:br>
              <a:rPr lang="en-US" dirty="0">
                <a:latin typeface="Goudy Old Style" panose="02020502050305020303" pitchFamily="18" charset="77"/>
                <a:ea typeface="Goudy Old Style" charset="0"/>
                <a:cs typeface="Goudy Old Style" charset="0"/>
              </a:rPr>
            </a:br>
            <a:r>
              <a:rPr lang="en-US" dirty="0">
                <a:latin typeface="Goudy Old Style" panose="02020502050305020303" pitchFamily="18" charset="77"/>
                <a:ea typeface="Goudy Old Style" charset="0"/>
                <a:cs typeface="Goudy Old Style" charset="0"/>
              </a:rPr>
              <a:t>--For the next four years Lewis traveled throughout England, Scotland, and Wales speaking to RAF pilots and crews and encouraging chaplains.  He spoke in a wide variety of settings: hangers, Nissen huts, parade grounds, libraries, YMCA buildings, and station chapels. He also delivered different types of presentations: lectures, discussions, live Brains Trusts (based on the BBC’s ‘Brains Trust’ radio show), and sermons. </a:t>
            </a:r>
            <a:br>
              <a:rPr lang="en-US" dirty="0">
                <a:latin typeface="Goudy Old Style" panose="02020502050305020303" pitchFamily="18" charset="77"/>
                <a:ea typeface="Goudy Old Style" charset="0"/>
                <a:cs typeface="Goudy Old Style" charset="0"/>
              </a:rPr>
            </a:br>
            <a:br>
              <a:rPr lang="en-US" dirty="0">
                <a:latin typeface="Goudy Old Style" panose="02020502050305020303" pitchFamily="18" charset="77"/>
                <a:ea typeface="Goudy Old Style" charset="0"/>
                <a:cs typeface="Goudy Old Style" charset="0"/>
              </a:rPr>
            </a:br>
            <a:r>
              <a:rPr lang="en-US" dirty="0">
                <a:latin typeface="Goudy Old Style" panose="02020502050305020303" pitchFamily="18" charset="77"/>
                <a:ea typeface="Goudy Old Style" charset="0"/>
                <a:cs typeface="Goudy Old Style" charset="0"/>
              </a:rPr>
              <a:t>--The RAF mission caused Lewis to drastically alter his speaking style so as to be able to connect with the air crews, a very different audience from effete Oxford dons and sophisticated students. His very first address (“Pauline Soteriology and Linguistic Analysis”) was a disaster until he departed from his notes and embarked on a more conversational style</a:t>
            </a:r>
          </a:p>
          <a:p>
            <a:pPr algn="l">
              <a:spcBef>
                <a:spcPts val="600"/>
              </a:spcBef>
            </a:pPr>
            <a:r>
              <a:rPr lang="en-US" dirty="0">
                <a:latin typeface="Goudy Old Style" panose="02020502050305020303" pitchFamily="18" charset="77"/>
                <a:ea typeface="Goudy Old Style" charset="0"/>
                <a:cs typeface="Goudy Old Style" charset="0"/>
              </a:rPr>
              <a:t>--In February 1941, the Rev. James Welch, director of the Religious Broadcasting Department of the BBC, wrote Lewis asking him to undertake live broadcast talks on the Christian faith from BBC headquarters to encourage the nation. Broadcasting House, in the heart of London, had been hit by bombs on two occasions, once when they could be heard during a broadcast. Lewis replied on February 10, 1941, agreeing to the idea, and spent the summer months fleshing out the project and getting coaching from the BBC. Beginning in August of that year he began a series of live talks over the airwaves, each 10 to 15 minutes in length. He would eventually agree to do four series, from August of 1941 to April of 1944. All told, he gave 25 addresses, which adds up to nearly six hours of audio, which were later gathered together to form the book </a:t>
            </a:r>
            <a:r>
              <a:rPr lang="en-US" i="1" dirty="0">
                <a:latin typeface="Goudy Old Style" panose="02020502050305020303" pitchFamily="18" charset="77"/>
                <a:ea typeface="Goudy Old Style" charset="0"/>
                <a:cs typeface="Goudy Old Style" charset="0"/>
              </a:rPr>
              <a:t>Mere Christianity</a:t>
            </a:r>
            <a:r>
              <a:rPr lang="en-US" dirty="0">
                <a:latin typeface="Goudy Old Style" panose="02020502050305020303" pitchFamily="18" charset="77"/>
                <a:ea typeface="Goudy Old Style" charset="0"/>
                <a:cs typeface="Goudy Old Style" charset="0"/>
              </a:rPr>
              <a:t>.</a:t>
            </a:r>
            <a:br>
              <a:rPr lang="en-US" dirty="0">
                <a:latin typeface="Goudy Old Style" panose="02020502050305020303" pitchFamily="18" charset="77"/>
                <a:ea typeface="Goudy Old Style" charset="0"/>
                <a:cs typeface="Goudy Old Style" charset="0"/>
              </a:rPr>
            </a:br>
            <a:endParaRPr lang="en-US" b="1" dirty="0">
              <a:latin typeface="Goudy Old Style" panose="02020502050305020303" pitchFamily="18" charset="77"/>
              <a:ea typeface="Goudy Old Style" charset="0"/>
              <a:cs typeface="Goudy Old Style" charset="0"/>
            </a:endParaRPr>
          </a:p>
          <a:p>
            <a:pPr>
              <a:spcBef>
                <a:spcPts val="600"/>
              </a:spcBef>
            </a:pPr>
            <a:endParaRPr lang="en-US" sz="1700" b="1" dirty="0">
              <a:latin typeface="Goudy Old Style" charset="0"/>
              <a:ea typeface="Goudy Old Style" charset="0"/>
              <a:cs typeface="Goudy Old Style" charset="0"/>
            </a:endParaRPr>
          </a:p>
          <a:p>
            <a:pPr>
              <a:spcBef>
                <a:spcPts val="600"/>
              </a:spcBef>
            </a:pPr>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pic>
        <p:nvPicPr>
          <p:cNvPr id="4" name="Picture 3">
            <a:extLst>
              <a:ext uri="{FF2B5EF4-FFF2-40B4-BE49-F238E27FC236}">
                <a16:creationId xmlns:a16="http://schemas.microsoft.com/office/drawing/2014/main" id="{42553751-2E30-AB40-39B2-FB42C0910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980703" cy="1289154"/>
          </a:xfrm>
          <a:prstGeom prst="rect">
            <a:avLst/>
          </a:prstGeom>
        </p:spPr>
      </p:pic>
    </p:spTree>
    <p:extLst>
      <p:ext uri="{BB962C8B-B14F-4D97-AF65-F5344CB8AC3E}">
        <p14:creationId xmlns:p14="http://schemas.microsoft.com/office/powerpoint/2010/main" val="242613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a:r>
              <a:rPr lang="en-US" sz="2200" b="1" dirty="0">
                <a:latin typeface="Goudy Old Style" charset="0"/>
                <a:ea typeface="Goudy Old Style" charset="0"/>
                <a:cs typeface="Goudy Old Style" charset="0"/>
              </a:rPr>
              <a:t>The venue: The University Church of St. Mary the Virgin, Oxford</a:t>
            </a: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pic>
        <p:nvPicPr>
          <p:cNvPr id="11" name="Picture 10" descr="A church with many pews&#10;&#10;Description automatically generated with medium confidence">
            <a:extLst>
              <a:ext uri="{FF2B5EF4-FFF2-40B4-BE49-F238E27FC236}">
                <a16:creationId xmlns:a16="http://schemas.microsoft.com/office/drawing/2014/main" id="{348A8DA0-D0EE-68BD-6C62-F42E2D9DDD5E}"/>
              </a:ext>
            </a:extLst>
          </p:cNvPr>
          <p:cNvPicPr>
            <a:picLocks noChangeAspect="1"/>
          </p:cNvPicPr>
          <p:nvPr/>
        </p:nvPicPr>
        <p:blipFill>
          <a:blip r:embed="rId4"/>
          <a:stretch>
            <a:fillRect/>
          </a:stretch>
        </p:blipFill>
        <p:spPr>
          <a:xfrm>
            <a:off x="6641432" y="2406316"/>
            <a:ext cx="3128210" cy="2454442"/>
          </a:xfrm>
          <a:prstGeom prst="rect">
            <a:avLst/>
          </a:prstGeom>
        </p:spPr>
      </p:pic>
      <p:pic>
        <p:nvPicPr>
          <p:cNvPr id="15" name="Picture 14" descr="A tall building with a tall spire&#10;&#10;Description automatically generated">
            <a:extLst>
              <a:ext uri="{FF2B5EF4-FFF2-40B4-BE49-F238E27FC236}">
                <a16:creationId xmlns:a16="http://schemas.microsoft.com/office/drawing/2014/main" id="{05D3CA3C-3428-7FA7-057D-65797F482BD1}"/>
              </a:ext>
            </a:extLst>
          </p:cNvPr>
          <p:cNvPicPr>
            <a:picLocks noChangeAspect="1"/>
          </p:cNvPicPr>
          <p:nvPr/>
        </p:nvPicPr>
        <p:blipFill>
          <a:blip r:embed="rId5"/>
          <a:stretch>
            <a:fillRect/>
          </a:stretch>
        </p:blipFill>
        <p:spPr>
          <a:xfrm>
            <a:off x="142876" y="1804736"/>
            <a:ext cx="5953124" cy="3705727"/>
          </a:xfrm>
          <a:prstGeom prst="rect">
            <a:avLst/>
          </a:prstGeom>
        </p:spPr>
      </p:pic>
    </p:spTree>
    <p:extLst>
      <p:ext uri="{BB962C8B-B14F-4D97-AF65-F5344CB8AC3E}">
        <p14:creationId xmlns:p14="http://schemas.microsoft.com/office/powerpoint/2010/main" val="389114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The venue: The University Church of St. Mary the Virgin, Oxford</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Church on this site for over 1000 years</a:t>
            </a:r>
          </a:p>
          <a:p>
            <a:pPr algn="l"/>
            <a:r>
              <a:rPr lang="en-US" sz="2200" b="1" dirty="0">
                <a:latin typeface="Goudy Old Style" charset="0"/>
                <a:ea typeface="Goudy Old Style" charset="0"/>
                <a:cs typeface="Goudy Old Style" charset="0"/>
              </a:rPr>
              <a:t>Parts of current church building constructed originally by 1086; tower dates from the 1200s</a:t>
            </a:r>
          </a:p>
          <a:p>
            <a:pPr algn="l"/>
            <a:r>
              <a:rPr lang="en-US" sz="2200" b="1" dirty="0">
                <a:latin typeface="Goudy Old Style" charset="0"/>
                <a:ea typeface="Goudy Old Style" charset="0"/>
                <a:cs typeface="Goudy Old Style" charset="0"/>
              </a:rPr>
              <a:t>First classes at Oxford held in the church prior to 1252</a:t>
            </a:r>
          </a:p>
          <a:p>
            <a:pPr algn="l"/>
            <a:r>
              <a:rPr lang="en-US" sz="2200" b="1" dirty="0">
                <a:latin typeface="Goudy Old Style" charset="0"/>
                <a:ea typeface="Goudy Old Style" charset="0"/>
                <a:cs typeface="Goudy Old Style" charset="0"/>
              </a:rPr>
              <a:t>First library of Oxford University established here in the 13</a:t>
            </a:r>
            <a:r>
              <a:rPr lang="en-US" sz="2200" b="1" baseline="30000" dirty="0">
                <a:latin typeface="Goudy Old Style" charset="0"/>
                <a:ea typeface="Goudy Old Style" charset="0"/>
                <a:cs typeface="Goudy Old Style" charset="0"/>
              </a:rPr>
              <a:t>th</a:t>
            </a:r>
            <a:r>
              <a:rPr lang="en-US" sz="2200" b="1" dirty="0">
                <a:latin typeface="Goudy Old Style" charset="0"/>
                <a:ea typeface="Goudy Old Style" charset="0"/>
                <a:cs typeface="Goudy Old Style" charset="0"/>
              </a:rPr>
              <a:t> century</a:t>
            </a:r>
          </a:p>
          <a:p>
            <a:pPr algn="l"/>
            <a:r>
              <a:rPr lang="en-US" sz="2200" b="1" dirty="0">
                <a:latin typeface="Goudy Old Style" charset="0"/>
                <a:ea typeface="Goudy Old Style" charset="0"/>
                <a:cs typeface="Goudy Old Style" charset="0"/>
              </a:rPr>
              <a:t>The Oxford Martyrs (Cranmer, Latimer, Ridley) tried for heresy here and convicted in 1555; led to the stake</a:t>
            </a:r>
          </a:p>
          <a:p>
            <a:pPr algn="l"/>
            <a:r>
              <a:rPr lang="en-US" sz="2200" b="1" dirty="0">
                <a:latin typeface="Goudy Old Style" charset="0"/>
                <a:ea typeface="Goudy Old Style" charset="0"/>
                <a:cs typeface="Goudy Old Style" charset="0"/>
              </a:rPr>
              <a:t>John Wesley preached several important sermons here in the 18</a:t>
            </a:r>
            <a:r>
              <a:rPr lang="en-US" sz="2200" b="1" baseline="30000" dirty="0">
                <a:latin typeface="Goudy Old Style" charset="0"/>
                <a:ea typeface="Goudy Old Style" charset="0"/>
                <a:cs typeface="Goudy Old Style" charset="0"/>
              </a:rPr>
              <a:t>th</a:t>
            </a:r>
            <a:r>
              <a:rPr lang="en-US" sz="2200" b="1" dirty="0">
                <a:latin typeface="Goudy Old Style" charset="0"/>
                <a:ea typeface="Goudy Old Style" charset="0"/>
                <a:cs typeface="Goudy Old Style" charset="0"/>
              </a:rPr>
              <a:t> century</a:t>
            </a:r>
          </a:p>
          <a:p>
            <a:pPr algn="l"/>
            <a:r>
              <a:rPr lang="en-US" sz="2200" b="1" dirty="0">
                <a:latin typeface="Goudy Old Style" charset="0"/>
                <a:ea typeface="Goudy Old Style" charset="0"/>
                <a:cs typeface="Goudy Old Style" charset="0"/>
              </a:rPr>
              <a:t>The Anglo-Catholic Oxford Movement began here in the late 1820s with John Keble and John Henry Newman</a:t>
            </a:r>
          </a:p>
          <a:p>
            <a:pPr algn="l"/>
            <a:r>
              <a:rPr lang="en-US" sz="2200" b="1" dirty="0">
                <a:latin typeface="Goudy Old Style" charset="0"/>
                <a:ea typeface="Goudy Old Style" charset="0"/>
                <a:cs typeface="Goudy Old Style" charset="0"/>
              </a:rPr>
              <a:t>Site of all Oxford graduations through the 17</a:t>
            </a:r>
            <a:r>
              <a:rPr lang="en-US" sz="2200" b="1" baseline="30000" dirty="0">
                <a:latin typeface="Goudy Old Style" charset="0"/>
                <a:ea typeface="Goudy Old Style" charset="0"/>
                <a:cs typeface="Goudy Old Style" charset="0"/>
              </a:rPr>
              <a:t>th</a:t>
            </a:r>
            <a:r>
              <a:rPr lang="en-US" sz="2200" b="1" dirty="0">
                <a:latin typeface="Goudy Old Style" charset="0"/>
                <a:ea typeface="Goudy Old Style" charset="0"/>
                <a:cs typeface="Goudy Old Style" charset="0"/>
              </a:rPr>
              <a:t> century</a:t>
            </a:r>
          </a:p>
          <a:p>
            <a:pPr algn="l"/>
            <a:r>
              <a:rPr lang="en-US" sz="2200" b="1" dirty="0">
                <a:latin typeface="Goudy Old Style" charset="0"/>
                <a:ea typeface="Goudy Old Style" charset="0"/>
                <a:cs typeface="Goudy Old Style" charset="0"/>
              </a:rPr>
              <a:t>University chapel vs. college chapel—major events and speakers</a:t>
            </a:r>
          </a:p>
          <a:p>
            <a:endParaRPr lang="en-US" sz="22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200210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The two Oxford sermons at the Church of St. Mary the Virgin: </a:t>
            </a:r>
          </a:p>
          <a:p>
            <a:pPr algn="l"/>
            <a:r>
              <a:rPr lang="en-US" sz="2200" b="1" dirty="0">
                <a:latin typeface="Goudy Old Style" charset="0"/>
                <a:ea typeface="Goudy Old Style" charset="0"/>
                <a:cs typeface="Goudy Old Style" charset="0"/>
              </a:rPr>
              <a:t>“Learning in War-time” and “The Weight of Glory” </a:t>
            </a:r>
          </a:p>
          <a:p>
            <a:pPr algn="l"/>
            <a:endParaRPr lang="en-US" sz="2200" b="1" dirty="0">
              <a:latin typeface="Goudy Old Style" charset="0"/>
              <a:ea typeface="Goudy Old Style" charset="0"/>
              <a:cs typeface="Goudy Old Style" charset="0"/>
            </a:endParaRPr>
          </a:p>
          <a:p>
            <a:pPr algn="l"/>
            <a:r>
              <a:rPr lang="en-US" sz="2200" dirty="0">
                <a:solidFill>
                  <a:srgbClr val="272727"/>
                </a:solidFill>
                <a:highlight>
                  <a:srgbClr val="FFFFFF"/>
                </a:highlight>
                <a:latin typeface="Goudy Old Style" panose="02020502050305020303" pitchFamily="18" charset="77"/>
              </a:rPr>
              <a:t>--</a:t>
            </a:r>
            <a:r>
              <a:rPr lang="en-US" sz="2200" b="0" i="0" dirty="0">
                <a:solidFill>
                  <a:srgbClr val="272727"/>
                </a:solidFill>
                <a:effectLst/>
                <a:highlight>
                  <a:srgbClr val="FFFFFF"/>
                </a:highlight>
                <a:latin typeface="Goudy Old Style" panose="02020502050305020303" pitchFamily="18" charset="77"/>
              </a:rPr>
              <a:t>Canon T. Richard (“Dick”) Milford, Vicar of St Mary’s and Lewis’s contemporary, issued the invitation to Lewis for both these sermons. Milford had been impacted by </a:t>
            </a:r>
            <a:r>
              <a:rPr lang="en-US" sz="2200" b="0" i="1" dirty="0">
                <a:solidFill>
                  <a:srgbClr val="272727"/>
                </a:solidFill>
                <a:effectLst/>
                <a:highlight>
                  <a:srgbClr val="FFFFFF"/>
                </a:highlight>
                <a:latin typeface="Goudy Old Style" panose="02020502050305020303" pitchFamily="18" charset="77"/>
              </a:rPr>
              <a:t>The Pilgrim’s Regress </a:t>
            </a:r>
            <a:r>
              <a:rPr lang="en-US" sz="2200" b="0" i="0" dirty="0">
                <a:solidFill>
                  <a:srgbClr val="272727"/>
                </a:solidFill>
                <a:effectLst/>
                <a:highlight>
                  <a:srgbClr val="FFFFFF"/>
                </a:highlight>
                <a:latin typeface="Goudy Old Style" panose="02020502050305020303" pitchFamily="18" charset="77"/>
              </a:rPr>
              <a:t>(1933), Lewis’s first Christian book.</a:t>
            </a:r>
            <a:endParaRPr lang="en-US" sz="2200" b="1" dirty="0">
              <a:latin typeface="Goudy Old Style" panose="02020502050305020303" pitchFamily="18" charset="77"/>
              <a:ea typeface="Goudy Old Style" charset="0"/>
              <a:cs typeface="Goudy Old Style" charset="0"/>
            </a:endParaRPr>
          </a:p>
          <a:p>
            <a:pPr algn="l"/>
            <a:r>
              <a:rPr lang="en-US" sz="2200" i="0" dirty="0">
                <a:solidFill>
                  <a:srgbClr val="272727"/>
                </a:solidFill>
                <a:effectLst/>
                <a:highlight>
                  <a:srgbClr val="FFFFFF"/>
                </a:highlight>
                <a:latin typeface="Goudy Old Style" charset="0"/>
              </a:rPr>
              <a:t>--On Oc</a:t>
            </a:r>
            <a:r>
              <a:rPr lang="en-US" sz="2200" dirty="0">
                <a:solidFill>
                  <a:srgbClr val="272727"/>
                </a:solidFill>
                <a:highlight>
                  <a:srgbClr val="FFFFFF"/>
                </a:highlight>
                <a:latin typeface="Goudy Old Style" charset="0"/>
              </a:rPr>
              <a:t>tober 22, 1939, six weeks after England and France declared war on Germany, Lewis preached </a:t>
            </a:r>
            <a:r>
              <a:rPr lang="en-US" sz="2200" b="0" i="0" dirty="0">
                <a:solidFill>
                  <a:srgbClr val="272727"/>
                </a:solidFill>
                <a:effectLst/>
                <a:highlight>
                  <a:srgbClr val="FFFFFF"/>
                </a:highlight>
                <a:latin typeface="Goudy Old Style" panose="02020502050305020303" pitchFamily="18" charset="77"/>
              </a:rPr>
              <a:t>“None Other Gods: Culture in War-Time” for Sunday evening Evensong at St. Mary’s, </a:t>
            </a:r>
            <a:r>
              <a:rPr lang="en-US" sz="2200" dirty="0">
                <a:solidFill>
                  <a:srgbClr val="272727"/>
                </a:solidFill>
                <a:highlight>
                  <a:srgbClr val="FFFFFF"/>
                </a:highlight>
                <a:latin typeface="Goudy Old Style" panose="02020502050305020303" pitchFamily="18" charset="77"/>
              </a:rPr>
              <a:t>published later as </a:t>
            </a:r>
            <a:r>
              <a:rPr lang="en-US" sz="2200" b="0" i="0" dirty="0">
                <a:solidFill>
                  <a:srgbClr val="272727"/>
                </a:solidFill>
                <a:effectLst/>
                <a:highlight>
                  <a:srgbClr val="FFFFFF"/>
                </a:highlight>
                <a:latin typeface="Goudy Old Style" panose="02020502050305020303" pitchFamily="18" charset="77"/>
              </a:rPr>
              <a:t>“Learning in War-Time.”</a:t>
            </a:r>
            <a:endParaRPr lang="en-US" sz="2200" b="1" i="0" dirty="0">
              <a:solidFill>
                <a:srgbClr val="272727"/>
              </a:solidFill>
              <a:effectLst/>
              <a:highlight>
                <a:srgbClr val="FFFFFF"/>
              </a:highlight>
              <a:latin typeface="Goudy Old Style" panose="02020502050305020303" pitchFamily="18" charset="77"/>
            </a:endParaRPr>
          </a:p>
          <a:p>
            <a:pPr algn="l"/>
            <a:r>
              <a:rPr lang="en-US" sz="2200" dirty="0">
                <a:solidFill>
                  <a:srgbClr val="272727"/>
                </a:solidFill>
                <a:highlight>
                  <a:srgbClr val="FFFFFF"/>
                </a:highlight>
                <a:latin typeface="Goudy Old Style" panose="02020502050305020303" pitchFamily="18" charset="77"/>
                <a:ea typeface="Goudy Old Style" charset="0"/>
                <a:cs typeface="Goudy Old Style" charset="0"/>
              </a:rPr>
              <a:t>--On June 8, 1941, at the height of the war and after eight months of the Blitz bombings of London, Lewis returned to preach at St. Mary’s at Evensong, this time preaching “The Weight of Glory” to an overflow crowd—perhaps the largest crowd ever assembled there, with every seat taken, people sitting in the aisles and windows, and gathered outside.</a:t>
            </a:r>
            <a:endParaRPr lang="en-US" sz="2200" dirty="0">
              <a:latin typeface="Goudy Old Style" panose="02020502050305020303" pitchFamily="18" charset="77"/>
              <a:ea typeface="Goudy Old Style" charset="0"/>
              <a:cs typeface="Goudy Old Style" charset="0"/>
            </a:endParaRPr>
          </a:p>
          <a:p>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60598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25000" lnSpcReduction="20000"/>
          </a:bodyPr>
          <a:lstStyle/>
          <a:p>
            <a:pPr algn="l"/>
            <a:r>
              <a:rPr lang="en-US" sz="8000" b="1" dirty="0">
                <a:latin typeface="Goudy Old Style" charset="0"/>
                <a:ea typeface="Goudy Old Style" charset="0"/>
                <a:cs typeface="Goudy Old Style" charset="0"/>
              </a:rPr>
              <a:t>“Learning in War-time” – Setting the Stage for “The Weight of Glory”                                                                                                   </a:t>
            </a:r>
            <a:r>
              <a:rPr lang="en-US" sz="7200" i="1" kern="100" dirty="0">
                <a:effectLst/>
                <a:latin typeface="Goudy Old Style" panose="02020502050305020303" pitchFamily="18" charset="77"/>
                <a:ea typeface="Aptos" panose="020B0004020202020204" pitchFamily="34" charset="0"/>
                <a:cs typeface="Times New Roman" panose="02020603050405020304" pitchFamily="18" charset="0"/>
              </a:rPr>
              <a:t>Summary from Rev. Dr. Harriet Harris, University of Edinburgh</a:t>
            </a:r>
          </a:p>
          <a:p>
            <a:pPr marL="0" marR="0" algn="l">
              <a:spcBef>
                <a:spcPts val="0"/>
              </a:spcBef>
              <a:spcAft>
                <a:spcPts val="0"/>
              </a:spcAft>
            </a:pPr>
            <a:endParaRPr lang="en-US" sz="8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"A University is a society for the pursuit of learning. As students, you will be expected to make yourselves, or to start making yourselves, in to what the Middle Ages called clerks: into philosophers, scientists, scholars, critics, or historians. And at first sight this seems to be an odd thing to do during a great war. What is the use of beginning a task which we have so little chance of finishing? Or, even if we ourselves should happen not to be interrupted by death or military service, why should we -- indeed how can we -- continue to take an interest in these placid occupations when the lives of our friends and the liberties of Europe are in the balance? Is it not like fiddling while Rome burns?"</a:t>
            </a:r>
          </a:p>
          <a:p>
            <a:pPr marL="0" marR="0" algn="l">
              <a:spcBef>
                <a:spcPts val="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Lewis asks how any of us can think it worthwhile to begin what we probably cannot finish, or to engage in tranquil or flippant activities when there is life-and-death urgency at hand. However,  humanity is always facing crises in ways that war amplifies.</a:t>
            </a:r>
          </a:p>
          <a:p>
            <a:pPr marL="0" marR="0" algn="l">
              <a:spcBef>
                <a:spcPts val="0"/>
              </a:spcBef>
              <a:spcAft>
                <a:spcPts val="0"/>
              </a:spcAft>
            </a:pPr>
            <a:endParaRPr lang="en-US" sz="8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"The war creates no absolutely new situation: it simply aggravates the permanent human situation so that we can no longer ignore it. Human life has always been lived on the edge of a precipice. Human culture has always had to exist under the shadow of something infinitely more important than itself. If men had postponed the search for knowledge and beauty until they were secure the search would never have begun."</a:t>
            </a:r>
          </a:p>
          <a:p>
            <a:pPr marL="0" marR="0" algn="l">
              <a:spcBef>
                <a:spcPts val="0"/>
              </a:spcBef>
              <a:spcAft>
                <a:spcPts val="0"/>
              </a:spcAft>
            </a:pPr>
            <a:endParaRPr lang="en-US" sz="8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algn="l">
              <a:spcBef>
                <a:spcPts val="0"/>
              </a:spcBef>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He has in mind not only that we lurch from wars, to disasters, to tyrannies, but that we at all times have before us the question of our eternal destiny. It is part of our nature, he suggests, to create, reason, and laugh in the midst of pending disaster: to ‘propound mathematical theorems in beleaguered cities, conduct metaphysical arguments in condemned cells, make jokes on scaffold, discuss the last new poem while advancing to the walls of Quebec, and comb [our] hair at Thermopylae…Plausible reasons have never been lacking for putting off all merely cultural activities until some imminent danger has been averted or some crying injustice put right. But humanity long ago chose to neglect those plausible reasons. They wanted knowledge and beauty now, and would not wait for the suitable moment that never came.”</a:t>
            </a:r>
          </a:p>
          <a:p>
            <a:pPr marL="0" marR="0" algn="l">
              <a:spcBef>
                <a:spcPts val="0"/>
              </a:spcBef>
              <a:spcAft>
                <a:spcPts val="0"/>
              </a:spcAft>
            </a:pPr>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404889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25000" lnSpcReduction="20000"/>
          </a:bodyPr>
          <a:lstStyle/>
          <a:p>
            <a:pPr marL="0" marR="0" algn="l">
              <a:spcBef>
                <a:spcPts val="600"/>
              </a:spcBef>
              <a:spcAft>
                <a:spcPts val="0"/>
              </a:spcAft>
            </a:pPr>
            <a:r>
              <a:rPr lang="en-US" sz="8000" kern="100">
                <a:effectLst/>
                <a:latin typeface="Goudy Old Style" panose="02020502050305020303" pitchFamily="18" charset="77"/>
                <a:ea typeface="Aptos" panose="020B0004020202020204" pitchFamily="34" charset="0"/>
                <a:cs typeface="Times New Roman" panose="02020603050405020304" pitchFamily="18" charset="0"/>
              </a:rPr>
              <a:t>“It </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may seem frivolous and selfish to think of anything but the war, but it is not so. It may seem frivolous and selfish to think of anything but the salvation of souls, Lewis adds, but it is also not so. We may indeed have to die to save others, or die for our country and our freedom, but these are not what the whole of our lives are for. Moreover, if you ‘suspend your whole intellectual and aesthetic activity, you would only succeed in substituting a worse cultural life for a better.: if you don't read good books you will read bad ones. If you don't go on thinking rationally, you will think irrationally. If you reject aesthetic satisfactions you will fall into sensual satisfactions.’ Let us not throw down our intellectual weapons just when they are most needed against our enemies: ‘Good philosophy must exist, if for no other reason, because bad philosophy needs to be answered.’</a:t>
            </a:r>
          </a:p>
          <a:p>
            <a:pPr marL="0" marR="0" algn="l">
              <a:spcBef>
                <a:spcPts val="600"/>
              </a:spcBef>
              <a:spcAft>
                <a:spcPts val="0"/>
              </a:spcAft>
            </a:pPr>
            <a:endParaRPr lang="en-US" sz="8000" kern="100" dirty="0">
              <a:effectLst/>
              <a:latin typeface="Goudy Old Style" panose="02020502050305020303" pitchFamily="18" charset="77"/>
              <a:ea typeface="Aptos" panose="020B0004020202020204" pitchFamily="34" charset="0"/>
              <a:cs typeface="Times New Roman" panose="02020603050405020304" pitchFamily="18" charset="0"/>
            </a:endParaRPr>
          </a:p>
          <a:p>
            <a:pPr marL="0" marR="0" algn="l">
              <a:spcBef>
                <a:spcPts val="60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We also need knowledge of the past, and of other places, because otherwise we have nothing to set against our current situation. What Lewis most wants to say to the students before him is: ‘do not let your nerves and emotions lead you into thinking your present predicament more abnormal than it really is.’ He admits to his own nerves and emotions being rattled by the war</a:t>
            </a:r>
            <a:r>
              <a:rPr lang="en-US" sz="8000" kern="100" dirty="0">
                <a:latin typeface="Goudy Old Style" panose="02020502050305020303" pitchFamily="18" charset="77"/>
                <a:ea typeface="Aptos" panose="020B0004020202020204" pitchFamily="34" charset="0"/>
                <a:cs typeface="Times New Roman" panose="02020603050405020304" pitchFamily="18" charset="0"/>
              </a:rPr>
              <a:t> and offers</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‘defenses against the three enemies which war raises up against the scholar’: excitement, frustration, and fear.</a:t>
            </a:r>
          </a:p>
          <a:p>
            <a:pPr marL="0" marR="0" algn="l">
              <a:spcBef>
                <a:spcPts val="60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a:t>
            </a:r>
            <a:r>
              <a:rPr lang="en-US" sz="8000" b="1" kern="100" dirty="0">
                <a:effectLst/>
                <a:latin typeface="Goudy Old Style" panose="02020502050305020303" pitchFamily="18" charset="77"/>
                <a:ea typeface="Aptos" panose="020B0004020202020204" pitchFamily="34" charset="0"/>
                <a:cs typeface="Times New Roman" panose="02020603050405020304" pitchFamily="18" charset="0"/>
              </a:rPr>
              <a:t>Excitement</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 the tendency to think and feel about the war when we had intended to think about our work.’ </a:t>
            </a:r>
            <a:r>
              <a:rPr lang="en-US" sz="8000" kern="100" dirty="0" err="1">
                <a:effectLst/>
                <a:latin typeface="Goudy Old Style" panose="02020502050305020303" pitchFamily="18" charset="77"/>
                <a:ea typeface="Aptos" panose="020B0004020202020204" pitchFamily="34" charset="0"/>
                <a:cs typeface="Times New Roman" panose="02020603050405020304" pitchFamily="18" charset="0"/>
              </a:rPr>
              <a:t>Favourable</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conditions never come for doing our scholarly work, Lewis says. Those who achieve much are those who want knowledge so badly that they seek it even when the conditions are </a:t>
            </a:r>
            <a:r>
              <a:rPr lang="en-US" sz="8000" kern="100" dirty="0" err="1">
                <a:effectLst/>
                <a:latin typeface="Goudy Old Style" panose="02020502050305020303" pitchFamily="18" charset="77"/>
                <a:ea typeface="Aptos" panose="020B0004020202020204" pitchFamily="34" charset="0"/>
                <a:cs typeface="Times New Roman" panose="02020603050405020304" pitchFamily="18" charset="0"/>
              </a:rPr>
              <a:t>unfavourable</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a:t>
            </a:r>
          </a:p>
          <a:p>
            <a:pPr marL="0" marR="0" algn="l">
              <a:spcBef>
                <a:spcPts val="600"/>
              </a:spcBef>
              <a:spcAft>
                <a:spcPts val="0"/>
              </a:spcAft>
            </a:pPr>
            <a:r>
              <a:rPr lang="en-US" sz="8000" kern="100" dirty="0">
                <a:latin typeface="Goudy Old Style" panose="02020502050305020303" pitchFamily="18" charset="77"/>
                <a:ea typeface="Aptos" panose="020B0004020202020204" pitchFamily="34" charset="0"/>
                <a:cs typeface="Times New Roman" panose="02020603050405020304" pitchFamily="18" charset="0"/>
              </a:rPr>
              <a:t>--</a:t>
            </a:r>
            <a:r>
              <a:rPr lang="en-US" sz="8000" b="1" kern="100" dirty="0">
                <a:latin typeface="Goudy Old Style" panose="02020502050305020303" pitchFamily="18" charset="77"/>
                <a:ea typeface="Aptos" panose="020B0004020202020204" pitchFamily="34" charset="0"/>
                <a:cs typeface="Times New Roman" panose="02020603050405020304" pitchFamily="18" charset="0"/>
              </a:rPr>
              <a:t>F</a:t>
            </a:r>
            <a:r>
              <a:rPr lang="en-US" sz="8000" b="1" kern="100" dirty="0">
                <a:effectLst/>
                <a:latin typeface="Goudy Old Style" panose="02020502050305020303" pitchFamily="18" charset="77"/>
                <a:ea typeface="Aptos" panose="020B0004020202020204" pitchFamily="34" charset="0"/>
                <a:cs typeface="Times New Roman" panose="02020603050405020304" pitchFamily="18" charset="0"/>
              </a:rPr>
              <a:t>rustration </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the feeling that we shall not have time to finish.’ It is ever so. The present is the only time in which any work can be done or any grace received. ‘Never, in peace or war, commit your virtue or your happiness to the future. Happy work is best done by the man who takes his long-term plans somewhat lightly and works from moment to moment "as to the Lord". It is only our daily bread that we are encouraged to ask for.’</a:t>
            </a:r>
          </a:p>
          <a:p>
            <a:pPr marL="0" marR="0" algn="l">
              <a:spcBef>
                <a:spcPts val="600"/>
              </a:spcBef>
              <a:spcAft>
                <a:spcPts val="0"/>
              </a:spcAft>
            </a:pPr>
            <a:r>
              <a:rPr lang="en-US" sz="8000" kern="100" dirty="0">
                <a:latin typeface="Goudy Old Style" panose="02020502050305020303" pitchFamily="18" charset="77"/>
                <a:ea typeface="Aptos" panose="020B0004020202020204" pitchFamily="34" charset="0"/>
                <a:cs typeface="Times New Roman" panose="02020603050405020304" pitchFamily="18" charset="0"/>
              </a:rPr>
              <a:t>--</a:t>
            </a:r>
            <a:r>
              <a:rPr lang="en-US" sz="8000" b="1" kern="100" dirty="0">
                <a:latin typeface="Goudy Old Style" panose="02020502050305020303" pitchFamily="18" charset="77"/>
                <a:ea typeface="Aptos" panose="020B0004020202020204" pitchFamily="34" charset="0"/>
                <a:cs typeface="Times New Roman" panose="02020603050405020304" pitchFamily="18" charset="0"/>
              </a:rPr>
              <a:t>F</a:t>
            </a:r>
            <a:r>
              <a:rPr lang="en-US" sz="8000" b="1" kern="100" dirty="0">
                <a:effectLst/>
                <a:latin typeface="Goudy Old Style" panose="02020502050305020303" pitchFamily="18" charset="77"/>
                <a:ea typeface="Aptos" panose="020B0004020202020204" pitchFamily="34" charset="0"/>
                <a:cs typeface="Times New Roman" panose="02020603050405020304" pitchFamily="18" charset="0"/>
              </a:rPr>
              <a:t>ear-</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-because war threatens us with death and pain. Lewis does not encourage stoic indifference, but a very grounded reality. He welcomes the shattering of any illusions we might have had that humanity is building heaven on earth. We need to be disillusioned in order to be real. We can</a:t>
            </a:r>
            <a:r>
              <a:rPr lang="en-US" sz="8000" kern="100" dirty="0">
                <a:latin typeface="Goudy Old Style" panose="02020502050305020303" pitchFamily="18" charset="77"/>
                <a:ea typeface="Aptos" panose="020B0004020202020204" pitchFamily="34" charset="0"/>
                <a:cs typeface="Times New Roman" panose="02020603050405020304" pitchFamily="18" charset="0"/>
              </a:rPr>
              <a:t> </a:t>
            </a: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hold that for some people at some times the life of learning is in its small way an appointed approach to Divine reality. And if we find ourselves for the time-being with the skills and resources to be in a place of learning, and are not called away from that, this is where we are to carry out our activities.</a:t>
            </a:r>
          </a:p>
          <a:p>
            <a:pPr marL="0" marR="0" algn="l">
              <a:spcBef>
                <a:spcPts val="60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r>
              <a:rPr lang="en-US" sz="8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marL="0" marR="0" algn="l">
              <a:spcBef>
                <a:spcPts val="0"/>
              </a:spcBef>
              <a:spcAft>
                <a:spcPts val="0"/>
              </a:spcAft>
            </a:pPr>
            <a:r>
              <a:rPr lang="en-US" sz="5000" kern="100" dirty="0">
                <a:effectLst/>
                <a:latin typeface="Goudy Old Style" panose="02020502050305020303" pitchFamily="18" charset="77"/>
                <a:ea typeface="Aptos" panose="020B0004020202020204" pitchFamily="34" charset="0"/>
                <a:cs typeface="Times New Roman" panose="02020603050405020304" pitchFamily="18" charset="0"/>
              </a:rPr>
              <a:t> </a:t>
            </a:r>
          </a:p>
          <a:p>
            <a:pPr algn="l"/>
            <a:endParaRPr lang="en-US" sz="5000" b="0" i="0" dirty="0">
              <a:solidFill>
                <a:srgbClr val="111111"/>
              </a:solidFill>
              <a:effectLst/>
              <a:highlight>
                <a:srgbClr val="FFFFFF"/>
              </a:highlight>
              <a:latin typeface="Goudy Old Style" panose="02020502050305020303" pitchFamily="18" charset="77"/>
            </a:endParaRPr>
          </a:p>
          <a:p>
            <a:pPr algn="l"/>
            <a:endParaRPr lang="en-US" sz="5000" b="0" i="0" dirty="0">
              <a:solidFill>
                <a:srgbClr val="111111"/>
              </a:solidFill>
              <a:effectLst/>
              <a:highlight>
                <a:srgbClr val="FFFFFF"/>
              </a:highlight>
              <a:latin typeface="Goudy Old Style" panose="02020502050305020303" pitchFamily="18" charset="77"/>
            </a:endParaRPr>
          </a:p>
          <a:p>
            <a:pPr algn="l"/>
            <a:br>
              <a:rPr lang="en-US" sz="5000" dirty="0">
                <a:latin typeface="Goudy Old Style" panose="02020502050305020303" pitchFamily="18" charset="77"/>
              </a:rPr>
            </a:br>
            <a:endParaRPr lang="en-US" sz="5000" b="1" dirty="0">
              <a:latin typeface="Goudy Old Style" panose="02020502050305020303" pitchFamily="18" charset="77"/>
              <a:ea typeface="Goudy Old Style" charset="0"/>
              <a:cs typeface="Goudy Old Style" charset="0"/>
            </a:endParaRPr>
          </a:p>
          <a:p>
            <a:pPr algn="l"/>
            <a:endParaRPr lang="en-US" sz="5000" b="1" dirty="0">
              <a:latin typeface="Goudy Old Style" panose="02020502050305020303" pitchFamily="18" charset="77"/>
              <a:ea typeface="Goudy Old Style" charset="0"/>
              <a:cs typeface="Goudy Old Style" charset="0"/>
            </a:endParaRPr>
          </a:p>
          <a:p>
            <a:pPr algn="l"/>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416499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a:r>
              <a:rPr lang="en-US" sz="2200" b="1" dirty="0">
                <a:latin typeface="Goudy Old Style" charset="0"/>
                <a:ea typeface="Goudy Old Style" charset="0"/>
                <a:cs typeface="Goudy Old Style" charset="0"/>
              </a:rPr>
              <a:t>“The Weight of Glory”—Preview</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Unselfishness, love, desire, and rewards</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Longing and unfulfilled desire</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Beauty, desire, and the heavenly country</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The nature of Glory and its different meanings</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Fame versus Luminosity and seeing face to face</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The burden of our neighbor’s Glory</a:t>
            </a:r>
          </a:p>
          <a:p>
            <a:pPr algn="l"/>
            <a:endParaRPr lang="en-US" sz="2200" b="1" dirty="0">
              <a:latin typeface="Goudy Old Style" charset="0"/>
              <a:ea typeface="Goudy Old Style" charset="0"/>
              <a:cs typeface="Goudy Old Style" charset="0"/>
            </a:endParaRPr>
          </a:p>
          <a:p>
            <a:pPr algn="l"/>
            <a:r>
              <a:rPr lang="en-US" sz="2200" b="1" dirty="0">
                <a:latin typeface="Goudy Old Style" charset="0"/>
                <a:ea typeface="Goudy Old Style" charset="0"/>
                <a:cs typeface="Goudy Old Style" charset="0"/>
              </a:rPr>
              <a:t>Merriment, Joy, and the Tree of Life</a:t>
            </a:r>
          </a:p>
          <a:p>
            <a:pPr algn="l"/>
            <a:endParaRPr lang="en-US" sz="22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251821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a:bodyPr>
          <a:lstStyle/>
          <a:p>
            <a:pPr algn="l" fontAlgn="base"/>
            <a:r>
              <a:rPr lang="en-US" sz="2200" b="1" i="0" dirty="0">
                <a:solidFill>
                  <a:srgbClr val="111111"/>
                </a:solidFill>
                <a:effectLst/>
                <a:highlight>
                  <a:srgbClr val="FFFFFF"/>
                </a:highlight>
                <a:latin typeface="Goudy Old Style" panose="02020502050305020303" pitchFamily="18" charset="77"/>
              </a:rPr>
              <a:t>“God has given us the Morning Star already: you can go and enjoy the gift on many fine mornings if you get up early enough. What more, you may ask, do we want? Ah, but we want so much more—something the books on aesthetics take little notice of. But the poets and the mythologies know all about it. </a:t>
            </a:r>
          </a:p>
          <a:p>
            <a:pPr algn="l" fontAlgn="base"/>
            <a:r>
              <a:rPr lang="en-US" sz="2200" b="1" i="0" dirty="0">
                <a:solidFill>
                  <a:srgbClr val="111111"/>
                </a:solidFill>
                <a:effectLst/>
                <a:highlight>
                  <a:srgbClr val="FFFFFF"/>
                </a:highlight>
                <a:latin typeface="Goudy Old Style" panose="02020502050305020303" pitchFamily="18" charset="77"/>
              </a:rPr>
              <a:t>“We do not want merely to </a:t>
            </a:r>
            <a:r>
              <a:rPr lang="en-US" sz="2200" b="1" i="1" dirty="0">
                <a:solidFill>
                  <a:srgbClr val="111111"/>
                </a:solidFill>
                <a:effectLst/>
                <a:highlight>
                  <a:srgbClr val="FFFFFF"/>
                </a:highlight>
                <a:latin typeface="Goudy Old Style" panose="02020502050305020303" pitchFamily="18" charset="77"/>
              </a:rPr>
              <a:t>see</a:t>
            </a:r>
            <a:r>
              <a:rPr lang="en-US" sz="2200" b="1" i="0" dirty="0">
                <a:solidFill>
                  <a:srgbClr val="111111"/>
                </a:solidFill>
                <a:effectLst/>
                <a:highlight>
                  <a:srgbClr val="FFFFFF"/>
                </a:highlight>
                <a:latin typeface="Goudy Old Style" panose="02020502050305020303" pitchFamily="18" charset="77"/>
              </a:rPr>
              <a:t> beauty, though, God knows, even that is bounty enough. We want something else which can hardly be put into words—to be united with the beauty we see, to pass into it, to receive it into ourselves, to bathe in it, to become part of it.</a:t>
            </a:r>
          </a:p>
          <a:p>
            <a:pPr algn="l" fontAlgn="base"/>
            <a:r>
              <a:rPr lang="en-US" sz="2200" b="1" i="0" dirty="0">
                <a:solidFill>
                  <a:srgbClr val="111111"/>
                </a:solidFill>
                <a:effectLst/>
                <a:highlight>
                  <a:srgbClr val="FFFFFF"/>
                </a:highlight>
                <a:latin typeface="Goudy Old Style" panose="02020502050305020303" pitchFamily="18" charset="77"/>
              </a:rPr>
              <a:t>“That is why we have peopled air and earth and water with gods and goddesses and nymphs and elves—that, though we cannot, yet these projections can, enjoy in themselves that beauty, grace, and power of which Nature is the image. That is why the poets tell us such lovely falsehoods. They talks as if the west wind could really sweep into a human soul; but it can’t. They tell us the ‘beauty born of murmuring sound’ will pass into a human face; but it won’t. Or not yet. For if we take the imagery of Scripture seriously, if we believe that God will one day </a:t>
            </a:r>
            <a:r>
              <a:rPr lang="en-US" sz="2200" b="1" i="1" dirty="0">
                <a:solidFill>
                  <a:srgbClr val="111111"/>
                </a:solidFill>
                <a:effectLst/>
                <a:highlight>
                  <a:srgbClr val="FFFFFF"/>
                </a:highlight>
                <a:latin typeface="Goudy Old Style" panose="02020502050305020303" pitchFamily="18" charset="77"/>
              </a:rPr>
              <a:t>give</a:t>
            </a:r>
            <a:r>
              <a:rPr lang="en-US" sz="2200" b="1" i="0" dirty="0">
                <a:solidFill>
                  <a:srgbClr val="111111"/>
                </a:solidFill>
                <a:effectLst/>
                <a:highlight>
                  <a:srgbClr val="FFFFFF"/>
                </a:highlight>
                <a:latin typeface="Goudy Old Style" panose="02020502050305020303" pitchFamily="18" charset="77"/>
              </a:rPr>
              <a:t> us the Morning Star and cause us to </a:t>
            </a:r>
            <a:r>
              <a:rPr lang="en-US" sz="2200" b="1" i="1" dirty="0">
                <a:solidFill>
                  <a:srgbClr val="111111"/>
                </a:solidFill>
                <a:effectLst/>
                <a:highlight>
                  <a:srgbClr val="FFFFFF"/>
                </a:highlight>
                <a:latin typeface="Goudy Old Style" panose="02020502050305020303" pitchFamily="18" charset="77"/>
              </a:rPr>
              <a:t>put</a:t>
            </a:r>
            <a:r>
              <a:rPr lang="en-US" sz="2200" b="1" i="0" dirty="0">
                <a:solidFill>
                  <a:srgbClr val="111111"/>
                </a:solidFill>
                <a:effectLst/>
                <a:highlight>
                  <a:srgbClr val="FFFFFF"/>
                </a:highlight>
                <a:latin typeface="Goudy Old Style" panose="02020502050305020303" pitchFamily="18" charset="77"/>
              </a:rPr>
              <a:t> on the </a:t>
            </a:r>
            <a:r>
              <a:rPr lang="en-US" sz="2200" b="1" i="0" dirty="0" err="1">
                <a:solidFill>
                  <a:srgbClr val="111111"/>
                </a:solidFill>
                <a:effectLst/>
                <a:highlight>
                  <a:srgbClr val="FFFFFF"/>
                </a:highlight>
                <a:latin typeface="Goudy Old Style" panose="02020502050305020303" pitchFamily="18" charset="77"/>
              </a:rPr>
              <a:t>splendour</a:t>
            </a:r>
            <a:r>
              <a:rPr lang="en-US" sz="2200" b="1" i="0" dirty="0">
                <a:solidFill>
                  <a:srgbClr val="111111"/>
                </a:solidFill>
                <a:effectLst/>
                <a:highlight>
                  <a:srgbClr val="FFFFFF"/>
                </a:highlight>
                <a:latin typeface="Goudy Old Style" panose="02020502050305020303" pitchFamily="18" charset="77"/>
              </a:rPr>
              <a:t> of the sun, then we may surmise that both the ancient myths and the modern poetry, so false as history, may be very near the truth as prophecy. At present we are on the outside of the world, the wrong side of the door. We discern the freshness and purity of morning but they do not make us fresh and pure. We cannot mingle with the </a:t>
            </a:r>
            <a:r>
              <a:rPr lang="en-US" sz="2200" b="1" i="0" dirty="0" err="1">
                <a:solidFill>
                  <a:srgbClr val="111111"/>
                </a:solidFill>
                <a:effectLst/>
                <a:highlight>
                  <a:srgbClr val="FFFFFF"/>
                </a:highlight>
                <a:latin typeface="Goudy Old Style" panose="02020502050305020303" pitchFamily="18" charset="77"/>
              </a:rPr>
              <a:t>splendours</a:t>
            </a:r>
            <a:r>
              <a:rPr lang="en-US" sz="2200" b="1" i="0" dirty="0">
                <a:solidFill>
                  <a:srgbClr val="111111"/>
                </a:solidFill>
                <a:effectLst/>
                <a:highlight>
                  <a:srgbClr val="FFFFFF"/>
                </a:highlight>
                <a:latin typeface="Goudy Old Style" panose="02020502050305020303" pitchFamily="18" charset="77"/>
              </a:rPr>
              <a:t> we see. But all the leaves of the New Testament are rustling with the </a:t>
            </a:r>
            <a:r>
              <a:rPr lang="en-US" sz="2200" b="1" i="0" dirty="0" err="1">
                <a:solidFill>
                  <a:srgbClr val="111111"/>
                </a:solidFill>
                <a:effectLst/>
                <a:highlight>
                  <a:srgbClr val="FFFFFF"/>
                </a:highlight>
                <a:latin typeface="Goudy Old Style" panose="02020502050305020303" pitchFamily="18" charset="77"/>
              </a:rPr>
              <a:t>rumour</a:t>
            </a:r>
            <a:r>
              <a:rPr lang="en-US" sz="2200" b="1" i="0" dirty="0">
                <a:solidFill>
                  <a:srgbClr val="111111"/>
                </a:solidFill>
                <a:effectLst/>
                <a:highlight>
                  <a:srgbClr val="FFFFFF"/>
                </a:highlight>
                <a:latin typeface="Goudy Old Style" panose="02020502050305020303" pitchFamily="18" charset="77"/>
              </a:rPr>
              <a:t> that it will not always be so. Some day, God willing, we shall get </a:t>
            </a:r>
            <a:r>
              <a:rPr lang="en-US" sz="2200" b="1" i="1" dirty="0">
                <a:solidFill>
                  <a:srgbClr val="111111"/>
                </a:solidFill>
                <a:effectLst/>
                <a:highlight>
                  <a:srgbClr val="FFFFFF"/>
                </a:highlight>
                <a:latin typeface="Goudy Old Style" panose="02020502050305020303" pitchFamily="18" charset="77"/>
              </a:rPr>
              <a:t>in</a:t>
            </a:r>
            <a:r>
              <a:rPr lang="en-US" sz="2200" b="1" i="0" dirty="0">
                <a:solidFill>
                  <a:srgbClr val="111111"/>
                </a:solidFill>
                <a:effectLst/>
                <a:highlight>
                  <a:srgbClr val="FFFFFF"/>
                </a:highlight>
                <a:latin typeface="Goudy Old Style" panose="02020502050305020303" pitchFamily="18" charset="77"/>
              </a:rPr>
              <a:t>.”</a:t>
            </a:r>
          </a:p>
          <a:p>
            <a:pPr algn="l"/>
            <a:endParaRPr lang="en-US" sz="2200" b="1" dirty="0">
              <a:latin typeface="Goudy Old Style" panose="02020502050305020303" pitchFamily="18" charset="77"/>
              <a:ea typeface="Goudy Old Style" charset="0"/>
              <a:cs typeface="Goudy Old Style" charset="0"/>
            </a:endParaRPr>
          </a:p>
          <a:p>
            <a:endParaRPr lang="en-US" sz="2200" b="1" dirty="0">
              <a:latin typeface="Goudy Old Style" panose="02020502050305020303" pitchFamily="18" charset="77"/>
              <a:ea typeface="Goudy Old Style" charset="0"/>
              <a:cs typeface="Goudy Old Style" charset="0"/>
            </a:endParaRPr>
          </a:p>
          <a:p>
            <a:endParaRPr lang="en-US" sz="2200" b="1" dirty="0">
              <a:latin typeface="Goudy Old Style" panose="02020502050305020303" pitchFamily="18" charset="77"/>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76153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80" cy="6835139"/>
          </a:xfrm>
        </p:spPr>
        <p:txBody>
          <a:bodyPr>
            <a:normAutofit fontScale="250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nSpc>
                <a:spcPct val="120000"/>
              </a:lnSpc>
            </a:pPr>
            <a:r>
              <a:rPr lang="en-US" sz="9600" b="1" i="0" baseline="30000" dirty="0">
                <a:solidFill>
                  <a:srgbClr val="000000"/>
                </a:solidFill>
                <a:effectLst/>
                <a:highlight>
                  <a:srgbClr val="FFFFFF"/>
                </a:highlight>
                <a:latin typeface="system-ui"/>
              </a:rPr>
              <a:t> </a:t>
            </a:r>
            <a:r>
              <a:rPr lang="en-US" sz="9600" i="1" dirty="0">
                <a:solidFill>
                  <a:srgbClr val="000000"/>
                </a:solidFill>
                <a:effectLst/>
                <a:highlight>
                  <a:srgbClr val="FFFFFF"/>
                </a:highlight>
                <a:latin typeface="Goudy Old Style" panose="02020502050305020303" pitchFamily="18" charset="77"/>
              </a:rPr>
              <a:t>So we do not lose heart. Though our outer self</a:t>
            </a:r>
            <a:r>
              <a:rPr lang="en-US" sz="9600" i="1" baseline="30000" dirty="0">
                <a:solidFill>
                  <a:srgbClr val="000000"/>
                </a:solidFill>
                <a:highlight>
                  <a:srgbClr val="FFFFFF"/>
                </a:highlight>
                <a:latin typeface="Goudy Old Style" panose="02020502050305020303" pitchFamily="18" charset="77"/>
              </a:rPr>
              <a:t> </a:t>
            </a:r>
            <a:r>
              <a:rPr lang="en-US" sz="9600" i="1" dirty="0">
                <a:solidFill>
                  <a:srgbClr val="000000"/>
                </a:solidFill>
                <a:effectLst/>
                <a:highlight>
                  <a:srgbClr val="FFFFFF"/>
                </a:highlight>
                <a:latin typeface="Goudy Old Style" panose="02020502050305020303" pitchFamily="18" charset="77"/>
              </a:rPr>
              <a:t>is wasting away, our</a:t>
            </a:r>
          </a:p>
          <a:p>
            <a:pPr>
              <a:lnSpc>
                <a:spcPct val="120000"/>
              </a:lnSpc>
            </a:pPr>
            <a:r>
              <a:rPr lang="en-US" sz="9600" i="1" dirty="0">
                <a:solidFill>
                  <a:srgbClr val="000000"/>
                </a:solidFill>
                <a:effectLst/>
                <a:highlight>
                  <a:srgbClr val="FFFFFF"/>
                </a:highlight>
                <a:latin typeface="Goudy Old Style" panose="02020502050305020303" pitchFamily="18" charset="77"/>
              </a:rPr>
              <a:t>inner self is being renewed day by day. For this light momentary</a:t>
            </a:r>
          </a:p>
          <a:p>
            <a:pPr>
              <a:lnSpc>
                <a:spcPct val="120000"/>
              </a:lnSpc>
            </a:pPr>
            <a:r>
              <a:rPr lang="en-US" sz="9600" i="1" dirty="0">
                <a:solidFill>
                  <a:srgbClr val="000000"/>
                </a:solidFill>
                <a:effectLst/>
                <a:highlight>
                  <a:srgbClr val="FFFFFF"/>
                </a:highlight>
                <a:latin typeface="Goudy Old Style" panose="02020502050305020303" pitchFamily="18" charset="77"/>
              </a:rPr>
              <a:t>affliction is preparing for us </a:t>
            </a:r>
          </a:p>
          <a:p>
            <a:pPr>
              <a:lnSpc>
                <a:spcPct val="120000"/>
              </a:lnSpc>
            </a:pPr>
            <a:r>
              <a:rPr lang="en-US" sz="9600" i="1" dirty="0">
                <a:solidFill>
                  <a:srgbClr val="000000"/>
                </a:solidFill>
                <a:effectLst/>
                <a:highlight>
                  <a:srgbClr val="FFFFFF"/>
                </a:highlight>
                <a:latin typeface="Goudy Old Style" panose="02020502050305020303" pitchFamily="18" charset="77"/>
              </a:rPr>
              <a:t>an eternal weight of glory beyond all comparison, </a:t>
            </a:r>
          </a:p>
          <a:p>
            <a:pPr>
              <a:lnSpc>
                <a:spcPct val="120000"/>
              </a:lnSpc>
            </a:pPr>
            <a:r>
              <a:rPr lang="en-US" sz="9600" i="1" dirty="0">
                <a:solidFill>
                  <a:srgbClr val="000000"/>
                </a:solidFill>
                <a:effectLst/>
                <a:highlight>
                  <a:srgbClr val="FFFFFF"/>
                </a:highlight>
                <a:latin typeface="Goudy Old Style" panose="02020502050305020303" pitchFamily="18" charset="77"/>
              </a:rPr>
              <a:t>as we look not to the things that are seen but to the things</a:t>
            </a:r>
          </a:p>
          <a:p>
            <a:pPr>
              <a:lnSpc>
                <a:spcPct val="120000"/>
              </a:lnSpc>
            </a:pPr>
            <a:r>
              <a:rPr lang="en-US" sz="9600" i="1" dirty="0">
                <a:solidFill>
                  <a:srgbClr val="000000"/>
                </a:solidFill>
                <a:effectLst/>
                <a:highlight>
                  <a:srgbClr val="FFFFFF"/>
                </a:highlight>
                <a:latin typeface="Goudy Old Style" panose="02020502050305020303" pitchFamily="18" charset="77"/>
              </a:rPr>
              <a:t>that are unseen. </a:t>
            </a:r>
          </a:p>
          <a:p>
            <a:pPr>
              <a:lnSpc>
                <a:spcPct val="120000"/>
              </a:lnSpc>
            </a:pPr>
            <a:r>
              <a:rPr lang="en-US" sz="9600" i="1" dirty="0">
                <a:solidFill>
                  <a:srgbClr val="000000"/>
                </a:solidFill>
                <a:effectLst/>
                <a:highlight>
                  <a:srgbClr val="FFFFFF"/>
                </a:highlight>
                <a:latin typeface="Goudy Old Style" panose="02020502050305020303" pitchFamily="18" charset="77"/>
              </a:rPr>
              <a:t>For the things that are seen are transient, </a:t>
            </a:r>
          </a:p>
          <a:p>
            <a:pPr>
              <a:lnSpc>
                <a:spcPct val="120000"/>
              </a:lnSpc>
            </a:pPr>
            <a:r>
              <a:rPr lang="en-US" sz="9600" i="1" dirty="0">
                <a:solidFill>
                  <a:srgbClr val="000000"/>
                </a:solidFill>
                <a:effectLst/>
                <a:highlight>
                  <a:srgbClr val="FFFFFF"/>
                </a:highlight>
                <a:latin typeface="Goudy Old Style" panose="02020502050305020303" pitchFamily="18" charset="77"/>
              </a:rPr>
              <a:t>but the things that are unseen are eternal.</a:t>
            </a:r>
          </a:p>
          <a:p>
            <a:pPr>
              <a:lnSpc>
                <a:spcPct val="120000"/>
              </a:lnSpc>
            </a:pPr>
            <a:endParaRPr lang="en-US" sz="7400" i="1" dirty="0">
              <a:latin typeface="Goudy Old Style" panose="02020502050305020303" pitchFamily="18" charset="77"/>
              <a:ea typeface="Goudy Old Style" charset="0"/>
              <a:cs typeface="Goudy Old Style" charset="0"/>
            </a:endParaRPr>
          </a:p>
          <a:p>
            <a:pPr>
              <a:lnSpc>
                <a:spcPct val="120000"/>
              </a:lnSpc>
            </a:pPr>
            <a:r>
              <a:rPr lang="en-US" sz="7200" dirty="0">
                <a:latin typeface="Goudy Old Style" panose="02020502050305020303" pitchFamily="18" charset="77"/>
                <a:ea typeface="Goudy Old Style" charset="0"/>
                <a:cs typeface="Goudy Old Style" charset="0"/>
              </a:rPr>
              <a:t>2 Corinthians 4:16-18</a:t>
            </a:r>
          </a:p>
          <a:p>
            <a:pPr>
              <a:lnSpc>
                <a:spcPct val="120000"/>
              </a:lnSpc>
            </a:pPr>
            <a:r>
              <a:rPr lang="en-US" sz="7400" dirty="0">
                <a:latin typeface="Goudy Old Style" charset="0"/>
                <a:ea typeface="Goudy Old Style" charset="0"/>
                <a:cs typeface="Goudy Old Style" charset="0"/>
              </a:rPr>
              <a:t>	       </a:t>
            </a:r>
          </a:p>
          <a:p>
            <a:pPr algn="l"/>
            <a:endParaRPr lang="en-US" sz="7400" b="1" dirty="0">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l"/>
            <a:r>
              <a:rPr lang="en-US" b="1" dirty="0">
                <a:solidFill>
                  <a:schemeClr val="bg1"/>
                </a:solidFill>
                <a:latin typeface="Goudy Old Style" charset="0"/>
                <a:ea typeface="Goudy Old Style" charset="0"/>
                <a:cs typeface="Goudy Old Style" charset="0"/>
              </a:rPr>
              <a:t>April 10, 2024</a:t>
            </a:r>
          </a:p>
          <a:p>
            <a:pPr algn="l"/>
            <a:r>
              <a:rPr lang="en-US" b="1" dirty="0">
                <a:solidFill>
                  <a:schemeClr val="bg1"/>
                </a:solidFill>
                <a:latin typeface="Goudy Old Style" charset="0"/>
                <a:ea typeface="Goudy Old Style" charset="0"/>
                <a:cs typeface="Goudy Old Style" charset="0"/>
              </a:rPr>
              <a:t>St. Philip’s Church </a:t>
            </a:r>
          </a:p>
          <a:p>
            <a:pPr algn="l"/>
            <a:r>
              <a:rPr lang="en-US" b="1" dirty="0">
                <a:solidFill>
                  <a:schemeClr val="bg1"/>
                </a:solidFill>
                <a:latin typeface="Goudy Old Style" charset="0"/>
                <a:ea typeface="Goudy Old Style" charset="0"/>
                <a:cs typeface="Goudy Old Style" charset="0"/>
              </a:rPr>
              <a:t>The </a:t>
            </a:r>
            <a:r>
              <a:rPr lang="en-US" b="1" dirty="0" err="1">
                <a:solidFill>
                  <a:schemeClr val="bg1"/>
                </a:solidFill>
                <a:latin typeface="Goudy Old Style" charset="0"/>
                <a:ea typeface="Goudy Old Style" charset="0"/>
                <a:cs typeface="Goudy Old Style" charset="0"/>
              </a:rPr>
              <a:t>Rev’d</a:t>
            </a:r>
            <a:r>
              <a:rPr lang="en-US" b="1" dirty="0">
                <a:solidFill>
                  <a:schemeClr val="bg1"/>
                </a:solidFill>
                <a:latin typeface="Goudy Old Style" charset="0"/>
                <a:ea typeface="Goudy Old Style" charset="0"/>
                <a:cs typeface="Goudy Old Style" charset="0"/>
              </a:rPr>
              <a:t> Brian K. McGreevy, J.D., Facilitator</a:t>
            </a:r>
          </a:p>
          <a:p>
            <a:pPr algn="l"/>
            <a:endParaRPr lang="en-US" b="1" dirty="0">
              <a:solidFill>
                <a:schemeClr val="bg1"/>
              </a:solidFill>
              <a:latin typeface="Goudy Old Style" charset="0"/>
              <a:ea typeface="Goudy Old Style" charset="0"/>
              <a:cs typeface="Goudy Old Style" charset="0"/>
            </a:endParaRPr>
          </a:p>
          <a:p>
            <a:pPr algn="l"/>
            <a:endParaRPr lang="en-US"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74045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 y="-1"/>
            <a:ext cx="9077092" cy="6835139"/>
          </a:xfrm>
        </p:spPr>
        <p:txBody>
          <a:bodyPr>
            <a:normAutofit fontScale="250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r>
              <a:rPr lang="en-US" sz="7400" b="1" dirty="0">
                <a:latin typeface="Goudy Old Style" charset="0"/>
                <a:ea typeface="Goudy Old Style" charset="0"/>
                <a:cs typeface="Goudy Old Style" charset="0"/>
              </a:rPr>
              <a:t>How to approach this class:</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--On the beach</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--Snorkeling</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--Scuba diving</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--Email list</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How to read this book:</a:t>
            </a:r>
            <a:br>
              <a:rPr lang="en-US" sz="7400" b="1" dirty="0">
                <a:latin typeface="Goudy Old Style" charset="0"/>
                <a:ea typeface="Goudy Old Style" charset="0"/>
                <a:cs typeface="Goudy Old Style" charset="0"/>
              </a:rPr>
            </a:br>
            <a:br>
              <a:rPr lang="en-US" sz="7400" b="1" dirty="0">
                <a:latin typeface="Goudy Old Style" charset="0"/>
                <a:ea typeface="Goudy Old Style" charset="0"/>
                <a:cs typeface="Goudy Old Style" charset="0"/>
              </a:rPr>
            </a:br>
            <a:r>
              <a:rPr lang="en-US" sz="7400" b="1" dirty="0">
                <a:latin typeface="Goudy Old Style" charset="0"/>
                <a:ea typeface="Goudy Old Style" charset="0"/>
                <a:cs typeface="Goudy Old Style" charset="0"/>
              </a:rPr>
              <a:t>--Try reading aloud and slowly, looking for layers of meaning</a:t>
            </a:r>
            <a:br>
              <a:rPr lang="en-US" sz="7400" b="1" dirty="0">
                <a:latin typeface="Goudy Old Style" charset="0"/>
                <a:ea typeface="Goudy Old Style" charset="0"/>
                <a:cs typeface="Goudy Old Style" charset="0"/>
              </a:rPr>
            </a:br>
            <a:endParaRPr lang="en-US" sz="7400" b="1" dirty="0">
              <a:latin typeface="Goudy Old Style" charset="0"/>
              <a:ea typeface="Goudy Old Style" charset="0"/>
              <a:cs typeface="Goudy Old Style" charset="0"/>
            </a:endParaRPr>
          </a:p>
          <a:p>
            <a:pPr algn="l"/>
            <a:r>
              <a:rPr lang="en-US" sz="7400" b="1" dirty="0">
                <a:latin typeface="Goudy Old Style" charset="0"/>
                <a:ea typeface="Goudy Old Style" charset="0"/>
                <a:cs typeface="Goudy Old Style" charset="0"/>
              </a:rPr>
              <a:t>--Look for themes/underline and highlight passages that resonate with you</a:t>
            </a:r>
            <a:br>
              <a:rPr lang="en-US" sz="7400" b="1" dirty="0">
                <a:latin typeface="Goudy Old Style" charset="0"/>
                <a:ea typeface="Goudy Old Style" charset="0"/>
                <a:cs typeface="Goudy Old Style" charset="0"/>
              </a:rPr>
            </a:br>
            <a:endParaRPr lang="en-US" sz="7400" b="1" i="1" dirty="0">
              <a:latin typeface="Goudy Old Style" charset="0"/>
              <a:ea typeface="Goudy Old Style" charset="0"/>
              <a:cs typeface="Goudy Old Style" charset="0"/>
            </a:endParaRPr>
          </a:p>
          <a:p>
            <a:endParaRPr lang="en-US" sz="7400" b="1" i="1" dirty="0">
              <a:latin typeface="Goudy Old Style" charset="0"/>
              <a:ea typeface="Goudy Old Style" charset="0"/>
              <a:cs typeface="Goudy Old Style" charset="0"/>
            </a:endParaRPr>
          </a:p>
          <a:p>
            <a:endParaRPr lang="en-US" sz="7400" b="1" i="1" dirty="0">
              <a:latin typeface="Goudy Old Style" charset="0"/>
              <a:ea typeface="Goudy Old Style" charset="0"/>
              <a:cs typeface="Goudy Old Style" charset="0"/>
            </a:endParaRPr>
          </a:p>
          <a:p>
            <a:pPr algn="l"/>
            <a:r>
              <a:rPr lang="en-US" sz="7400" dirty="0">
                <a:latin typeface="Goudy Old Style" charset="0"/>
                <a:ea typeface="Goudy Old Style" charset="0"/>
                <a:cs typeface="Goudy Old Style" charset="0"/>
              </a:rPr>
              <a:t>	       </a:t>
            </a:r>
          </a:p>
          <a:p>
            <a:pPr algn="l"/>
            <a:endParaRPr lang="en-US" b="1" dirty="0">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l"/>
            <a:r>
              <a:rPr lang="en-US" b="1" dirty="0">
                <a:solidFill>
                  <a:schemeClr val="bg1"/>
                </a:solidFill>
                <a:latin typeface="Goudy Old Style" charset="0"/>
                <a:ea typeface="Goudy Old Style" charset="0"/>
                <a:cs typeface="Goudy Old Style" charset="0"/>
              </a:rPr>
              <a:t>April 10, 2024</a:t>
            </a:r>
          </a:p>
          <a:p>
            <a:pPr algn="l"/>
            <a:r>
              <a:rPr lang="en-US" b="1" dirty="0">
                <a:solidFill>
                  <a:schemeClr val="bg1"/>
                </a:solidFill>
                <a:latin typeface="Goudy Old Style" charset="0"/>
                <a:ea typeface="Goudy Old Style" charset="0"/>
                <a:cs typeface="Goudy Old Style" charset="0"/>
              </a:rPr>
              <a:t>St. Philip’s Church </a:t>
            </a:r>
          </a:p>
          <a:p>
            <a:pPr algn="l"/>
            <a:r>
              <a:rPr lang="en-US" b="1" dirty="0">
                <a:solidFill>
                  <a:schemeClr val="bg1"/>
                </a:solidFill>
                <a:latin typeface="Goudy Old Style" charset="0"/>
                <a:ea typeface="Goudy Old Style" charset="0"/>
                <a:cs typeface="Goudy Old Style" charset="0"/>
              </a:rPr>
              <a:t>The </a:t>
            </a:r>
            <a:r>
              <a:rPr lang="en-US" b="1" dirty="0" err="1">
                <a:solidFill>
                  <a:schemeClr val="bg1"/>
                </a:solidFill>
                <a:latin typeface="Goudy Old Style" charset="0"/>
                <a:ea typeface="Goudy Old Style" charset="0"/>
                <a:cs typeface="Goudy Old Style" charset="0"/>
              </a:rPr>
              <a:t>Rev’d</a:t>
            </a:r>
            <a:r>
              <a:rPr lang="en-US" b="1" dirty="0">
                <a:solidFill>
                  <a:schemeClr val="bg1"/>
                </a:solidFill>
                <a:latin typeface="Goudy Old Style" charset="0"/>
                <a:ea typeface="Goudy Old Style" charset="0"/>
                <a:cs typeface="Goudy Old Style" charset="0"/>
              </a:rPr>
              <a:t> Brian K. McGreevy, J.D., Facilitator</a:t>
            </a:r>
          </a:p>
          <a:p>
            <a:pPr algn="l"/>
            <a:endParaRPr lang="en-US" b="1" dirty="0">
              <a:solidFill>
                <a:schemeClr val="bg1"/>
              </a:solidFill>
              <a:latin typeface="Goudy Old Style" charset="0"/>
              <a:ea typeface="Goudy Old Style" charset="0"/>
              <a:cs typeface="Goudy Old Style" charset="0"/>
            </a:endParaRPr>
          </a:p>
          <a:p>
            <a:pPr algn="l"/>
            <a:endParaRPr lang="en-US" b="1" dirty="0">
              <a:latin typeface="Goudy Old Style" charset="0"/>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318422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250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pPr algn="l"/>
            <a:r>
              <a:rPr lang="en-US" sz="9600" b="1" dirty="0">
                <a:latin typeface="Goudy Old Style" charset="0"/>
                <a:ea typeface="Goudy Old Style" charset="0"/>
                <a:cs typeface="Goudy Old Style" charset="0"/>
              </a:rPr>
              <a:t>The Book</a:t>
            </a:r>
          </a:p>
          <a:p>
            <a:pPr algn="l"/>
            <a:endParaRPr lang="en-US" sz="9600" b="1" dirty="0">
              <a:latin typeface="Goudy Old Style" charset="0"/>
              <a:ea typeface="Goudy Old Style" charset="0"/>
              <a:cs typeface="Goudy Old Style" charset="0"/>
            </a:endParaRPr>
          </a:p>
          <a:p>
            <a:pPr algn="l"/>
            <a:r>
              <a:rPr lang="en-US" sz="9600" b="1" dirty="0">
                <a:latin typeface="Goudy Old Style" charset="0"/>
                <a:ea typeface="Goudy Old Style" charset="0"/>
                <a:cs typeface="Goudy Old Style" charset="0"/>
              </a:rPr>
              <a:t>A collection of sermons and addresses given by C.S. Lewis during World War II and shortly thereafter</a:t>
            </a:r>
          </a:p>
          <a:p>
            <a:pPr algn="l"/>
            <a:endParaRPr lang="en-US" sz="9600" b="1" dirty="0">
              <a:latin typeface="Goudy Old Style" charset="0"/>
              <a:ea typeface="Goudy Old Style" charset="0"/>
              <a:cs typeface="Goudy Old Style" charset="0"/>
            </a:endParaRPr>
          </a:p>
          <a:p>
            <a:pPr algn="l"/>
            <a:r>
              <a:rPr lang="en-US" sz="8800" b="0" i="0" dirty="0">
                <a:effectLst/>
                <a:latin typeface="Goudy Old Style" panose="02020502050305020303" pitchFamily="18" charset="77"/>
              </a:rPr>
              <a:t>1. The Weight of Glory--</a:t>
            </a:r>
            <a:r>
              <a:rPr lang="en-US" sz="8800" b="0" i="0" dirty="0">
                <a:effectLst/>
                <a:latin typeface="Goudy Old Style" panose="02020502050305020303" pitchFamily="18" charset="77"/>
                <a:cs typeface="Futura std" panose="020B0602020204020303" pitchFamily="34" charset="-79"/>
              </a:rPr>
              <a:t>June 8, 1941: Church of St. Mary the Virgin, Oxford</a:t>
            </a:r>
            <a:endParaRPr lang="en-US" sz="8800" b="0" i="0" dirty="0">
              <a:effectLst/>
              <a:latin typeface="Goudy Old Style" panose="02020502050305020303" pitchFamily="18" charset="77"/>
            </a:endParaRPr>
          </a:p>
          <a:p>
            <a:pPr algn="l"/>
            <a:r>
              <a:rPr lang="en-US" sz="8800" b="0" i="0" dirty="0">
                <a:effectLst/>
                <a:latin typeface="Goudy Old Style" panose="02020502050305020303" pitchFamily="18" charset="77"/>
              </a:rPr>
              <a:t>2. Learning in War-time--</a:t>
            </a:r>
            <a:r>
              <a:rPr lang="en-US" sz="8800" b="0" i="0" dirty="0">
                <a:effectLst/>
                <a:latin typeface="Goudy Old Style" panose="02020502050305020303" pitchFamily="18" charset="77"/>
                <a:cs typeface="Futura std" panose="020B0602020204020303" pitchFamily="34" charset="-79"/>
              </a:rPr>
              <a:t>October 22, 1938:  Church of St. Mary the Virgin, Oxford</a:t>
            </a:r>
            <a:endParaRPr lang="en-US" sz="8800" b="0" i="0" dirty="0">
              <a:effectLst/>
              <a:latin typeface="Goudy Old Style" panose="02020502050305020303" pitchFamily="18" charset="77"/>
            </a:endParaRPr>
          </a:p>
          <a:p>
            <a:pPr algn="l"/>
            <a:r>
              <a:rPr lang="en-US" sz="8800" dirty="0">
                <a:latin typeface="Goudy Old Style" panose="02020502050305020303" pitchFamily="18" charset="77"/>
              </a:rPr>
              <a:t>3. </a:t>
            </a:r>
            <a:r>
              <a:rPr lang="en-US" sz="8800" b="0" i="0" dirty="0">
                <a:effectLst/>
                <a:latin typeface="Goudy Old Style" panose="02020502050305020303" pitchFamily="18" charset="77"/>
              </a:rPr>
              <a:t>Transposition--</a:t>
            </a:r>
            <a:r>
              <a:rPr lang="en-US" sz="8800" b="0" i="0" dirty="0">
                <a:effectLst/>
                <a:latin typeface="Goudy Old Style" panose="02020502050305020303" pitchFamily="18" charset="77"/>
                <a:cs typeface="Futura std" panose="020B0602020204020303" pitchFamily="34" charset="-79"/>
              </a:rPr>
              <a:t>May 28, 1944: Chapel of Mansfield College, Oxford</a:t>
            </a:r>
            <a:endParaRPr lang="en-US" sz="8800" b="0" i="0" dirty="0">
              <a:effectLst/>
              <a:latin typeface="Goudy Old Style" panose="02020502050305020303" pitchFamily="18" charset="77"/>
            </a:endParaRPr>
          </a:p>
          <a:p>
            <a:pPr algn="l"/>
            <a:r>
              <a:rPr lang="en-US" sz="8800" b="0" i="0" dirty="0">
                <a:effectLst/>
                <a:latin typeface="Goudy Old Style" panose="02020502050305020303" pitchFamily="18" charset="77"/>
              </a:rPr>
              <a:t>4. Is Theology Poetry?--November 6, 1944: Socratic Club, Oxford</a:t>
            </a:r>
          </a:p>
          <a:p>
            <a:pPr algn="l"/>
            <a:r>
              <a:rPr lang="en-US" sz="8800" dirty="0">
                <a:latin typeface="Goudy Old Style" panose="02020502050305020303" pitchFamily="18" charset="77"/>
              </a:rPr>
              <a:t>5. </a:t>
            </a:r>
            <a:r>
              <a:rPr lang="en-US" sz="8800" b="0" i="0" dirty="0">
                <a:effectLst/>
                <a:latin typeface="Goudy Old Style" panose="02020502050305020303" pitchFamily="18" charset="77"/>
              </a:rPr>
              <a:t>The Inner Ring-- December 14, 1944: King’s College, University of London</a:t>
            </a:r>
          </a:p>
          <a:p>
            <a:pPr algn="l"/>
            <a:r>
              <a:rPr lang="en-US" sz="8800" b="0" i="0" dirty="0">
                <a:effectLst/>
                <a:latin typeface="Goudy Old Style" panose="02020502050305020303" pitchFamily="18" charset="77"/>
              </a:rPr>
              <a:t>6. Membership—February 10, 1945: Society of St. Alban and St. </a:t>
            </a:r>
            <a:r>
              <a:rPr lang="en-US" sz="8800" b="0" i="0" dirty="0" err="1">
                <a:effectLst/>
                <a:latin typeface="Goudy Old Style" panose="02020502050305020303" pitchFamily="18" charset="77"/>
              </a:rPr>
              <a:t>Sergius</a:t>
            </a:r>
            <a:r>
              <a:rPr lang="en-US" sz="8800" b="0" i="0" dirty="0">
                <a:effectLst/>
                <a:latin typeface="Goudy Old Style" panose="02020502050305020303" pitchFamily="18" charset="77"/>
              </a:rPr>
              <a:t>, Oxford</a:t>
            </a:r>
          </a:p>
          <a:p>
            <a:pPr algn="l"/>
            <a:r>
              <a:rPr lang="en-US" sz="8800" b="0" i="0" dirty="0">
                <a:effectLst/>
                <a:latin typeface="Goudy Old Style" panose="02020502050305020303" pitchFamily="18" charset="77"/>
              </a:rPr>
              <a:t>7. On Forgiveness--August 28, 1947: Church of St. </a:t>
            </a:r>
            <a:r>
              <a:rPr lang="en-US" sz="8800" dirty="0">
                <a:latin typeface="Goudy Old Style" panose="02020502050305020303" pitchFamily="18" charset="77"/>
              </a:rPr>
              <a:t>Mary’s, </a:t>
            </a:r>
            <a:r>
              <a:rPr lang="en-US" sz="8800" dirty="0" err="1">
                <a:latin typeface="Goudy Old Style" panose="02020502050305020303" pitchFamily="18" charset="77"/>
              </a:rPr>
              <a:t>Sawston</a:t>
            </a:r>
            <a:r>
              <a:rPr lang="en-US" sz="8800" dirty="0">
                <a:latin typeface="Goudy Old Style" panose="02020502050305020303" pitchFamily="18" charset="77"/>
              </a:rPr>
              <a:t>, </a:t>
            </a:r>
            <a:r>
              <a:rPr lang="en-US" sz="8800" dirty="0" err="1">
                <a:latin typeface="Goudy Old Style" panose="02020502050305020303" pitchFamily="18" charset="77"/>
              </a:rPr>
              <a:t>Cambridgeshire</a:t>
            </a:r>
            <a:endParaRPr lang="en-US" sz="8800" b="0" i="0" dirty="0">
              <a:effectLst/>
              <a:latin typeface="Goudy Old Style" panose="02020502050305020303" pitchFamily="18" charset="77"/>
            </a:endParaRPr>
          </a:p>
          <a:p>
            <a:pPr algn="l"/>
            <a:r>
              <a:rPr lang="en-US" sz="8800" b="0" i="0" dirty="0">
                <a:effectLst/>
                <a:latin typeface="Goudy Old Style" panose="02020502050305020303" pitchFamily="18" charset="77"/>
              </a:rPr>
              <a:t>8. A Slip of </a:t>
            </a:r>
            <a:r>
              <a:rPr lang="en-US" sz="8800" dirty="0">
                <a:latin typeface="Goudy Old Style" panose="02020502050305020303" pitchFamily="18" charset="77"/>
              </a:rPr>
              <a:t>t</a:t>
            </a:r>
            <a:r>
              <a:rPr lang="en-US" sz="8800" b="0" i="0" dirty="0">
                <a:effectLst/>
                <a:latin typeface="Goudy Old Style" panose="02020502050305020303" pitchFamily="18" charset="77"/>
              </a:rPr>
              <a:t>he Tongue--</a:t>
            </a:r>
            <a:r>
              <a:rPr lang="en-US" sz="8800" b="0" i="0" dirty="0">
                <a:effectLst/>
                <a:latin typeface="Goudy Old Style" panose="02020502050305020303" pitchFamily="18" charset="77"/>
                <a:cs typeface="Futura std" panose="020B0602020204020303" pitchFamily="34" charset="-79"/>
              </a:rPr>
              <a:t>January 29, 1956:. Chapel of Magdalene College, Cambridge</a:t>
            </a:r>
          </a:p>
          <a:p>
            <a:pPr algn="l"/>
            <a:endParaRPr lang="en-US" sz="8800" dirty="0">
              <a:latin typeface="Goudy Old Style" panose="02020502050305020303" pitchFamily="18" charset="77"/>
              <a:cs typeface="Futura std" panose="020B0602020204020303" pitchFamily="34" charset="-79"/>
            </a:endParaRPr>
          </a:p>
          <a:p>
            <a:pPr algn="l"/>
            <a:r>
              <a:rPr lang="en-US" sz="8800" b="0" i="0" dirty="0">
                <a:effectLst/>
                <a:latin typeface="Goudy Old Style" panose="02020502050305020303" pitchFamily="18" charset="77"/>
                <a:cs typeface="Futura std" panose="020B0602020204020303" pitchFamily="34" charset="-79"/>
              </a:rPr>
              <a:t>We will be focusing on only two of these, “Learning in War-time” and “The Weight of Glory,” but all of them are well worth reading!</a:t>
            </a:r>
            <a:endParaRPr lang="en-US" sz="8800" b="0" i="0" dirty="0">
              <a:effectLst/>
              <a:latin typeface="Goudy Old Style" panose="02020502050305020303" pitchFamily="18" charset="77"/>
            </a:endParaRPr>
          </a:p>
          <a:p>
            <a:pPr algn="l"/>
            <a:endParaRPr lang="en-US" sz="8800" b="1" dirty="0">
              <a:latin typeface="Goudy Old Style" panose="02020502050305020303" pitchFamily="18" charset="77"/>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158267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25000" lnSpcReduction="20000"/>
          </a:bodyPr>
          <a:lstStyle/>
          <a:p>
            <a:endParaRPr lang="en-US" sz="3600" b="1" dirty="0">
              <a:latin typeface="Goudy Old Style" charset="0"/>
              <a:ea typeface="Goudy Old Style" charset="0"/>
              <a:cs typeface="Goudy Old Style" charset="0"/>
            </a:endParaRPr>
          </a:p>
          <a:p>
            <a:pPr algn="l">
              <a:lnSpc>
                <a:spcPct val="120000"/>
              </a:lnSpc>
              <a:spcBef>
                <a:spcPts val="0"/>
              </a:spcBef>
            </a:pPr>
            <a:r>
              <a:rPr lang="en-US" sz="8800" b="1" dirty="0">
                <a:latin typeface="Goudy Old Style" panose="02020502050305020303" pitchFamily="18" charset="77"/>
                <a:ea typeface="Goudy Old Style" charset="0"/>
                <a:cs typeface="Goudy Old Style" charset="0"/>
              </a:rPr>
              <a:t>Context: England in War-time</a:t>
            </a:r>
          </a:p>
          <a:p>
            <a:pPr algn="l">
              <a:lnSpc>
                <a:spcPct val="120000"/>
              </a:lnSpc>
              <a:spcBef>
                <a:spcPts val="0"/>
              </a:spcBef>
            </a:pPr>
            <a:endParaRPr lang="en-US" sz="4800" b="1" dirty="0">
              <a:latin typeface="Goudy Old Style" charset="0"/>
              <a:ea typeface="Goudy Old Style" charset="0"/>
              <a:cs typeface="Goudy Old Style" charset="0"/>
            </a:endParaRPr>
          </a:p>
          <a:p>
            <a:pPr algn="l">
              <a:lnSpc>
                <a:spcPct val="120000"/>
              </a:lnSpc>
              <a:spcBef>
                <a:spcPts val="0"/>
              </a:spcBef>
            </a:pPr>
            <a:r>
              <a:rPr lang="en-US" sz="8000" b="1" dirty="0">
                <a:latin typeface="Goudy Old Style" charset="0"/>
                <a:ea typeface="Goudy Old Style" charset="0"/>
                <a:cs typeface="Goudy Old Style" charset="0"/>
              </a:rPr>
              <a:t>1939</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Lewis begins writing </a:t>
            </a:r>
            <a:r>
              <a:rPr lang="en-US" sz="8000" i="1" dirty="0">
                <a:latin typeface="Goudy Old Style" charset="0"/>
                <a:ea typeface="Goudy Old Style" charset="0"/>
                <a:cs typeface="Goudy Old Style" charset="0"/>
              </a:rPr>
              <a:t>The Problem of Pain </a:t>
            </a:r>
            <a:r>
              <a:rPr lang="en-US" sz="8000" dirty="0">
                <a:latin typeface="Goudy Old Style" charset="0"/>
                <a:ea typeface="Goudy Old Style" charset="0"/>
                <a:cs typeface="Goudy Old Style" charset="0"/>
              </a:rPr>
              <a:t>at the request of Ashley Sampson of Centenary Press</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March 29—Tolkien does three day program of code and cipher training</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August 31--Civilian evacuations from London begin</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September 1—Germany invades Poland; Warnie Lewis begins active duty in British Armed Forces</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September 2—Four evacuee children from London arrive at the Kilns; various children will be housed there through 1945</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September 3—Following Hitler’s aggression, England and France declare war on Germany</a:t>
            </a:r>
          </a:p>
          <a:p>
            <a:pPr algn="l">
              <a:lnSpc>
                <a:spcPct val="120000"/>
              </a:lnSpc>
              <a:spcBef>
                <a:spcPts val="0"/>
              </a:spcBef>
            </a:pPr>
            <a:r>
              <a:rPr lang="en-US" sz="8000" dirty="0">
                <a:latin typeface="Goudy Old Style" charset="0"/>
                <a:ea typeface="Goudy Old Style" charset="0"/>
                <a:cs typeface="Goudy Old Style" charset="0"/>
              </a:rPr>
              <a:t>October 22—Lewis preaches “Learning in War-time” sermon in Oxford</a:t>
            </a:r>
            <a:br>
              <a:rPr lang="en-US" sz="8000" dirty="0">
                <a:latin typeface="Goudy Old Style" charset="0"/>
                <a:ea typeface="Goudy Old Style" charset="0"/>
                <a:cs typeface="Goudy Old Style" charset="0"/>
              </a:rPr>
            </a:br>
            <a:r>
              <a:rPr lang="en-US" sz="8000" b="1" dirty="0">
                <a:latin typeface="Goudy Old Style" charset="0"/>
                <a:ea typeface="Goudy Old Style" charset="0"/>
                <a:cs typeface="Goudy Old Style" charset="0"/>
              </a:rPr>
              <a:t>1940</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January 8—Rationing begins in England</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March—Lewis publishes</a:t>
            </a:r>
            <a:r>
              <a:rPr lang="en-US" sz="8000" i="1" dirty="0">
                <a:latin typeface="Goudy Old Style" charset="0"/>
                <a:ea typeface="Goudy Old Style" charset="0"/>
                <a:cs typeface="Goudy Old Style" charset="0"/>
              </a:rPr>
              <a:t> The Problem of Pain, </a:t>
            </a:r>
            <a:r>
              <a:rPr lang="en-US" sz="8000" dirty="0">
                <a:latin typeface="Goudy Old Style" charset="0"/>
                <a:ea typeface="Goudy Old Style" charset="0"/>
                <a:cs typeface="Goudy Old Style" charset="0"/>
              </a:rPr>
              <a:t>which is read and lauded by the Rev. James Welch, Head of Religious Broadcasting for the BBC</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May 10—Nazis invade France, Belgium, and the Netherlands; Churchill named Prime Minister</a:t>
            </a:r>
          </a:p>
          <a:p>
            <a:pPr algn="l">
              <a:lnSpc>
                <a:spcPct val="120000"/>
              </a:lnSpc>
              <a:spcBef>
                <a:spcPts val="0"/>
              </a:spcBef>
            </a:pPr>
            <a:r>
              <a:rPr lang="en-US" sz="8000" dirty="0">
                <a:latin typeface="Goudy Old Style" charset="0"/>
                <a:ea typeface="Goudy Old Style" charset="0"/>
                <a:cs typeface="Goudy Old Style" charset="0"/>
              </a:rPr>
              <a:t>May 26--Dunkirk evacuation begins</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June 3—Germans bomb Paris; Dunkirk evacuation ends</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July 5—Lewis has the idea for </a:t>
            </a:r>
            <a:r>
              <a:rPr lang="en-US" sz="8000" i="1" dirty="0">
                <a:latin typeface="Goudy Old Style" charset="0"/>
                <a:ea typeface="Goudy Old Style" charset="0"/>
                <a:cs typeface="Goudy Old Style" charset="0"/>
              </a:rPr>
              <a:t>The Screwtape Letters</a:t>
            </a:r>
            <a:br>
              <a:rPr lang="en-US" sz="8000" i="1"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July 10—Battle of Britain begins</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August 23—First German air raids on London</a:t>
            </a:r>
            <a:br>
              <a:rPr lang="en-US" sz="8000" dirty="0">
                <a:latin typeface="Goudy Old Style" charset="0"/>
                <a:ea typeface="Goudy Old Style" charset="0"/>
                <a:cs typeface="Goudy Old Style" charset="0"/>
              </a:rPr>
            </a:br>
            <a:r>
              <a:rPr lang="en-US" sz="8000" dirty="0">
                <a:latin typeface="Goudy Old Style" charset="0"/>
                <a:ea typeface="Goudy Old Style" charset="0"/>
                <a:cs typeface="Goudy Old Style" charset="0"/>
              </a:rPr>
              <a:t>August 25—British air raids on Germany begin</a:t>
            </a:r>
            <a:br>
              <a:rPr lang="en-US" sz="8000" dirty="0">
                <a:latin typeface="Goudy Old Style" charset="0"/>
                <a:ea typeface="Goudy Old Style" charset="0"/>
                <a:cs typeface="Goudy Old Style" charset="0"/>
              </a:rPr>
            </a:br>
            <a:endParaRPr lang="en-US" sz="80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99408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 y="-1"/>
            <a:ext cx="10380133" cy="6835139"/>
          </a:xfrm>
        </p:spPr>
        <p:txBody>
          <a:bodyPr>
            <a:noAutofit/>
          </a:bodyPr>
          <a:lstStyle/>
          <a:p>
            <a:pPr algn="l">
              <a:lnSpc>
                <a:spcPct val="120000"/>
              </a:lnSpc>
            </a:pPr>
            <a:r>
              <a:rPr lang="en-US" sz="2000" dirty="0">
                <a:latin typeface="Goudy Old Style" charset="0"/>
                <a:ea typeface="Goudy Old Style" charset="0"/>
                <a:cs typeface="Goudy Old Style" charset="0"/>
              </a:rPr>
              <a:t>September 7—German Blitz against Britain begins with 348 bombers and 617 fighter planes, continuing until May 1941</a:t>
            </a:r>
            <a:br>
              <a:rPr lang="en-US" sz="2000" dirty="0">
                <a:latin typeface="Goudy Old Style" charset="0"/>
                <a:ea typeface="Goudy Old Style" charset="0"/>
                <a:cs typeface="Goudy Old Style" charset="0"/>
              </a:rPr>
            </a:br>
            <a:r>
              <a:rPr lang="en-US" sz="2000" i="1" dirty="0">
                <a:latin typeface="Goudy Old Style" charset="0"/>
                <a:ea typeface="Goudy Old Style" charset="0"/>
                <a:cs typeface="Goudy Old Style" charset="0"/>
              </a:rPr>
              <a:t>During the 8 months of the Blitz, 43,000 civilians were killed. One of every six Londoners was made homeless  and at least 1.1 million houses and flats were damaged or destroyed.</a:t>
            </a:r>
            <a:br>
              <a:rPr lang="en-US" sz="2000" b="1" i="1"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September 16—Langham Hotel adjacent to BBC bombed</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October 15—BBC Broadcasting House struck by bomb; seven killed</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November 14—Massive German bombing of Coventry</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December 8—BBC Broadcasting House and All Souls struck by bombs</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December 29—Massive German bombing of London</a:t>
            </a:r>
            <a:br>
              <a:rPr lang="en-US" sz="2000" dirty="0">
                <a:latin typeface="Goudy Old Style" charset="0"/>
                <a:ea typeface="Goudy Old Style" charset="0"/>
                <a:cs typeface="Goudy Old Style" charset="0"/>
              </a:rPr>
            </a:br>
            <a:r>
              <a:rPr lang="en-US" sz="2000" b="1" dirty="0">
                <a:latin typeface="Goudy Old Style" charset="0"/>
                <a:ea typeface="Goudy Old Style" charset="0"/>
                <a:cs typeface="Goudy Old Style" charset="0"/>
              </a:rPr>
              <a:t>1941</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February 7—Lewis invited to give talks on BBC</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April 9—Lewis gives first wartime RAF talk</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May 2—Lewis publishes </a:t>
            </a:r>
            <a:r>
              <a:rPr lang="en-US" sz="2000" i="1" dirty="0">
                <a:latin typeface="Goudy Old Style" charset="0"/>
                <a:ea typeface="Goudy Old Style" charset="0"/>
                <a:cs typeface="Goudy Old Style" charset="0"/>
              </a:rPr>
              <a:t>The Screwtape Letters </a:t>
            </a:r>
            <a:r>
              <a:rPr lang="en-US" sz="2000" dirty="0">
                <a:latin typeface="Goudy Old Style" charset="0"/>
                <a:ea typeface="Goudy Old Style" charset="0"/>
                <a:cs typeface="Goudy Old Style" charset="0"/>
              </a:rPr>
              <a:t>in serial form</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May 10—Massive German bombing of London; Queen’s Hall adjacent to Broadcasting House destroyed</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June 8—Lewis delivers </a:t>
            </a:r>
            <a:r>
              <a:rPr lang="en-US" sz="2000" i="1" dirty="0">
                <a:latin typeface="Goudy Old Style" charset="0"/>
                <a:ea typeface="Goudy Old Style" charset="0"/>
                <a:cs typeface="Goudy Old Style" charset="0"/>
              </a:rPr>
              <a:t>The Weight of Glory</a:t>
            </a:r>
            <a:r>
              <a:rPr lang="en-US" sz="2000" dirty="0">
                <a:latin typeface="Goudy Old Style" charset="0"/>
                <a:ea typeface="Goudy Old Style" charset="0"/>
                <a:cs typeface="Goudy Old Style" charset="0"/>
              </a:rPr>
              <a:t> sermon in Oxford</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August 6—First BBC talk by Lewis</a:t>
            </a:r>
            <a:br>
              <a:rPr lang="en-US" sz="2000" dirty="0">
                <a:latin typeface="Goudy Old Style" charset="0"/>
                <a:ea typeface="Goudy Old Style" charset="0"/>
                <a:cs typeface="Goudy Old Style" charset="0"/>
              </a:rPr>
            </a:br>
            <a:endParaRPr lang="en-US" sz="2000" b="1" dirty="0">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269451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 y="-1"/>
            <a:ext cx="10380133" cy="6835139"/>
          </a:xfrm>
        </p:spPr>
        <p:txBody>
          <a:bodyPr>
            <a:noAutofit/>
          </a:bodyPr>
          <a:lstStyle/>
          <a:p>
            <a:pPr algn="l">
              <a:lnSpc>
                <a:spcPct val="120000"/>
              </a:lnSpc>
            </a:pPr>
            <a:br>
              <a:rPr lang="en-US" sz="2000" dirty="0">
                <a:latin typeface="Goudy Old Style" charset="0"/>
                <a:ea typeface="Goudy Old Style" charset="0"/>
                <a:cs typeface="Goudy Old Style" charset="0"/>
              </a:rPr>
            </a:br>
            <a:r>
              <a:rPr lang="en-US" sz="2000" b="1" dirty="0">
                <a:latin typeface="Goudy Old Style" charset="0"/>
                <a:ea typeface="Goudy Old Style" charset="0"/>
                <a:cs typeface="Goudy Old Style" charset="0"/>
              </a:rPr>
              <a:t>1944</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June 6, 1944—D-Day invasion of Normandy </a:t>
            </a:r>
          </a:p>
          <a:p>
            <a:pPr algn="l">
              <a:lnSpc>
                <a:spcPct val="120000"/>
              </a:lnSpc>
            </a:pPr>
            <a:r>
              <a:rPr lang="en-US" sz="2000" b="1" dirty="0">
                <a:latin typeface="Goudy Old Style" charset="0"/>
                <a:ea typeface="Goudy Old Style" charset="0"/>
                <a:cs typeface="Goudy Old Style" charset="0"/>
              </a:rPr>
              <a:t>1945</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March 29, 1945—Final German bombing raid on England</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May 8, 1945—Churchill declares VE Day as Germany surrenders</a:t>
            </a:r>
            <a:br>
              <a:rPr lang="en-US" sz="2000" dirty="0">
                <a:latin typeface="Goudy Old Style" charset="0"/>
                <a:ea typeface="Goudy Old Style" charset="0"/>
                <a:cs typeface="Goudy Old Style" charset="0"/>
              </a:rPr>
            </a:br>
            <a:r>
              <a:rPr lang="en-US" sz="2000" dirty="0">
                <a:latin typeface="Goudy Old Style" charset="0"/>
                <a:ea typeface="Goudy Old Style" charset="0"/>
                <a:cs typeface="Goudy Old Style" charset="0"/>
              </a:rPr>
              <a:t>July 16, 1945—Lewis gives last RAF talk</a:t>
            </a:r>
            <a:endParaRPr lang="en-US" sz="2000" b="1" dirty="0">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spTree>
    <p:extLst>
      <p:ext uri="{BB962C8B-B14F-4D97-AF65-F5344CB8AC3E}">
        <p14:creationId xmlns:p14="http://schemas.microsoft.com/office/powerpoint/2010/main" val="366112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475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r>
              <a:rPr lang="en-US" b="1" dirty="0">
                <a:latin typeface="Goudy Old Style" panose="02020502050305020303" pitchFamily="18" charset="77"/>
                <a:ea typeface="Goudy Old Style" charset="0"/>
                <a:cs typeface="Goudy Old Style" charset="0"/>
              </a:rPr>
              <a:t>Context: England in War-time</a:t>
            </a:r>
          </a:p>
          <a:p>
            <a:pPr algn="l"/>
            <a:r>
              <a:rPr lang="en-US" sz="2400" b="1" dirty="0">
                <a:latin typeface="Goudy Old Style" charset="0"/>
                <a:ea typeface="Goudy Old Style" charset="0"/>
                <a:cs typeface="Goudy Old Style" charset="0"/>
              </a:rPr>
              <a:t>Context--Lewis and the Inklings in Wartime: </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1939</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Lewis begins writing </a:t>
            </a:r>
            <a:r>
              <a:rPr lang="en-US" sz="2400" i="1" dirty="0">
                <a:latin typeface="Goudy Old Style" charset="0"/>
                <a:ea typeface="Goudy Old Style" charset="0"/>
                <a:cs typeface="Goudy Old Style" charset="0"/>
              </a:rPr>
              <a:t>The Problem of Pain </a:t>
            </a:r>
            <a:r>
              <a:rPr lang="en-US" sz="2400" dirty="0">
                <a:latin typeface="Goudy Old Style" charset="0"/>
                <a:ea typeface="Goudy Old Style" charset="0"/>
                <a:cs typeface="Goudy Old Style" charset="0"/>
              </a:rPr>
              <a:t>at the request of Ashley Sampson of Centenary Press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 29—Tolkien does three day program of code and cipher training for the government in London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31--Civilian evacuations from London begin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1—Germany invades Poland; Warnie Lewis called up for active duty in British Armed Forces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2—Four evacuee children from London arrive at the Kilns; various evacuee children will be there off and on until 1945 </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2--Charles Williams and the Oxford University Press move to Oxford from London because of the imminent war</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3—Responding to Hitler’s aggression, England and France declare war on Germany</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1940</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January 8—Rationing begins in England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February—Charles Williams becomes a lecturer at Oxford University</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March—Lewis publishes</a:t>
            </a:r>
            <a:r>
              <a:rPr lang="en-US" sz="2400" i="1" dirty="0">
                <a:latin typeface="Goudy Old Style" charset="0"/>
                <a:ea typeface="Goudy Old Style" charset="0"/>
                <a:cs typeface="Goudy Old Style" charset="0"/>
              </a:rPr>
              <a:t> The Problem of Pain, </a:t>
            </a:r>
            <a:r>
              <a:rPr lang="en-US" sz="2400" dirty="0">
                <a:latin typeface="Goudy Old Style" charset="0"/>
                <a:ea typeface="Goudy Old Style" charset="0"/>
                <a:cs typeface="Goudy Old Style" charset="0"/>
              </a:rPr>
              <a:t>which is read and lauded by the Rev. James Welch, Head of Religious Broadcasting for the BBC</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10—Nazis invade France, Belgium, and the Netherlands; Churchill named Prime </a:t>
            </a:r>
            <a:r>
              <a:rPr lang="en-US" sz="2400" dirty="0" err="1">
                <a:latin typeface="Goudy Old Style" charset="0"/>
                <a:ea typeface="Goudy Old Style" charset="0"/>
                <a:cs typeface="Goudy Old Style" charset="0"/>
              </a:rPr>
              <a:t>MinisterMay</a:t>
            </a:r>
            <a:r>
              <a:rPr lang="en-US" sz="2400" dirty="0">
                <a:latin typeface="Goudy Old Style" charset="0"/>
                <a:ea typeface="Goudy Old Style" charset="0"/>
                <a:cs typeface="Goudy Old Style" charset="0"/>
              </a:rPr>
              <a:t> 26--Dunkirk evacuation begins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3—Germans bomb Paris; Dunkirk evacuation ends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5—Lewis has the idea for </a:t>
            </a:r>
            <a:r>
              <a:rPr lang="en-US" sz="2400" i="1" dirty="0">
                <a:latin typeface="Goudy Old Style" charset="0"/>
                <a:ea typeface="Goudy Old Style" charset="0"/>
                <a:cs typeface="Goudy Old Style" charset="0"/>
              </a:rPr>
              <a:t>The Screwtape Letters</a:t>
            </a:r>
            <a:br>
              <a:rPr lang="en-US" sz="2400"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10—Battle of Britain begins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23—First German air raids on London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25—British air raids on Germany begin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7—German Blitz against Britain begins with 348 bombers and 617 fighter planes, continuing until May 11, 1941; </a:t>
            </a:r>
            <a:br>
              <a:rPr lang="en-US" sz="2400"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During the 8 months of the Blitz, 43,000 civilians were killed. One of every six Londoners was made homeless  and at least 1.1 million houses and flats were damaged or destroyed.</a:t>
            </a:r>
            <a:br>
              <a:rPr lang="en-US" sz="2400" b="1"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16—Langham Hotel adjacent to BBC bombed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October 15—BBC Broadcasting House struck by bomb; seven killed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November 14—Massive German bombing of Coventry</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December 8—BBC Broadcasting House and All Souls struck by bombs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December 29—Massive German bombing of London</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1941</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February 7—Lewis invited to give talks on BBC</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April 9—Lewis gives first wartime RAF talk</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2—Lewis publishes </a:t>
            </a:r>
            <a:r>
              <a:rPr lang="en-US" sz="2400" i="1" dirty="0">
                <a:latin typeface="Goudy Old Style" charset="0"/>
                <a:ea typeface="Goudy Old Style" charset="0"/>
                <a:cs typeface="Goudy Old Style" charset="0"/>
              </a:rPr>
              <a:t>The Screwtape Letters </a:t>
            </a:r>
            <a:r>
              <a:rPr lang="en-US" sz="2400" dirty="0">
                <a:latin typeface="Goudy Old Style" charset="0"/>
                <a:ea typeface="Goudy Old Style" charset="0"/>
                <a:cs typeface="Goudy Old Style" charset="0"/>
              </a:rPr>
              <a:t>in serial form</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10—Massive German bombing of London; Queen’s Hall adjacent to Broadcasting House destroyed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8—Lewis delivers </a:t>
            </a:r>
            <a:r>
              <a:rPr lang="en-US" sz="2400" i="1" dirty="0">
                <a:latin typeface="Goudy Old Style" charset="0"/>
                <a:ea typeface="Goudy Old Style" charset="0"/>
                <a:cs typeface="Goudy Old Style" charset="0"/>
              </a:rPr>
              <a:t>The Weight of Glory</a:t>
            </a:r>
            <a:r>
              <a:rPr lang="en-US" sz="2400" dirty="0">
                <a:latin typeface="Goudy Old Style" charset="0"/>
                <a:ea typeface="Goudy Old Style" charset="0"/>
                <a:cs typeface="Goudy Old Style" charset="0"/>
              </a:rPr>
              <a:t> sermon in Oxford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6—First BBC talk by Lewis</a:t>
            </a:r>
            <a:r>
              <a:rPr lang="en-US" sz="2400" b="1" dirty="0">
                <a:latin typeface="Goudy Old Style" charset="0"/>
                <a:ea typeface="Goudy Old Style" charset="0"/>
                <a:cs typeface="Goudy Old Style" charset="0"/>
              </a:rPr>
              <a:t>1944</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6, 1944—D-Day invasion of Normandy</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1945</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 29, 1945—Final German bombing raid on England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8, 1945—Churchill declares VE Day as Germany surrenders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16, 1945—Lewis gives last RAF talk</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endParaRPr lang="en-US" b="1" dirty="0">
              <a:latin typeface="Goudy Old Style" panose="02020502050305020303" pitchFamily="18" charset="77"/>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pic>
        <p:nvPicPr>
          <p:cNvPr id="4" name="Picture 3">
            <a:extLst>
              <a:ext uri="{FF2B5EF4-FFF2-40B4-BE49-F238E27FC236}">
                <a16:creationId xmlns:a16="http://schemas.microsoft.com/office/drawing/2014/main" id="{A70E0DFB-C2A9-50BB-1CEB-D2B1DF74F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192505"/>
            <a:ext cx="6982695" cy="7027643"/>
          </a:xfrm>
          <a:prstGeom prst="rect">
            <a:avLst/>
          </a:prstGeom>
        </p:spPr>
      </p:pic>
      <p:pic>
        <p:nvPicPr>
          <p:cNvPr id="5" name="Picture 4">
            <a:extLst>
              <a:ext uri="{FF2B5EF4-FFF2-40B4-BE49-F238E27FC236}">
                <a16:creationId xmlns:a16="http://schemas.microsoft.com/office/drawing/2014/main" id="{9C7B2CFC-6135-DAED-0C19-BEAFB53C5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691" y="-192506"/>
            <a:ext cx="5209307" cy="7027643"/>
          </a:xfrm>
          <a:prstGeom prst="rect">
            <a:avLst/>
          </a:prstGeom>
        </p:spPr>
      </p:pic>
    </p:spTree>
    <p:extLst>
      <p:ext uri="{BB962C8B-B14F-4D97-AF65-F5344CB8AC3E}">
        <p14:creationId xmlns:p14="http://schemas.microsoft.com/office/powerpoint/2010/main" val="322474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0" y="-1"/>
            <a:ext cx="10207079" cy="6835139"/>
          </a:xfrm>
        </p:spPr>
        <p:txBody>
          <a:bodyPr>
            <a:normAutofit fontScale="47500" lnSpcReduction="20000"/>
          </a:bodyPr>
          <a:lstStyle/>
          <a:p>
            <a:endParaRPr lang="en-US" sz="3600" b="1" dirty="0">
              <a:latin typeface="Goudy Old Style" charset="0"/>
              <a:ea typeface="Goudy Old Style" charset="0"/>
              <a:cs typeface="Goudy Old Style" charset="0"/>
            </a:endParaRPr>
          </a:p>
          <a:p>
            <a:endParaRPr lang="en-US" sz="4800" b="1" dirty="0">
              <a:latin typeface="Goudy Old Style" charset="0"/>
              <a:ea typeface="Goudy Old Style" charset="0"/>
              <a:cs typeface="Goudy Old Style" charset="0"/>
            </a:endParaRPr>
          </a:p>
          <a:p>
            <a:endParaRPr lang="en-US" sz="1700" b="1" dirty="0">
              <a:latin typeface="Goudy Old Style" charset="0"/>
              <a:ea typeface="Goudy Old Style" charset="0"/>
              <a:cs typeface="Goudy Old Style" charset="0"/>
            </a:endParaRPr>
          </a:p>
          <a:p>
            <a:endParaRPr lang="en-US" sz="1300" b="1" dirty="0">
              <a:latin typeface="Goudy Old Style" charset="0"/>
              <a:ea typeface="Goudy Old Style" charset="0"/>
              <a:cs typeface="Goudy Old Style" charset="0"/>
            </a:endParaRPr>
          </a:p>
          <a:p>
            <a:pPr algn="l"/>
            <a:r>
              <a:rPr lang="en-US" b="1" dirty="0">
                <a:latin typeface="Goudy Old Style" panose="02020502050305020303" pitchFamily="18" charset="77"/>
                <a:ea typeface="Goudy Old Style" charset="0"/>
                <a:cs typeface="Goudy Old Style" charset="0"/>
              </a:rPr>
              <a:t>Context: England in War-time</a:t>
            </a:r>
          </a:p>
          <a:p>
            <a:pPr algn="l"/>
            <a:r>
              <a:rPr lang="en-US" sz="2400" b="1" dirty="0">
                <a:latin typeface="Goudy Old Style" charset="0"/>
                <a:ea typeface="Goudy Old Style" charset="0"/>
                <a:cs typeface="Goudy Old Style" charset="0"/>
              </a:rPr>
              <a:t>Context--Lewis and the Inklings in Wartime: </a:t>
            </a:r>
            <a:br>
              <a:rPr lang="en-US" sz="2400" b="1" dirty="0">
                <a:latin typeface="Goudy Old Style" charset="0"/>
                <a:ea typeface="Goudy Old Style" charset="0"/>
                <a:cs typeface="Goudy Old Style" charset="0"/>
              </a:rPr>
            </a:br>
            <a:br>
              <a:rPr lang="en-US" sz="2400" b="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1939</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Lewis begins writing </a:t>
            </a:r>
            <a:r>
              <a:rPr lang="en-US" sz="2400" i="1" dirty="0">
                <a:latin typeface="Goudy Old Style" charset="0"/>
                <a:ea typeface="Goudy Old Style" charset="0"/>
                <a:cs typeface="Goudy Old Style" charset="0"/>
              </a:rPr>
              <a:t>The Problem of Pain </a:t>
            </a:r>
            <a:r>
              <a:rPr lang="en-US" sz="2400" dirty="0">
                <a:latin typeface="Goudy Old Style" charset="0"/>
                <a:ea typeface="Goudy Old Style" charset="0"/>
                <a:cs typeface="Goudy Old Style" charset="0"/>
              </a:rPr>
              <a:t>at the request of Ashley Sampson of Centenary Press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 29—Tolkien does three day program of code and cipher training for the government in London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31--Civilian evacuations from London begin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1—Germany invades Poland; Warnie Lewis called up for active duty in British Armed Forces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2—Four evacuee children from London arrive at the Kilns; various evacuee children will be there off and on until 1945 </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2--Charles Williams and the Oxford University Press move to Oxford from London because of the imminent war</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3—Responding to Hitler’s aggression, England and France declare war on Germany</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1940</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January 8—Rationing begins in England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February—Charles Williams becomes a lecturer at Oxford University</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March—Lewis publishes</a:t>
            </a:r>
            <a:r>
              <a:rPr lang="en-US" sz="2400" i="1" dirty="0">
                <a:latin typeface="Goudy Old Style" charset="0"/>
                <a:ea typeface="Goudy Old Style" charset="0"/>
                <a:cs typeface="Goudy Old Style" charset="0"/>
              </a:rPr>
              <a:t> The Problem of Pain, </a:t>
            </a:r>
            <a:r>
              <a:rPr lang="en-US" sz="2400" dirty="0">
                <a:latin typeface="Goudy Old Style" charset="0"/>
                <a:ea typeface="Goudy Old Style" charset="0"/>
                <a:cs typeface="Goudy Old Style" charset="0"/>
              </a:rPr>
              <a:t>which is read and lauded by the Rev. James Welch, Head of Religious Broadcasting for the BBC</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10—Nazis invade France, Belgium, and the Netherlands; Churchill named Prime </a:t>
            </a:r>
            <a:r>
              <a:rPr lang="en-US" sz="2400" dirty="0" err="1">
                <a:latin typeface="Goudy Old Style" charset="0"/>
                <a:ea typeface="Goudy Old Style" charset="0"/>
                <a:cs typeface="Goudy Old Style" charset="0"/>
              </a:rPr>
              <a:t>MinisterMay</a:t>
            </a:r>
            <a:r>
              <a:rPr lang="en-US" sz="2400" dirty="0">
                <a:latin typeface="Goudy Old Style" charset="0"/>
                <a:ea typeface="Goudy Old Style" charset="0"/>
                <a:cs typeface="Goudy Old Style" charset="0"/>
              </a:rPr>
              <a:t> 26--Dunkirk evacuation begins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3—Germans bomb Paris; Dunkirk evacuation ends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5—Lewis has the idea for </a:t>
            </a:r>
            <a:r>
              <a:rPr lang="en-US" sz="2400" i="1" dirty="0">
                <a:latin typeface="Goudy Old Style" charset="0"/>
                <a:ea typeface="Goudy Old Style" charset="0"/>
                <a:cs typeface="Goudy Old Style" charset="0"/>
              </a:rPr>
              <a:t>The Screwtape Letters</a:t>
            </a:r>
            <a:br>
              <a:rPr lang="en-US" sz="2400"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10—Battle of Britain begins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23—First German air raids on London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25—British air raids on Germany begin</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7—German Blitz against Britain begins with 348 bombers and 617 fighter planes, continuing until May 11, 1941; </a:t>
            </a:r>
            <a:br>
              <a:rPr lang="en-US" sz="2400"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During the 8 months of the Blitz, 43,000 civilians were killed. One of every six Londoners was made homeless  and at least 1.1 million houses and flats were damaged or destroyed.</a:t>
            </a:r>
            <a:br>
              <a:rPr lang="en-US" sz="2400" b="1"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September 16—Langham Hotel adjacent to BBC bombed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October 15—BBC Broadcasting House struck by bomb; seven killed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November 14—Massive German bombing of Coventry</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December 8—BBC Broadcasting House and All Souls struck by bombs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December 29—Massive German bombing of London</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1941</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February 7—Lewis invited to give talks on BBC</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April 9—Lewis gives first wartime RAF talk</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2—Lewis publishes </a:t>
            </a:r>
            <a:r>
              <a:rPr lang="en-US" sz="2400" i="1" dirty="0">
                <a:latin typeface="Goudy Old Style" charset="0"/>
                <a:ea typeface="Goudy Old Style" charset="0"/>
                <a:cs typeface="Goudy Old Style" charset="0"/>
              </a:rPr>
              <a:t>The Screwtape Letters </a:t>
            </a:r>
            <a:r>
              <a:rPr lang="en-US" sz="2400" dirty="0">
                <a:latin typeface="Goudy Old Style" charset="0"/>
                <a:ea typeface="Goudy Old Style" charset="0"/>
                <a:cs typeface="Goudy Old Style" charset="0"/>
              </a:rPr>
              <a:t>in serial form</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10—Massive German bombing of London; Queen’s Hall adjacent to Broadcasting House destroyed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8—Lewis delivers </a:t>
            </a:r>
            <a:r>
              <a:rPr lang="en-US" sz="2400" i="1" dirty="0">
                <a:latin typeface="Goudy Old Style" charset="0"/>
                <a:ea typeface="Goudy Old Style" charset="0"/>
                <a:cs typeface="Goudy Old Style" charset="0"/>
              </a:rPr>
              <a:t>The Weight of Glory</a:t>
            </a:r>
            <a:r>
              <a:rPr lang="en-US" sz="2400" dirty="0">
                <a:latin typeface="Goudy Old Style" charset="0"/>
                <a:ea typeface="Goudy Old Style" charset="0"/>
                <a:cs typeface="Goudy Old Style" charset="0"/>
              </a:rPr>
              <a:t> sermon in Oxford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August 6—First BBC talk by Lewis</a:t>
            </a:r>
            <a:r>
              <a:rPr lang="en-US" sz="2400" b="1" dirty="0">
                <a:latin typeface="Goudy Old Style" charset="0"/>
                <a:ea typeface="Goudy Old Style" charset="0"/>
                <a:cs typeface="Goudy Old Style" charset="0"/>
              </a:rPr>
              <a:t>1944</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June 6, 1944—D-Day invasion of Normandy</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1945</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March 29, 1945—Final German bombing raid on England</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May 8, 1945—Churchill declares VE Day as Germany surrenders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July 16, 1945—Lewis gives last RAF talk</a:t>
            </a:r>
            <a:br>
              <a:rPr lang="en-US" sz="24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endParaRPr lang="en-US" b="1" dirty="0">
              <a:latin typeface="Goudy Old Style" panose="02020502050305020303" pitchFamily="18" charset="77"/>
              <a:ea typeface="Goudy Old Style" charset="0"/>
              <a:cs typeface="Goudy Old Style" charset="0"/>
            </a:endParaRPr>
          </a:p>
          <a:p>
            <a:pPr algn="l"/>
            <a:endParaRPr lang="en-US" sz="6000" b="1" dirty="0">
              <a:latin typeface="Goudy Old Style" panose="02020502050305020303" pitchFamily="18" charset="77"/>
              <a:ea typeface="Goudy Old Style" charset="0"/>
              <a:cs typeface="Goudy Old Style" charset="0"/>
            </a:endParaRPr>
          </a:p>
          <a:p>
            <a:endParaRPr lang="en-US" sz="5400" b="1"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8" name="Picture 7" descr="A wooden staircase in a church&#10;&#10;Description automatically generated">
            <a:extLst>
              <a:ext uri="{FF2B5EF4-FFF2-40B4-BE49-F238E27FC236}">
                <a16:creationId xmlns:a16="http://schemas.microsoft.com/office/drawing/2014/main" id="{4DCDBADD-C381-4FD7-A5C4-791D8B9DD21C}"/>
              </a:ext>
            </a:extLst>
          </p:cNvPr>
          <p:cNvPicPr>
            <a:picLocks noChangeAspect="1"/>
          </p:cNvPicPr>
          <p:nvPr/>
        </p:nvPicPr>
        <p:blipFill>
          <a:blip r:embed="rId2"/>
          <a:stretch>
            <a:fillRect/>
          </a:stretch>
        </p:blipFill>
        <p:spPr>
          <a:xfrm>
            <a:off x="10207083" y="22861"/>
            <a:ext cx="1984916" cy="4058485"/>
          </a:xfrm>
          <a:prstGeom prst="rect">
            <a:avLst/>
          </a:prstGeom>
        </p:spPr>
      </p:pic>
      <p:pic>
        <p:nvPicPr>
          <p:cNvPr id="16" name="Picture 15" descr="A black and white cover with white text&#10;&#10;Description automatically generated">
            <a:extLst>
              <a:ext uri="{FF2B5EF4-FFF2-40B4-BE49-F238E27FC236}">
                <a16:creationId xmlns:a16="http://schemas.microsoft.com/office/drawing/2014/main" id="{9815FB5C-45FD-0C1C-E811-21B20FCEC2A3}"/>
              </a:ext>
            </a:extLst>
          </p:cNvPr>
          <p:cNvPicPr>
            <a:picLocks noChangeAspect="1"/>
          </p:cNvPicPr>
          <p:nvPr/>
        </p:nvPicPr>
        <p:blipFill>
          <a:blip r:embed="rId3"/>
          <a:stretch>
            <a:fillRect/>
          </a:stretch>
        </p:blipFill>
        <p:spPr>
          <a:xfrm>
            <a:off x="10207081" y="4081346"/>
            <a:ext cx="1984917" cy="2776654"/>
          </a:xfrm>
          <a:prstGeom prst="rect">
            <a:avLst/>
          </a:prstGeom>
        </p:spPr>
      </p:pic>
      <p:pic>
        <p:nvPicPr>
          <p:cNvPr id="9" name="Picture 8" descr="A city street with debris and smoke&#10;&#10;Description automatically generated">
            <a:extLst>
              <a:ext uri="{FF2B5EF4-FFF2-40B4-BE49-F238E27FC236}">
                <a16:creationId xmlns:a16="http://schemas.microsoft.com/office/drawing/2014/main" id="{9D4ABB08-8B80-43F7-07A2-865746F28C47}"/>
              </a:ext>
            </a:extLst>
          </p:cNvPr>
          <p:cNvPicPr>
            <a:picLocks noChangeAspect="1"/>
          </p:cNvPicPr>
          <p:nvPr/>
        </p:nvPicPr>
        <p:blipFill>
          <a:blip r:embed="rId4"/>
          <a:stretch>
            <a:fillRect/>
          </a:stretch>
        </p:blipFill>
        <p:spPr>
          <a:xfrm>
            <a:off x="-1" y="-1"/>
            <a:ext cx="12368463" cy="6858001"/>
          </a:xfrm>
          <a:prstGeom prst="rect">
            <a:avLst/>
          </a:prstGeom>
        </p:spPr>
      </p:pic>
    </p:spTree>
    <p:extLst>
      <p:ext uri="{BB962C8B-B14F-4D97-AF65-F5344CB8AC3E}">
        <p14:creationId xmlns:p14="http://schemas.microsoft.com/office/powerpoint/2010/main" val="217672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34671</TotalTime>
  <Words>4293</Words>
  <Application>Microsoft Macintosh PowerPoint</Application>
  <PresentationFormat>Widescreen</PresentationFormat>
  <Paragraphs>235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Goudy Old Style</vt:lpstr>
      <vt:lpstr>system-ui</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337</cp:revision>
  <cp:lastPrinted>2019-02-13T16:31:27Z</cp:lastPrinted>
  <dcterms:created xsi:type="dcterms:W3CDTF">2018-09-19T14:45:23Z</dcterms:created>
  <dcterms:modified xsi:type="dcterms:W3CDTF">2024-04-12T13:37:24Z</dcterms:modified>
</cp:coreProperties>
</file>