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18"/>
  </p:notesMasterIdLst>
  <p:handoutMasterIdLst>
    <p:handoutMasterId r:id="rId19"/>
  </p:handoutMasterIdLst>
  <p:sldIdLst>
    <p:sldId id="256" r:id="rId2"/>
    <p:sldId id="445" r:id="rId3"/>
    <p:sldId id="446" r:id="rId4"/>
    <p:sldId id="444" r:id="rId5"/>
    <p:sldId id="426" r:id="rId6"/>
    <p:sldId id="447" r:id="rId7"/>
    <p:sldId id="430" r:id="rId8"/>
    <p:sldId id="289" r:id="rId9"/>
    <p:sldId id="431" r:id="rId10"/>
    <p:sldId id="448" r:id="rId11"/>
    <p:sldId id="428" r:id="rId12"/>
    <p:sldId id="429" r:id="rId13"/>
    <p:sldId id="449" r:id="rId14"/>
    <p:sldId id="450" r:id="rId15"/>
    <p:sldId id="451" r:id="rId16"/>
    <p:sldId id="45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F4B645-8A14-B34E-BAD8-AD02EB491F8E}" v="26" dt="2023-09-12T00:04:12.0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84"/>
    <p:restoredTop sz="93059"/>
  </p:normalViewPr>
  <p:slideViewPr>
    <p:cSldViewPr snapToGrid="0" snapToObjects="1">
      <p:cViewPr varScale="1">
        <p:scale>
          <a:sx n="99" d="100"/>
          <a:sy n="99" d="100"/>
        </p:scale>
        <p:origin x="4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8A18E-11F6-0B43-9538-1A5FF0BFB7E2}" type="datetimeFigureOut">
              <a:rPr lang="en-US" smtClean="0"/>
              <a:t>9/20/23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8E960E-EBBF-E144-B1AA-5D8B42EAAF18}" type="slidenum">
              <a:rPr lang="en-US" smtClean="0"/>
              <a:t>‹#›</a:t>
            </a:fld>
            <a:endParaRPr lang="en-US"/>
          </a:p>
        </p:txBody>
      </p:sp>
    </p:spTree>
    <p:extLst>
      <p:ext uri="{BB962C8B-B14F-4D97-AF65-F5344CB8AC3E}">
        <p14:creationId xmlns:p14="http://schemas.microsoft.com/office/powerpoint/2010/main" val="535979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8000" t="6000" r="-2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4562475" cy="2479675"/>
          </a:xfrm>
        </p:spPr>
        <p:txBody>
          <a:bodyPr>
            <a:normAutofit fontScale="90000"/>
          </a:bodyPr>
          <a:lstStyle/>
          <a:p>
            <a:br>
              <a:rPr lang="en-US" dirty="0">
                <a:latin typeface="Goudy Old Style" charset="0"/>
                <a:ea typeface="Goudy Old Style" charset="0"/>
                <a:cs typeface="Goudy Old Style" charset="0"/>
              </a:rPr>
            </a:br>
            <a:br>
              <a:rPr lang="en-US" dirty="0">
                <a:latin typeface="Goudy Old Style" charset="0"/>
                <a:ea typeface="Goudy Old Style" charset="0"/>
                <a:cs typeface="Goudy Old Style" charset="0"/>
              </a:rPr>
            </a:br>
            <a:r>
              <a:rPr lang="en-US" sz="5300" dirty="0">
                <a:latin typeface="Goudy Old Style" charset="0"/>
                <a:ea typeface="Goudy Old Style" charset="0"/>
                <a:cs typeface="Goudy Old Style" charset="0"/>
              </a:rPr>
              <a:t>C.S. Lewis’s </a:t>
            </a:r>
            <a:br>
              <a:rPr lang="en-US" sz="5300" dirty="0">
                <a:latin typeface="Goudy Old Style" charset="0"/>
                <a:ea typeface="Goudy Old Style" charset="0"/>
                <a:cs typeface="Goudy Old Style" charset="0"/>
              </a:rPr>
            </a:br>
            <a:br>
              <a:rPr lang="en-US" sz="1300" dirty="0">
                <a:latin typeface="Goudy Old Style" charset="0"/>
                <a:ea typeface="Goudy Old Style" charset="0"/>
                <a:cs typeface="Goudy Old Style" charset="0"/>
              </a:rPr>
            </a:br>
            <a:r>
              <a:rPr lang="en-US" b="1" i="1" dirty="0">
                <a:latin typeface="Goudy Old Style" charset="0"/>
                <a:ea typeface="Goudy Old Style" charset="0"/>
                <a:cs typeface="Goudy Old Style" charset="0"/>
              </a:rPr>
              <a:t>The Last Battle</a:t>
            </a:r>
            <a:br>
              <a:rPr lang="en-US" b="1" i="1" dirty="0">
                <a:latin typeface="Goudy Old Style" charset="0"/>
                <a:ea typeface="Goudy Old Style" charset="0"/>
                <a:cs typeface="Goudy Old Style" charset="0"/>
              </a:rPr>
            </a:br>
            <a:br>
              <a:rPr lang="en-US" sz="1300" b="1" i="1" dirty="0">
                <a:latin typeface="Goudy Old Style" charset="0"/>
                <a:ea typeface="Goudy Old Style" charset="0"/>
                <a:cs typeface="Goudy Old Style" charset="0"/>
              </a:rPr>
            </a:br>
            <a:r>
              <a:rPr lang="en-US" sz="2400" b="1" dirty="0">
                <a:latin typeface="Goudy Old Style" charset="0"/>
                <a:ea typeface="Goudy Old Style" charset="0"/>
                <a:cs typeface="Goudy Old Style" charset="0"/>
              </a:rPr>
              <a:t>Book VII of </a:t>
            </a:r>
            <a:br>
              <a:rPr lang="en-US" sz="2400" b="1" i="1" dirty="0">
                <a:latin typeface="Goudy Old Style" charset="0"/>
                <a:ea typeface="Goudy Old Style" charset="0"/>
                <a:cs typeface="Goudy Old Style" charset="0"/>
              </a:rPr>
            </a:br>
            <a:r>
              <a:rPr lang="en-US" sz="2400" b="1" i="1" dirty="0">
                <a:latin typeface="Goudy Old Style" charset="0"/>
                <a:ea typeface="Goudy Old Style" charset="0"/>
                <a:cs typeface="Goudy Old Style" charset="0"/>
              </a:rPr>
              <a:t>The Chronicles of Narnia</a:t>
            </a:r>
            <a:endParaRPr lang="en-US" b="1" i="1" dirty="0"/>
          </a:p>
        </p:txBody>
      </p:sp>
      <p:sp>
        <p:nvSpPr>
          <p:cNvPr id="3" name="Subtitle 2"/>
          <p:cNvSpPr>
            <a:spLocks noGrp="1"/>
          </p:cNvSpPr>
          <p:nvPr>
            <p:ph type="subTitle" idx="1"/>
          </p:nvPr>
        </p:nvSpPr>
        <p:spPr>
          <a:xfrm>
            <a:off x="1524000" y="3602038"/>
            <a:ext cx="5791200" cy="2479674"/>
          </a:xfrm>
        </p:spPr>
        <p:txBody>
          <a:bodyPr>
            <a:normAutofit fontScale="92500" lnSpcReduction="10000"/>
          </a:bodyPr>
          <a:lstStyle/>
          <a:p>
            <a:endParaRPr lang="en-US" dirty="0">
              <a:latin typeface="Goudy Old Style" charset="0"/>
              <a:ea typeface="Goudy Old Style" charset="0"/>
              <a:cs typeface="Goudy Old Style" charset="0"/>
            </a:endParaRPr>
          </a:p>
          <a:p>
            <a:endParaRPr lang="en-US" dirty="0">
              <a:latin typeface="Goudy Old Style" charset="0"/>
              <a:ea typeface="Goudy Old Style" charset="0"/>
              <a:cs typeface="Goudy Old Style" charset="0"/>
            </a:endParaRPr>
          </a:p>
          <a:p>
            <a:endParaRPr lang="en-US" dirty="0">
              <a:latin typeface="Goudy Old Style" charset="0"/>
              <a:ea typeface="Goudy Old Style" charset="0"/>
              <a:cs typeface="Goudy Old Style" charset="0"/>
            </a:endParaRPr>
          </a:p>
          <a:p>
            <a:pPr algn="l"/>
            <a:r>
              <a:rPr lang="en-US" dirty="0">
                <a:latin typeface="Goudy Old Style" charset="0"/>
                <a:ea typeface="Goudy Old Style" charset="0"/>
                <a:cs typeface="Goudy Old Style" charset="0"/>
              </a:rPr>
              <a:t>September 13, 2023</a:t>
            </a:r>
          </a:p>
          <a:p>
            <a:pPr algn="l"/>
            <a:r>
              <a:rPr lang="en-US" dirty="0">
                <a:latin typeface="Goudy Old Style" charset="0"/>
                <a:ea typeface="Goudy Old Style" charset="0"/>
                <a:cs typeface="Goudy Old Style" charset="0"/>
              </a:rPr>
              <a:t>St. Philip’s Church </a:t>
            </a:r>
          </a:p>
          <a:p>
            <a:pPr algn="l"/>
            <a:r>
              <a:rPr lang="en-US" dirty="0">
                <a:latin typeface="Goudy Old Style" charset="0"/>
                <a:ea typeface="Goudy Old Style" charset="0"/>
                <a:cs typeface="Goudy Old Style" charset="0"/>
              </a:rPr>
              <a:t>The </a:t>
            </a:r>
            <a:r>
              <a:rPr lang="en-US" dirty="0" err="1">
                <a:latin typeface="Goudy Old Style" charset="0"/>
                <a:ea typeface="Goudy Old Style" charset="0"/>
                <a:cs typeface="Goudy Old Style" charset="0"/>
              </a:rPr>
              <a:t>Rev’d</a:t>
            </a:r>
            <a:r>
              <a:rPr lang="en-US" dirty="0">
                <a:latin typeface="Goudy Old Style" charset="0"/>
                <a:ea typeface="Goudy Old Style" charset="0"/>
                <a:cs typeface="Goudy Old Style" charset="0"/>
              </a:rPr>
              <a:t> Brian K. McGreevy, J.D., Facilitator</a:t>
            </a:r>
          </a:p>
        </p:txBody>
      </p:sp>
    </p:spTree>
    <p:extLst>
      <p:ext uri="{BB962C8B-B14F-4D97-AF65-F5344CB8AC3E}">
        <p14:creationId xmlns:p14="http://schemas.microsoft.com/office/powerpoint/2010/main" val="1202796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9683262" cy="6835139"/>
          </a:xfrm>
        </p:spPr>
        <p:txBody>
          <a:bodyPr>
            <a:normAutofit/>
          </a:bodyPr>
          <a:lstStyle/>
          <a:p>
            <a:pPr algn="l"/>
            <a:br>
              <a:rPr lang="en-US" sz="1800" dirty="0">
                <a:latin typeface="Goudy Old Style" charset="0"/>
                <a:ea typeface="Goudy Old Style" charset="0"/>
                <a:cs typeface="Goudy Old Style" charset="0"/>
              </a:rPr>
            </a:br>
            <a:endParaRPr lang="en-US" sz="18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184731" y="221226"/>
            <a:ext cx="5788365" cy="6613913"/>
          </a:xfrm>
        </p:spPr>
        <p:txBody>
          <a:bodyPr>
            <a:normAutofit/>
          </a:bodyPr>
          <a:lstStyle/>
          <a:p>
            <a:pPr algn="l"/>
            <a:endParaRPr lang="en-US" dirty="0">
              <a:latin typeface="Goudy Old Style" charset="0"/>
              <a:ea typeface="Goudy Old Style" charset="0"/>
              <a:cs typeface="Goudy Old Style" charset="0"/>
            </a:endParaRPr>
          </a:p>
          <a:p>
            <a:pPr algn="l">
              <a:lnSpc>
                <a:spcPct val="150000"/>
              </a:lnSpc>
            </a:pPr>
            <a:r>
              <a:rPr lang="en-US" dirty="0">
                <a:latin typeface="Goudy Old Style" charset="0"/>
                <a:ea typeface="Goudy Old Style" charset="0"/>
                <a:cs typeface="Goudy Old Style" charset="0"/>
              </a:rPr>
              <a:t>Lewis wrote a letter to some schoolchildren at </a:t>
            </a:r>
            <a:r>
              <a:rPr lang="en-US" dirty="0" err="1">
                <a:latin typeface="Goudy Old Style" charset="0"/>
                <a:ea typeface="Goudy Old Style" charset="0"/>
                <a:cs typeface="Goudy Old Style" charset="0"/>
              </a:rPr>
              <a:t>Grittleton</a:t>
            </a:r>
            <a:r>
              <a:rPr lang="en-US" dirty="0">
                <a:latin typeface="Goudy Old Style" charset="0"/>
                <a:ea typeface="Goudy Old Style" charset="0"/>
                <a:cs typeface="Goudy Old Style" charset="0"/>
              </a:rPr>
              <a:t> House School in Wiltshire, dated May 22, 1952, where he indicates he has already sketched out the framework for all seven of </a:t>
            </a:r>
            <a:r>
              <a:rPr lang="en-US" i="1" dirty="0">
                <a:latin typeface="Goudy Old Style" charset="0"/>
                <a:ea typeface="Goudy Old Style" charset="0"/>
                <a:cs typeface="Goudy Old Style" charset="0"/>
              </a:rPr>
              <a:t>The Chronicles of Narnia</a:t>
            </a:r>
            <a:r>
              <a:rPr lang="en-US" dirty="0">
                <a:latin typeface="Goudy Old Style" charset="0"/>
                <a:ea typeface="Goudy Old Style" charset="0"/>
                <a:cs typeface="Goudy Old Style" charset="0"/>
              </a:rPr>
              <a:t>, and other letters show he had finished the first draft of </a:t>
            </a:r>
            <a:r>
              <a:rPr lang="en-US" i="1" dirty="0">
                <a:latin typeface="Goudy Old Style" charset="0"/>
                <a:ea typeface="Goudy Old Style" charset="0"/>
                <a:cs typeface="Goudy Old Style" charset="0"/>
              </a:rPr>
              <a:t>The Last Battle </a:t>
            </a:r>
            <a:r>
              <a:rPr lang="en-US" dirty="0">
                <a:latin typeface="Goudy Old Style" charset="0"/>
                <a:ea typeface="Goudy Old Style" charset="0"/>
                <a:cs typeface="Goudy Old Style" charset="0"/>
              </a:rPr>
              <a:t>in the spring of 1953.</a:t>
            </a:r>
          </a:p>
          <a:p>
            <a:pPr algn="l">
              <a:lnSpc>
                <a:spcPct val="150000"/>
              </a:lnSpc>
            </a:pPr>
            <a:r>
              <a:rPr lang="en-US" sz="1600" dirty="0">
                <a:latin typeface="Goudy Old Style" charset="0"/>
                <a:ea typeface="Goudy Old Style" charset="0"/>
                <a:cs typeface="Goudy Old Style" charset="0"/>
              </a:rPr>
              <a:t>(--</a:t>
            </a:r>
            <a:r>
              <a:rPr lang="en-US" sz="1600" i="1" dirty="0">
                <a:latin typeface="Goudy Old Style" charset="0"/>
                <a:ea typeface="Goudy Old Style" charset="0"/>
                <a:cs typeface="Goudy Old Style" charset="0"/>
              </a:rPr>
              <a:t>A Pilgrim in Narnia</a:t>
            </a:r>
            <a:r>
              <a:rPr lang="en-US" sz="1600" dirty="0">
                <a:latin typeface="Goudy Old Style" charset="0"/>
                <a:ea typeface="Goudy Old Style" charset="0"/>
                <a:cs typeface="Goudy Old Style" charset="0"/>
              </a:rPr>
              <a:t>, Prof. Brenton </a:t>
            </a:r>
            <a:r>
              <a:rPr lang="en-US" sz="1600" dirty="0" err="1">
                <a:latin typeface="Goudy Old Style" charset="0"/>
                <a:ea typeface="Goudy Old Style" charset="0"/>
                <a:cs typeface="Goudy Old Style" charset="0"/>
              </a:rPr>
              <a:t>Dickieson</a:t>
            </a:r>
            <a:r>
              <a:rPr lang="en-US" sz="1600" dirty="0">
                <a:latin typeface="Goudy Old Style" charset="0"/>
                <a:ea typeface="Goudy Old Style" charset="0"/>
                <a:cs typeface="Goudy Old Style" charset="0"/>
              </a:rPr>
              <a:t>)</a:t>
            </a: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5" name="Picture 4" descr="A letter from a person&#10;&#10;Description automatically generated">
            <a:extLst>
              <a:ext uri="{FF2B5EF4-FFF2-40B4-BE49-F238E27FC236}">
                <a16:creationId xmlns:a16="http://schemas.microsoft.com/office/drawing/2014/main" id="{5C1A2614-F816-EF8E-FEFF-5E861FBB68D8}"/>
              </a:ext>
            </a:extLst>
          </p:cNvPr>
          <p:cNvPicPr>
            <a:picLocks noChangeAspect="1"/>
          </p:cNvPicPr>
          <p:nvPr/>
        </p:nvPicPr>
        <p:blipFill>
          <a:blip r:embed="rId2"/>
          <a:stretch>
            <a:fillRect/>
          </a:stretch>
        </p:blipFill>
        <p:spPr>
          <a:xfrm>
            <a:off x="5973097" y="0"/>
            <a:ext cx="6327058" cy="3864077"/>
          </a:xfrm>
          <a:prstGeom prst="rect">
            <a:avLst/>
          </a:prstGeom>
        </p:spPr>
      </p:pic>
      <p:pic>
        <p:nvPicPr>
          <p:cNvPr id="8" name="Picture 7" descr="A piece of paper with writing&#10;&#10;Description automatically generated">
            <a:extLst>
              <a:ext uri="{FF2B5EF4-FFF2-40B4-BE49-F238E27FC236}">
                <a16:creationId xmlns:a16="http://schemas.microsoft.com/office/drawing/2014/main" id="{5B6450D6-0F88-AE84-03D1-15E3CC4CB2C2}"/>
              </a:ext>
            </a:extLst>
          </p:cNvPr>
          <p:cNvPicPr>
            <a:picLocks noChangeAspect="1"/>
          </p:cNvPicPr>
          <p:nvPr/>
        </p:nvPicPr>
        <p:blipFill>
          <a:blip r:embed="rId3"/>
          <a:stretch>
            <a:fillRect/>
          </a:stretch>
        </p:blipFill>
        <p:spPr>
          <a:xfrm>
            <a:off x="5973097" y="3602038"/>
            <a:ext cx="6327058" cy="3362632"/>
          </a:xfrm>
          <a:prstGeom prst="rect">
            <a:avLst/>
          </a:prstGeom>
        </p:spPr>
      </p:pic>
    </p:spTree>
    <p:extLst>
      <p:ext uri="{BB962C8B-B14F-4D97-AF65-F5344CB8AC3E}">
        <p14:creationId xmlns:p14="http://schemas.microsoft.com/office/powerpoint/2010/main" val="3946320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211614" cy="6835139"/>
          </a:xfrm>
        </p:spPr>
        <p:txBody>
          <a:bodyPr>
            <a:normAutofit/>
          </a:bodyPr>
          <a:lstStyle/>
          <a:p>
            <a:r>
              <a:rPr lang="en-US" sz="2200" b="1" dirty="0">
                <a:latin typeface="Goudy Old Style" charset="0"/>
                <a:ea typeface="Goudy Old Style" charset="0"/>
                <a:cs typeface="Goudy Old Style" charset="0"/>
              </a:rPr>
              <a:t>Perhaps the most iconic of the Narnia illustrations by the gifted illustrator Pauline </a:t>
            </a:r>
            <a:r>
              <a:rPr lang="en-US" sz="2200" b="1" dirty="0" err="1">
                <a:latin typeface="Goudy Old Style" charset="0"/>
                <a:ea typeface="Goudy Old Style" charset="0"/>
                <a:cs typeface="Goudy Old Style" charset="0"/>
              </a:rPr>
              <a:t>Baynes</a:t>
            </a:r>
            <a:br>
              <a:rPr lang="en-US" sz="2200" b="1" dirty="0">
                <a:latin typeface="Goudy Old Style" charset="0"/>
                <a:ea typeface="Goudy Old Style" charset="0"/>
                <a:cs typeface="Goudy Old Style" charset="0"/>
              </a:rPr>
            </a:br>
            <a:br>
              <a:rPr lang="en-US" sz="2200" b="1" dirty="0">
                <a:latin typeface="Goudy Old Style" charset="0"/>
                <a:ea typeface="Goudy Old Style" charset="0"/>
                <a:cs typeface="Goudy Old Style" charset="0"/>
              </a:rPr>
            </a:br>
            <a:r>
              <a:rPr lang="en-US" sz="2400" dirty="0"/>
              <a:t>“</a:t>
            </a:r>
            <a:r>
              <a:rPr lang="en-US" sz="2000" dirty="0">
                <a:latin typeface="Goudy Old Style" charset="0"/>
                <a:ea typeface="Goudy Old Style" charset="0"/>
                <a:cs typeface="Goudy Old Style" charset="0"/>
              </a:rPr>
              <a:t>C.S.  Lewis told me that he had actually gone into a bookshop and asked the assistant there if she could recommend someone who could draw children and animals. I don’t know whether he was just being kind to me and making me feel that I was more important than I was, or whether he’d simply heard about me from his friend Tolkien. Lewis was the most kindly and tolerant of authors—who seemed happy to leave everything in my completely inexperienced hands. Once or twice I queried the sort of character he had in mind, as with </a:t>
            </a:r>
            <a:r>
              <a:rPr lang="en-US" sz="2000" dirty="0" err="1">
                <a:latin typeface="Goudy Old Style" charset="0"/>
                <a:ea typeface="Goudy Old Style" charset="0"/>
                <a:cs typeface="Goudy Old Style" charset="0"/>
              </a:rPr>
              <a:t>Puddleglum</a:t>
            </a:r>
            <a:r>
              <a:rPr lang="en-US" sz="2000" dirty="0">
                <a:latin typeface="Goudy Old Style" charset="0"/>
                <a:ea typeface="Goudy Old Style" charset="0"/>
                <a:cs typeface="Goudy Old Style" charset="0"/>
              </a:rPr>
              <a:t>, and then he replied, but otherwise he made no remarks or criticisms. </a:t>
            </a:r>
            <a:br>
              <a:rPr lang="en-US" sz="2000" dirty="0">
                <a:latin typeface="Goudy Old Style" charset="0"/>
                <a:ea typeface="Goudy Old Style" charset="0"/>
                <a:cs typeface="Goudy Old Style" charset="0"/>
              </a:rPr>
            </a:br>
            <a:r>
              <a:rPr lang="en-US" sz="2000" dirty="0">
                <a:latin typeface="Goudy Old Style" charset="0"/>
                <a:ea typeface="Goudy Old Style" charset="0"/>
                <a:cs typeface="Goudy Old Style" charset="0"/>
              </a:rPr>
              <a:t>I had rather the feeling that, having got the story written down and out of his mind, that the rest was someone else’s job and he wouldn’t interfere.”</a:t>
            </a:r>
            <a:r>
              <a:rPr lang="en-US" sz="2400" dirty="0"/>
              <a:t> </a:t>
            </a:r>
            <a:br>
              <a:rPr lang="en-US" sz="2400" dirty="0"/>
            </a:br>
            <a:r>
              <a:rPr lang="en-US" sz="1600" i="1" dirty="0">
                <a:latin typeface="Goudy Old Style" charset="0"/>
                <a:ea typeface="Goudy Old Style" charset="0"/>
                <a:cs typeface="Goudy Old Style" charset="0"/>
              </a:rPr>
              <a:t>Letter from Pauline </a:t>
            </a:r>
            <a:r>
              <a:rPr lang="en-US" sz="1600" i="1" dirty="0" err="1">
                <a:latin typeface="Goudy Old Style" charset="0"/>
                <a:ea typeface="Goudy Old Style" charset="0"/>
                <a:cs typeface="Goudy Old Style" charset="0"/>
              </a:rPr>
              <a:t>Baynes</a:t>
            </a:r>
            <a:r>
              <a:rPr lang="en-US" sz="1600" i="1" dirty="0">
                <a:latin typeface="Goudy Old Style" charset="0"/>
                <a:ea typeface="Goudy Old Style" charset="0"/>
                <a:cs typeface="Goudy Old Style" charset="0"/>
              </a:rPr>
              <a:t> to Walter Hooper, August 15, 1967</a:t>
            </a:r>
            <a:br>
              <a:rPr lang="en-US" sz="1600" i="1" dirty="0">
                <a:latin typeface="Goudy Old Style" charset="0"/>
                <a:ea typeface="Goudy Old Style" charset="0"/>
                <a:cs typeface="Goudy Old Style" charset="0"/>
              </a:rPr>
            </a:br>
            <a:br>
              <a:rPr lang="en-US" sz="1600" i="1" dirty="0">
                <a:latin typeface="Goudy Old Style" charset="0"/>
                <a:ea typeface="Goudy Old Style" charset="0"/>
                <a:cs typeface="Goudy Old Style" charset="0"/>
              </a:rPr>
            </a:br>
            <a:br>
              <a:rPr lang="en-US" sz="1600" dirty="0">
                <a:latin typeface="Goudy Old Style" charset="0"/>
                <a:ea typeface="Goudy Old Style" charset="0"/>
                <a:cs typeface="Goudy Old Style" charset="0"/>
              </a:rPr>
            </a:br>
            <a:br>
              <a:rPr lang="en-US" sz="1600" dirty="0"/>
            </a:br>
            <a:endParaRPr lang="en-US" sz="16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1524000" y="3602038"/>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1614" y="1"/>
            <a:ext cx="5980384" cy="6858000"/>
          </a:xfrm>
          <a:prstGeom prst="rect">
            <a:avLst/>
          </a:prstGeom>
        </p:spPr>
      </p:pic>
    </p:spTree>
    <p:extLst>
      <p:ext uri="{BB962C8B-B14F-4D97-AF65-F5344CB8AC3E}">
        <p14:creationId xmlns:p14="http://schemas.microsoft.com/office/powerpoint/2010/main" val="1850235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9683262" cy="6835139"/>
          </a:xfrm>
        </p:spPr>
        <p:txBody>
          <a:bodyPr>
            <a:normAutofit fontScale="90000"/>
          </a:bodyPr>
          <a:lstStyle/>
          <a:p>
            <a:pPr algn="l"/>
            <a:br>
              <a:rPr lang="en-US" sz="2200" b="1" dirty="0">
                <a:latin typeface="Goudy Old Style" charset="0"/>
                <a:ea typeface="Goudy Old Style" charset="0"/>
                <a:cs typeface="Goudy Old Style" charset="0"/>
              </a:rPr>
            </a:br>
            <a:r>
              <a:rPr lang="en-US" sz="2400" b="1" dirty="0">
                <a:latin typeface="Goudy Old Style" charset="0"/>
                <a:ea typeface="Goudy Old Style" charset="0"/>
                <a:cs typeface="Goudy Old Style" charset="0"/>
              </a:rPr>
              <a:t>Main Characters from earlier stories who appear in </a:t>
            </a:r>
            <a:r>
              <a:rPr lang="en-US" sz="2400" b="1" i="1" dirty="0">
                <a:latin typeface="Goudy Old Style" charset="0"/>
                <a:ea typeface="Goudy Old Style" charset="0"/>
                <a:cs typeface="Goudy Old Style" charset="0"/>
              </a:rPr>
              <a:t>The Last Battle</a:t>
            </a:r>
            <a:r>
              <a:rPr lang="en-US" sz="2400" b="1" dirty="0">
                <a:latin typeface="Goudy Old Style" charset="0"/>
                <a:ea typeface="Goudy Old Style" charset="0"/>
                <a:cs typeface="Goudy Old Style" charset="0"/>
              </a:rPr>
              <a:t>: Background of Aslan, </a:t>
            </a:r>
            <a:r>
              <a:rPr lang="en-US" sz="2400" b="1" dirty="0" err="1">
                <a:latin typeface="Goudy Old Style" charset="0"/>
                <a:ea typeface="Goudy Old Style" charset="0"/>
                <a:cs typeface="Goudy Old Style" charset="0"/>
              </a:rPr>
              <a:t>Tirian</a:t>
            </a:r>
            <a:r>
              <a:rPr lang="en-US" sz="2400" b="1" dirty="0">
                <a:latin typeface="Goudy Old Style" charset="0"/>
                <a:ea typeface="Goudy Old Style" charset="0"/>
                <a:cs typeface="Goudy Old Style" charset="0"/>
              </a:rPr>
              <a:t>, Eustace</a:t>
            </a:r>
            <a:r>
              <a:rPr lang="en-US" sz="2400" b="1">
                <a:latin typeface="Goudy Old Style" charset="0"/>
                <a:ea typeface="Goudy Old Style" charset="0"/>
                <a:cs typeface="Goudy Old Style" charset="0"/>
              </a:rPr>
              <a:t>, Jill </a:t>
            </a:r>
            <a:br>
              <a:rPr lang="en-US" sz="2400" b="1" dirty="0">
                <a:latin typeface="Goudy Old Style" charset="0"/>
                <a:ea typeface="Goudy Old Style" charset="0"/>
                <a:cs typeface="Goudy Old Style" charset="0"/>
              </a:rPr>
            </a:br>
            <a:br>
              <a:rPr lang="en-US" sz="2400" b="1" dirty="0">
                <a:latin typeface="Goudy Old Style" charset="0"/>
                <a:ea typeface="Goudy Old Style" charset="0"/>
                <a:cs typeface="Goudy Old Style" charset="0"/>
              </a:rPr>
            </a:br>
            <a:r>
              <a:rPr lang="en-US" sz="2400" b="1" dirty="0">
                <a:latin typeface="Goudy Old Style" charset="0"/>
                <a:ea typeface="Goudy Old Style" charset="0"/>
                <a:cs typeface="Goudy Old Style" charset="0"/>
              </a:rPr>
              <a:t>Aslan: </a:t>
            </a:r>
            <a:r>
              <a:rPr lang="en-US" sz="2400" dirty="0">
                <a:latin typeface="Goudy Old Style" charset="0"/>
                <a:ea typeface="Goudy Old Style" charset="0"/>
                <a:cs typeface="Goudy Old Style" charset="0"/>
              </a:rPr>
              <a:t>from the Turkish word for “lion,” he is introduced in the first book as the Great Lion, the Son of the Emperor-beyond-the-Sea. He is the Great Lion, the Christ figure for Narnia, and he is the Creator of Narnia, who sings it into being in </a:t>
            </a:r>
            <a:r>
              <a:rPr lang="en-US" sz="2400" i="1" dirty="0">
                <a:latin typeface="Goudy Old Style" charset="0"/>
                <a:ea typeface="Goudy Old Style" charset="0"/>
                <a:cs typeface="Goudy Old Style" charset="0"/>
              </a:rPr>
              <a:t>The Magician’s Nephew. </a:t>
            </a:r>
            <a:r>
              <a:rPr lang="en-US" sz="2400" dirty="0">
                <a:latin typeface="Goudy Old Style" charset="0"/>
                <a:ea typeface="Goudy Old Style" charset="0"/>
                <a:cs typeface="Goudy Old Style" charset="0"/>
              </a:rPr>
              <a:t>Aslan dies on the Stone Table in </a:t>
            </a:r>
            <a:r>
              <a:rPr lang="en-US" sz="2400" i="1" dirty="0">
                <a:latin typeface="Goudy Old Style" charset="0"/>
                <a:ea typeface="Goudy Old Style" charset="0"/>
                <a:cs typeface="Goudy Old Style" charset="0"/>
              </a:rPr>
              <a:t>The Lion, the Witch, and the Wardrobe</a:t>
            </a:r>
            <a:r>
              <a:rPr lang="en-US" sz="2400" dirty="0">
                <a:latin typeface="Goudy Old Style" charset="0"/>
                <a:ea typeface="Goudy Old Style" charset="0"/>
                <a:cs typeface="Goudy Old Style" charset="0"/>
              </a:rPr>
              <a:t>, but is resurrected by the Deep Magic.</a:t>
            </a:r>
            <a:br>
              <a:rPr lang="en-US" sz="2400"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“At the name of Aslan each one of the children felt something jump in his inside. Edmund felt a sensation of mysterious horror. Peter felt suddenly brave and adventurous. Susan felt as if some delicious smell or some delightful strain of music had just floated by her. And Lucy got the feeling you have when you wake up in the morning and </a:t>
            </a:r>
            <a:r>
              <a:rPr lang="en-US" sz="2400" dirty="0" err="1">
                <a:latin typeface="Goudy Old Style" charset="0"/>
                <a:ea typeface="Goudy Old Style" charset="0"/>
                <a:cs typeface="Goudy Old Style" charset="0"/>
              </a:rPr>
              <a:t>realise</a:t>
            </a:r>
            <a:r>
              <a:rPr lang="en-US" sz="2400" dirty="0">
                <a:latin typeface="Goudy Old Style" charset="0"/>
                <a:ea typeface="Goudy Old Style" charset="0"/>
                <a:cs typeface="Goudy Old Style" charset="0"/>
              </a:rPr>
              <a:t> that it is the beginning of the holidays. ‘Aslan is a lion- the Lion, the great Lion.’ ‘Ooh’ said Susan. ‘I'd thought he was a man. Is he-quite safe? I shall feel rather nervous about meeting a lion’... ‘Safe?’ said </a:t>
            </a:r>
            <a:r>
              <a:rPr lang="en-US" sz="2400" dirty="0" err="1">
                <a:latin typeface="Goudy Old Style" charset="0"/>
                <a:ea typeface="Goudy Old Style" charset="0"/>
                <a:cs typeface="Goudy Old Style" charset="0"/>
              </a:rPr>
              <a:t>Mr</a:t>
            </a:r>
            <a:r>
              <a:rPr lang="en-US" sz="2400" dirty="0">
                <a:latin typeface="Goudy Old Style" charset="0"/>
                <a:ea typeface="Goudy Old Style" charset="0"/>
                <a:cs typeface="Goudy Old Style" charset="0"/>
              </a:rPr>
              <a:t> Beaver ... ‘Who said anything about safe? 'Course he isn't safe. But he's good. He's the King, I tell you.’”</a:t>
            </a:r>
            <a:br>
              <a:rPr lang="en-US" sz="2400"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dirty="0" err="1">
                <a:latin typeface="Goudy Old Style" charset="0"/>
                <a:ea typeface="Goudy Old Style" charset="0"/>
                <a:cs typeface="Goudy Old Style" charset="0"/>
              </a:rPr>
              <a:t>Tirian</a:t>
            </a:r>
            <a:r>
              <a:rPr lang="en-US" sz="2400" b="1" dirty="0">
                <a:latin typeface="Goudy Old Style" charset="0"/>
                <a:ea typeface="Goudy Old Style" charset="0"/>
                <a:cs typeface="Goudy Old Style" charset="0"/>
              </a:rPr>
              <a:t>: </a:t>
            </a:r>
            <a:r>
              <a:rPr lang="en-US" sz="2400" dirty="0" err="1">
                <a:latin typeface="Goudy Old Style" charset="0"/>
                <a:ea typeface="Goudy Old Style" charset="0"/>
                <a:cs typeface="Goudy Old Style" charset="0"/>
              </a:rPr>
              <a:t>Tirian</a:t>
            </a:r>
            <a:r>
              <a:rPr lang="en-US" sz="2400" dirty="0">
                <a:latin typeface="Goudy Old Style" charset="0"/>
                <a:ea typeface="Goudy Old Style" charset="0"/>
                <a:cs typeface="Goudy Old Style" charset="0"/>
              </a:rPr>
              <a:t> is a young man in his 20s and the rightful King of Narnia, being the seventh king descended from King </a:t>
            </a:r>
            <a:r>
              <a:rPr lang="en-US" sz="2400" dirty="0" err="1">
                <a:latin typeface="Goudy Old Style" charset="0"/>
                <a:ea typeface="Goudy Old Style" charset="0"/>
                <a:cs typeface="Goudy Old Style" charset="0"/>
              </a:rPr>
              <a:t>Rilian</a:t>
            </a:r>
            <a:r>
              <a:rPr lang="en-US" sz="2400" dirty="0">
                <a:latin typeface="Goudy Old Style" charset="0"/>
                <a:ea typeface="Goudy Old Style" charset="0"/>
                <a:cs typeface="Goudy Old Style" charset="0"/>
              </a:rPr>
              <a:t>, who was the son of King Caspian X. He has never seen Aslan “in the flesh” but believes in him wholeheartedly, as well as in all the stories of the Old Narnia which he was told as a child.</a:t>
            </a:r>
            <a:endParaRPr lang="en-US" sz="22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1524000" y="3602038"/>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7" name="Picture 6" descr="A book cover with a couple of people dancing&#10;&#10;Description automatically generated">
            <a:extLst>
              <a:ext uri="{FF2B5EF4-FFF2-40B4-BE49-F238E27FC236}">
                <a16:creationId xmlns:a16="http://schemas.microsoft.com/office/drawing/2014/main" id="{81F536C8-7B84-A6EE-AC90-505CEBA1C677}"/>
              </a:ext>
            </a:extLst>
          </p:cNvPr>
          <p:cNvPicPr>
            <a:picLocks noChangeAspect="1"/>
          </p:cNvPicPr>
          <p:nvPr/>
        </p:nvPicPr>
        <p:blipFill>
          <a:blip r:embed="rId2"/>
          <a:stretch>
            <a:fillRect/>
          </a:stretch>
        </p:blipFill>
        <p:spPr>
          <a:xfrm>
            <a:off x="9878291" y="1565564"/>
            <a:ext cx="2105890" cy="3131127"/>
          </a:xfrm>
          <a:prstGeom prst="rect">
            <a:avLst/>
          </a:prstGeom>
        </p:spPr>
      </p:pic>
    </p:spTree>
    <p:extLst>
      <p:ext uri="{BB962C8B-B14F-4D97-AF65-F5344CB8AC3E}">
        <p14:creationId xmlns:p14="http://schemas.microsoft.com/office/powerpoint/2010/main" val="749794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9683262" cy="6835139"/>
          </a:xfrm>
        </p:spPr>
        <p:txBody>
          <a:bodyPr>
            <a:normAutofit fontScale="90000"/>
          </a:bodyPr>
          <a:lstStyle/>
          <a:p>
            <a:pPr algn="l"/>
            <a:br>
              <a:rPr lang="en-US" sz="2200" b="1" dirty="0">
                <a:latin typeface="Goudy Old Style" charset="0"/>
                <a:ea typeface="Goudy Old Style" charset="0"/>
                <a:cs typeface="Goudy Old Style" charset="0"/>
              </a:rPr>
            </a:br>
            <a:r>
              <a:rPr lang="en-US" sz="2400" b="1" dirty="0">
                <a:latin typeface="Goudy Old Style" panose="02020502050305020303" pitchFamily="18" charset="77"/>
                <a:ea typeface="Goudy Old Style" charset="0"/>
                <a:cs typeface="Goudy Old Style" charset="0"/>
              </a:rPr>
              <a:t>Main Characters: Background of Aslan, </a:t>
            </a:r>
            <a:r>
              <a:rPr lang="en-US" sz="2400" b="1" dirty="0" err="1">
                <a:latin typeface="Goudy Old Style" panose="02020502050305020303" pitchFamily="18" charset="77"/>
                <a:ea typeface="Goudy Old Style" charset="0"/>
                <a:cs typeface="Goudy Old Style" charset="0"/>
              </a:rPr>
              <a:t>Tirian</a:t>
            </a:r>
            <a:r>
              <a:rPr lang="en-US" sz="2400" b="1" dirty="0">
                <a:latin typeface="Goudy Old Style" panose="02020502050305020303" pitchFamily="18" charset="77"/>
                <a:ea typeface="Goudy Old Style" charset="0"/>
                <a:cs typeface="Goudy Old Style" charset="0"/>
              </a:rPr>
              <a:t>, Eustace, Jill, </a:t>
            </a:r>
            <a:br>
              <a:rPr lang="en-US" sz="2400" b="1" dirty="0">
                <a:latin typeface="Goudy Old Style" panose="02020502050305020303" pitchFamily="18" charset="77"/>
                <a:ea typeface="Goudy Old Style" charset="0"/>
                <a:cs typeface="Goudy Old Style" charset="0"/>
              </a:rPr>
            </a:br>
            <a:br>
              <a:rPr lang="en-US" sz="2400" b="1" dirty="0">
                <a:latin typeface="Goudy Old Style" panose="02020502050305020303" pitchFamily="18" charset="77"/>
                <a:ea typeface="Goudy Old Style" charset="0"/>
                <a:cs typeface="Goudy Old Style" charset="0"/>
              </a:rPr>
            </a:br>
            <a:r>
              <a:rPr lang="en-US" sz="2400" b="1" dirty="0">
                <a:latin typeface="Goudy Old Style" panose="02020502050305020303" pitchFamily="18" charset="77"/>
                <a:ea typeface="Goudy Old Style" charset="0"/>
                <a:cs typeface="Goudy Old Style" charset="0"/>
              </a:rPr>
              <a:t>Eustace </a:t>
            </a:r>
            <a:r>
              <a:rPr lang="en-US" sz="2400" b="1" dirty="0" err="1">
                <a:latin typeface="Goudy Old Style" panose="02020502050305020303" pitchFamily="18" charset="77"/>
                <a:ea typeface="Goudy Old Style" charset="0"/>
                <a:cs typeface="Goudy Old Style" charset="0"/>
              </a:rPr>
              <a:t>Scrubb</a:t>
            </a:r>
            <a:br>
              <a:rPr lang="en-US" sz="2400" b="1" dirty="0">
                <a:latin typeface="Goudy Old Style" panose="02020502050305020303" pitchFamily="18" charset="77"/>
                <a:ea typeface="Goudy Old Style" charset="0"/>
                <a:cs typeface="Goudy Old Style" charset="0"/>
              </a:rPr>
            </a:br>
            <a:r>
              <a:rPr lang="en-US" sz="2400" dirty="0">
                <a:latin typeface="Goudy Old Style" panose="02020502050305020303" pitchFamily="18" charset="77"/>
                <a:ea typeface="Goudy Old Style" charset="0"/>
                <a:cs typeface="Goudy Old Style" charset="0"/>
              </a:rPr>
              <a:t>Eustace is one of the principal characters in </a:t>
            </a:r>
            <a:r>
              <a:rPr lang="en-US" sz="2400" i="1" dirty="0">
                <a:latin typeface="Goudy Old Style" panose="02020502050305020303" pitchFamily="18" charset="77"/>
                <a:ea typeface="Goudy Old Style" charset="0"/>
                <a:cs typeface="Goudy Old Style" charset="0"/>
              </a:rPr>
              <a:t>The Voyage of the Dawn Treader </a:t>
            </a:r>
            <a:r>
              <a:rPr lang="en-US" sz="2400" dirty="0">
                <a:latin typeface="Goudy Old Style" panose="02020502050305020303" pitchFamily="18" charset="77"/>
                <a:ea typeface="Goudy Old Style" charset="0"/>
                <a:cs typeface="Goudy Old Style" charset="0"/>
              </a:rPr>
              <a:t>and is the odious cousin of the Pevensie children. In the Oxford English Dictionary, the third definition of “scrub” is as follows</a:t>
            </a:r>
            <a:r>
              <a:rPr lang="en-US" sz="2400" b="1" dirty="0">
                <a:latin typeface="Goudy Old Style" panose="02020502050305020303" pitchFamily="18" charset="77"/>
                <a:ea typeface="Goudy Old Style" charset="0"/>
                <a:cs typeface="Goudy Old Style" charset="0"/>
              </a:rPr>
              <a:t>: “</a:t>
            </a:r>
            <a:r>
              <a:rPr lang="en-US" sz="2400" b="1" i="1" dirty="0">
                <a:latin typeface="Goudy Old Style" panose="02020502050305020303" pitchFamily="18" charset="77"/>
                <a:ea typeface="Goudy Old Style" charset="0"/>
                <a:cs typeface="Goudy Old Style" charset="0"/>
              </a:rPr>
              <a:t>an insignificant or contemptible person, or a player not among the best or most skilled.”</a:t>
            </a:r>
            <a:r>
              <a:rPr lang="en-US" sz="2400" b="1" dirty="0">
                <a:latin typeface="Goudy Old Style" panose="02020502050305020303" pitchFamily="18" charset="77"/>
              </a:rPr>
              <a:t> </a:t>
            </a:r>
            <a:r>
              <a:rPr lang="en-US" sz="2400" b="1" dirty="0">
                <a:latin typeface="Goudy Old Style" panose="02020502050305020303" pitchFamily="18" charset="77"/>
                <a:ea typeface="Goudy Old Style" charset="0"/>
                <a:cs typeface="Goudy Old Style" charset="0"/>
              </a:rPr>
              <a:t> </a:t>
            </a:r>
            <a:r>
              <a:rPr lang="en-US" sz="2400" dirty="0">
                <a:latin typeface="Goudy Old Style" panose="02020502050305020303" pitchFamily="18" charset="77"/>
                <a:ea typeface="Goudy Old Style" charset="0"/>
                <a:cs typeface="Goudy Old Style" charset="0"/>
              </a:rPr>
              <a:t>Eustace is introduced as follows:</a:t>
            </a:r>
            <a:br>
              <a:rPr lang="en-US" sz="2400" dirty="0">
                <a:latin typeface="Goudy Old Style" panose="02020502050305020303" pitchFamily="18" charset="77"/>
                <a:ea typeface="Goudy Old Style" charset="0"/>
                <a:cs typeface="Goudy Old Style" charset="0"/>
              </a:rPr>
            </a:br>
            <a:br>
              <a:rPr lang="en-US" sz="2400" dirty="0">
                <a:latin typeface="Goudy Old Style" panose="02020502050305020303" pitchFamily="18" charset="77"/>
                <a:ea typeface="Goudy Old Style" charset="0"/>
                <a:cs typeface="Goudy Old Style" charset="0"/>
              </a:rPr>
            </a:br>
            <a:r>
              <a:rPr lang="en-US" sz="2400" i="1" dirty="0">
                <a:latin typeface="Goudy Old Style" panose="02020502050305020303" pitchFamily="18" charset="77"/>
                <a:ea typeface="Goudy Old Style" charset="0"/>
                <a:cs typeface="Goudy Old Style" charset="0"/>
              </a:rPr>
              <a:t>“There was a boy called Eustace Clarence </a:t>
            </a:r>
            <a:r>
              <a:rPr lang="en-US" sz="2400" i="1" dirty="0" err="1">
                <a:latin typeface="Goudy Old Style" panose="02020502050305020303" pitchFamily="18" charset="77"/>
                <a:ea typeface="Goudy Old Style" charset="0"/>
                <a:cs typeface="Goudy Old Style" charset="0"/>
              </a:rPr>
              <a:t>Scrubb</a:t>
            </a:r>
            <a:r>
              <a:rPr lang="en-US" sz="2400" i="1" dirty="0">
                <a:latin typeface="Goudy Old Style" panose="02020502050305020303" pitchFamily="18" charset="77"/>
                <a:ea typeface="Goudy Old Style" charset="0"/>
                <a:cs typeface="Goudy Old Style" charset="0"/>
              </a:rPr>
              <a:t>, and he almost deserved it. His parents called him Eustace Clarence and masters called him “</a:t>
            </a:r>
            <a:r>
              <a:rPr lang="en-US" sz="2400" i="1" dirty="0" err="1">
                <a:latin typeface="Goudy Old Style" panose="02020502050305020303" pitchFamily="18" charset="77"/>
                <a:ea typeface="Goudy Old Style" charset="0"/>
                <a:cs typeface="Goudy Old Style" charset="0"/>
              </a:rPr>
              <a:t>Scrubb</a:t>
            </a:r>
            <a:r>
              <a:rPr lang="en-US" sz="2400" i="1" dirty="0">
                <a:latin typeface="Goudy Old Style" panose="02020502050305020303" pitchFamily="18" charset="77"/>
                <a:ea typeface="Goudy Old Style" charset="0"/>
                <a:cs typeface="Goudy Old Style" charset="0"/>
              </a:rPr>
              <a:t>”. I can't tell you how his friends spoke to him, for he had none. He didn't call his father and mother ‘Father’ and ‘Mother’, but ‘Harold’ and ‘Alberta’. They were very up-to-date and advanced people. They were vegetarians, non-smokers, and teetotalers and wore a special kind of underclothes. And in their house there was very little furniture and very few clothes on beds and the windows were always open.” </a:t>
            </a:r>
            <a:br>
              <a:rPr lang="en-US" sz="2400" i="1" dirty="0">
                <a:latin typeface="Goudy Old Style" panose="02020502050305020303" pitchFamily="18" charset="77"/>
                <a:ea typeface="Goudy Old Style" charset="0"/>
                <a:cs typeface="Goudy Old Style" charset="0"/>
              </a:rPr>
            </a:br>
            <a:br>
              <a:rPr lang="en-US" sz="2400" i="1" dirty="0">
                <a:latin typeface="Goudy Old Style" panose="02020502050305020303" pitchFamily="18" charset="77"/>
                <a:ea typeface="Goudy Old Style" charset="0"/>
                <a:cs typeface="Goudy Old Style" charset="0"/>
              </a:rPr>
            </a:br>
            <a:r>
              <a:rPr lang="en-US" sz="2400" dirty="0">
                <a:latin typeface="Goudy Old Style" panose="02020502050305020303" pitchFamily="18" charset="77"/>
                <a:ea typeface="Goudy Old Style" charset="0"/>
                <a:cs typeface="Goudy Old Style" charset="0"/>
              </a:rPr>
              <a:t>--</a:t>
            </a:r>
            <a:r>
              <a:rPr lang="en-US" sz="2400" b="1" dirty="0">
                <a:latin typeface="Goudy Old Style" panose="02020502050305020303" pitchFamily="18" charset="77"/>
                <a:ea typeface="Goudy Old Style" charset="0"/>
                <a:cs typeface="Goudy Old Style" charset="0"/>
              </a:rPr>
              <a:t>Eustace the Dragon and encountering Aslan</a:t>
            </a:r>
            <a:br>
              <a:rPr lang="en-US" sz="2400" b="1" dirty="0">
                <a:latin typeface="Goudy Old Style" panose="02020502050305020303" pitchFamily="18" charset="77"/>
                <a:ea typeface="Goudy Old Style" charset="0"/>
                <a:cs typeface="Goudy Old Style" charset="0"/>
              </a:rPr>
            </a:br>
            <a:r>
              <a:rPr lang="en-US" sz="2400" i="1" dirty="0">
                <a:latin typeface="Goudy Old Style" panose="02020502050305020303" pitchFamily="18" charset="77"/>
                <a:ea typeface="Goudy Old Style" charset="0"/>
                <a:cs typeface="Goudy Old Style" charset="0"/>
              </a:rPr>
              <a:t>---“</a:t>
            </a:r>
            <a:r>
              <a:rPr lang="en-US" sz="2400" dirty="0">
                <a:latin typeface="Goudy Old Style" panose="02020502050305020303" pitchFamily="18" charset="77"/>
                <a:ea typeface="Goudy Old Style" charset="0"/>
                <a:cs typeface="Goudy Old Style" charset="0"/>
              </a:rPr>
              <a:t>Back in our own world, everyone started saying how Eustace had improved and how ‘You’d never know him for the same boy; everyone except Aunt Alberta, who said he had become very commonplace and tiresome and it must have been the influence of those Pevensie children.”</a:t>
            </a:r>
            <a:br>
              <a:rPr lang="en-US" sz="2400" dirty="0">
                <a:latin typeface="Goudy Old Style" panose="02020502050305020303" pitchFamily="18" charset="77"/>
                <a:ea typeface="Goudy Old Style" charset="0"/>
                <a:cs typeface="Goudy Old Style" charset="0"/>
              </a:rPr>
            </a:br>
            <a:r>
              <a:rPr lang="en-US" sz="2400" dirty="0">
                <a:latin typeface="Goudy Old Style" panose="02020502050305020303" pitchFamily="18" charset="77"/>
                <a:ea typeface="Goudy Old Style" charset="0"/>
                <a:cs typeface="Goudy Old Style" charset="0"/>
              </a:rPr>
              <a:t>--Eustace becomes the hero of </a:t>
            </a:r>
            <a:r>
              <a:rPr lang="en-US" sz="2400" i="1" dirty="0">
                <a:latin typeface="Goudy Old Style" panose="02020502050305020303" pitchFamily="18" charset="77"/>
                <a:ea typeface="Goudy Old Style" charset="0"/>
                <a:cs typeface="Goudy Old Style" charset="0"/>
              </a:rPr>
              <a:t>The Silver Chair</a:t>
            </a:r>
            <a:r>
              <a:rPr lang="en-US" sz="2400" dirty="0">
                <a:latin typeface="Goudy Old Style" panose="02020502050305020303" pitchFamily="18" charset="77"/>
                <a:ea typeface="Goudy Old Style" charset="0"/>
                <a:cs typeface="Goudy Old Style" charset="0"/>
              </a:rPr>
              <a:t>, along with Jill Pole, another student at Experiment House</a:t>
            </a:r>
            <a:endParaRPr lang="en-US" sz="2400" i="1"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3602038"/>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7" name="Picture 6" descr="A book cover with a couple of people dancing&#10;&#10;Description automatically generated">
            <a:extLst>
              <a:ext uri="{FF2B5EF4-FFF2-40B4-BE49-F238E27FC236}">
                <a16:creationId xmlns:a16="http://schemas.microsoft.com/office/drawing/2014/main" id="{611BD5FA-C46E-A57E-ED75-FB86B808BC41}"/>
              </a:ext>
            </a:extLst>
          </p:cNvPr>
          <p:cNvPicPr>
            <a:picLocks noChangeAspect="1"/>
          </p:cNvPicPr>
          <p:nvPr/>
        </p:nvPicPr>
        <p:blipFill>
          <a:blip r:embed="rId2"/>
          <a:stretch>
            <a:fillRect/>
          </a:stretch>
        </p:blipFill>
        <p:spPr>
          <a:xfrm>
            <a:off x="10266218" y="2230582"/>
            <a:ext cx="1731817" cy="2313709"/>
          </a:xfrm>
          <a:prstGeom prst="rect">
            <a:avLst/>
          </a:prstGeom>
        </p:spPr>
      </p:pic>
    </p:spTree>
    <p:extLst>
      <p:ext uri="{BB962C8B-B14F-4D97-AF65-F5344CB8AC3E}">
        <p14:creationId xmlns:p14="http://schemas.microsoft.com/office/powerpoint/2010/main" val="1492860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9683262" cy="6835139"/>
          </a:xfrm>
        </p:spPr>
        <p:txBody>
          <a:bodyPr>
            <a:normAutofit/>
          </a:bodyPr>
          <a:lstStyle/>
          <a:p>
            <a:pPr algn="l"/>
            <a:br>
              <a:rPr lang="en-US" sz="2200" b="1" dirty="0">
                <a:latin typeface="Goudy Old Style" charset="0"/>
                <a:ea typeface="Goudy Old Style" charset="0"/>
                <a:cs typeface="Goudy Old Style" charset="0"/>
              </a:rPr>
            </a:br>
            <a:r>
              <a:rPr lang="en-US" sz="2400" b="1" dirty="0">
                <a:latin typeface="Goudy Old Style" panose="02020502050305020303" pitchFamily="18" charset="77"/>
                <a:ea typeface="Goudy Old Style" charset="0"/>
                <a:cs typeface="Goudy Old Style" charset="0"/>
              </a:rPr>
              <a:t>Main Characters: Background of Aslan, </a:t>
            </a:r>
            <a:r>
              <a:rPr lang="en-US" sz="2400" b="1" dirty="0" err="1">
                <a:latin typeface="Goudy Old Style" panose="02020502050305020303" pitchFamily="18" charset="77"/>
                <a:ea typeface="Goudy Old Style" charset="0"/>
                <a:cs typeface="Goudy Old Style" charset="0"/>
              </a:rPr>
              <a:t>Tirian</a:t>
            </a:r>
            <a:r>
              <a:rPr lang="en-US" sz="2400" b="1" dirty="0">
                <a:latin typeface="Goudy Old Style" panose="02020502050305020303" pitchFamily="18" charset="77"/>
                <a:ea typeface="Goudy Old Style" charset="0"/>
                <a:cs typeface="Goudy Old Style" charset="0"/>
              </a:rPr>
              <a:t>, Eustace, Jill, </a:t>
            </a:r>
            <a:br>
              <a:rPr lang="en-US" sz="2400" b="1" dirty="0">
                <a:latin typeface="Goudy Old Style" panose="02020502050305020303" pitchFamily="18" charset="77"/>
                <a:ea typeface="Goudy Old Style" charset="0"/>
                <a:cs typeface="Goudy Old Style" charset="0"/>
              </a:rPr>
            </a:br>
            <a:br>
              <a:rPr lang="en-US" sz="2400" b="1" dirty="0">
                <a:latin typeface="Goudy Old Style" panose="02020502050305020303" pitchFamily="18" charset="77"/>
                <a:ea typeface="Goudy Old Style" charset="0"/>
                <a:cs typeface="Goudy Old Style" charset="0"/>
              </a:rPr>
            </a:br>
            <a:r>
              <a:rPr lang="en-US" sz="2400" b="1" dirty="0">
                <a:latin typeface="Goudy Old Style" panose="02020502050305020303" pitchFamily="18" charset="77"/>
                <a:ea typeface="Goudy Old Style" charset="0"/>
                <a:cs typeface="Goudy Old Style" charset="0"/>
              </a:rPr>
              <a:t>Jill Pole</a:t>
            </a:r>
            <a:br>
              <a:rPr lang="en-US" sz="2400" b="1" dirty="0">
                <a:latin typeface="Goudy Old Style" panose="02020502050305020303" pitchFamily="18" charset="77"/>
                <a:ea typeface="Goudy Old Style" charset="0"/>
                <a:cs typeface="Goudy Old Style" charset="0"/>
              </a:rPr>
            </a:br>
            <a:r>
              <a:rPr lang="en-US" sz="2400" dirty="0">
                <a:latin typeface="Goudy Old Style" charset="0"/>
                <a:ea typeface="Goudy Old Style" charset="0"/>
                <a:cs typeface="Goudy Old Style" charset="0"/>
              </a:rPr>
              <a:t>We first meet Jill Pole in the opening scene of </a:t>
            </a:r>
            <a:r>
              <a:rPr lang="en-US" sz="2400" i="1" dirty="0">
                <a:latin typeface="Goudy Old Style" charset="0"/>
                <a:ea typeface="Goudy Old Style" charset="0"/>
                <a:cs typeface="Goudy Old Style" charset="0"/>
              </a:rPr>
              <a:t>The Silver Chair. </a:t>
            </a:r>
            <a:r>
              <a:rPr lang="en-US" sz="2400" dirty="0">
                <a:latin typeface="Goudy Old Style" charset="0"/>
                <a:ea typeface="Goudy Old Style" charset="0"/>
                <a:cs typeface="Goudy Old Style" charset="0"/>
              </a:rPr>
              <a:t>She is an unpopular middle school girl who is hiding away from bullies at school and crying behind the gym. She is alone at first, desperate, sad, and hopeless. “Jill looked round and saw the dull autumn sky and heard the drip off the leaves and thought of all the hopelessness of Experiment House (it was a thirteen-week term and there were still eleven weeks to come).” The bullies are referred to, ominously, as “Them”, and the expectation at the school seems to be that one ought to spend all one’s time </a:t>
            </a:r>
            <a:r>
              <a:rPr lang="en-US" sz="2400" i="1" dirty="0">
                <a:latin typeface="Goudy Old Style" charset="0"/>
                <a:ea typeface="Goudy Old Style" charset="0"/>
                <a:cs typeface="Goudy Old Style" charset="0"/>
              </a:rPr>
              <a:t>“</a:t>
            </a:r>
            <a:r>
              <a:rPr lang="mr-IN" sz="2400" dirty="0">
                <a:latin typeface="Goudy Old Style" charset="0"/>
                <a:ea typeface="Goudy Old Style" charset="0"/>
                <a:cs typeface="Goudy Old Style" charset="0"/>
              </a:rPr>
              <a:t>…</a:t>
            </a:r>
            <a:r>
              <a:rPr lang="en-US" sz="2400" dirty="0">
                <a:latin typeface="Goudy Old Style" charset="0"/>
                <a:ea typeface="Goudy Old Style" charset="0"/>
                <a:cs typeface="Goudy Old Style" charset="0"/>
              </a:rPr>
              <a:t>sucking up to “Them” and currying favor and dancing attendance upon “Them.” </a:t>
            </a:r>
            <a:r>
              <a:rPr lang="en-US" sz="2400" i="1" dirty="0">
                <a:latin typeface="Goudy Old Style" charset="0"/>
                <a:ea typeface="Goudy Old Style" charset="0"/>
                <a:cs typeface="Goudy Old Style" charset="0"/>
              </a:rPr>
              <a:t> </a:t>
            </a:r>
            <a:r>
              <a:rPr lang="en-US" sz="2400" dirty="0">
                <a:latin typeface="Goudy Old Style" charset="0"/>
                <a:ea typeface="Goudy Old Style" charset="0"/>
                <a:cs typeface="Goudy Old Style" charset="0"/>
              </a:rPr>
              <a:t>Jill and Eustace, who refer to each other only by their last names (Pole and </a:t>
            </a:r>
            <a:r>
              <a:rPr lang="en-US" sz="2400" dirty="0" err="1">
                <a:latin typeface="Goudy Old Style" charset="0"/>
                <a:ea typeface="Goudy Old Style" charset="0"/>
                <a:cs typeface="Goudy Old Style" charset="0"/>
              </a:rPr>
              <a:t>Scrubb</a:t>
            </a:r>
            <a:r>
              <a:rPr lang="en-US" sz="2400" dirty="0">
                <a:latin typeface="Goudy Old Style" charset="0"/>
                <a:ea typeface="Goudy Old Style" charset="0"/>
                <a:cs typeface="Goudy Old Style" charset="0"/>
              </a:rPr>
              <a:t>), become allies through their fear of “Them”, literally shuddering with fear at the thought of how “They” will torture them if caught. YET these frightened outcasts go on to be the Heroes of </a:t>
            </a:r>
            <a:r>
              <a:rPr lang="en-US" sz="2400" i="1" dirty="0">
                <a:latin typeface="Goudy Old Style" charset="0"/>
                <a:ea typeface="Goudy Old Style" charset="0"/>
                <a:cs typeface="Goudy Old Style" charset="0"/>
              </a:rPr>
              <a:t>The Silver Chair </a:t>
            </a:r>
            <a:r>
              <a:rPr lang="en-US" sz="2400" dirty="0">
                <a:latin typeface="Goudy Old Style" charset="0"/>
                <a:ea typeface="Goudy Old Style" charset="0"/>
                <a:cs typeface="Goudy Old Style" charset="0"/>
              </a:rPr>
              <a:t>and used by Aslan to accomplish a vital quest.</a:t>
            </a:r>
            <a:br>
              <a:rPr lang="en-US" sz="2400"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endParaRPr lang="en-US" sz="2400" i="1"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3602038"/>
            <a:ext cx="452284" cy="45719"/>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7" name="Picture 6" descr="A book cover with a couple of people dancing&#10;&#10;Description automatically generated">
            <a:extLst>
              <a:ext uri="{FF2B5EF4-FFF2-40B4-BE49-F238E27FC236}">
                <a16:creationId xmlns:a16="http://schemas.microsoft.com/office/drawing/2014/main" id="{611BD5FA-C46E-A57E-ED75-FB86B808BC41}"/>
              </a:ext>
            </a:extLst>
          </p:cNvPr>
          <p:cNvPicPr>
            <a:picLocks noChangeAspect="1"/>
          </p:cNvPicPr>
          <p:nvPr/>
        </p:nvPicPr>
        <p:blipFill>
          <a:blip r:embed="rId2"/>
          <a:stretch>
            <a:fillRect/>
          </a:stretch>
        </p:blipFill>
        <p:spPr>
          <a:xfrm>
            <a:off x="10266218" y="2230582"/>
            <a:ext cx="1731817" cy="2313709"/>
          </a:xfrm>
          <a:prstGeom prst="rect">
            <a:avLst/>
          </a:prstGeom>
        </p:spPr>
      </p:pic>
    </p:spTree>
    <p:extLst>
      <p:ext uri="{BB962C8B-B14F-4D97-AF65-F5344CB8AC3E}">
        <p14:creationId xmlns:p14="http://schemas.microsoft.com/office/powerpoint/2010/main" val="3931824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9683262" cy="6835139"/>
          </a:xfrm>
        </p:spPr>
        <p:txBody>
          <a:bodyPr>
            <a:normAutofit fontScale="90000"/>
          </a:bodyPr>
          <a:lstStyle/>
          <a:p>
            <a:pPr algn="l"/>
            <a:br>
              <a:rPr lang="en-US" sz="2900" b="1" dirty="0">
                <a:latin typeface="Goudy Old Style" charset="0"/>
                <a:ea typeface="Goudy Old Style" charset="0"/>
                <a:cs typeface="Goudy Old Style" charset="0"/>
              </a:rPr>
            </a:br>
            <a:r>
              <a:rPr lang="en-US" sz="2900" b="1" u="sng" dirty="0">
                <a:latin typeface="Goudy Old Style" charset="0"/>
                <a:ea typeface="Goudy Old Style" charset="0"/>
                <a:cs typeface="Goudy Old Style" charset="0"/>
              </a:rPr>
              <a:t>Themes in </a:t>
            </a:r>
            <a:r>
              <a:rPr lang="en-US" sz="2900" b="1" i="1" u="sng" dirty="0">
                <a:latin typeface="Goudy Old Style" charset="0"/>
                <a:ea typeface="Goudy Old Style" charset="0"/>
                <a:cs typeface="Goudy Old Style" charset="0"/>
              </a:rPr>
              <a:t>The Last Battle</a:t>
            </a:r>
            <a:br>
              <a:rPr lang="en-US" sz="2400" b="1" i="1" dirty="0">
                <a:latin typeface="Goudy Old Style" charset="0"/>
                <a:ea typeface="Goudy Old Style" charset="0"/>
                <a:cs typeface="Goudy Old Style" charset="0"/>
              </a:rPr>
            </a:br>
            <a:br>
              <a:rPr lang="en-US" sz="2400" b="1" i="1" dirty="0">
                <a:latin typeface="Goudy Old Style" charset="0"/>
                <a:ea typeface="Goudy Old Style" charset="0"/>
                <a:cs typeface="Goudy Old Style" charset="0"/>
              </a:rPr>
            </a:br>
            <a:r>
              <a:rPr lang="en-US" sz="2400" b="1" dirty="0">
                <a:latin typeface="Goudy Old Style" charset="0"/>
                <a:ea typeface="Goudy Old Style" charset="0"/>
                <a:cs typeface="Goudy Old Style" charset="0"/>
              </a:rPr>
              <a:t>The importance of Faith</a:t>
            </a:r>
            <a:br>
              <a:rPr lang="en-US" sz="2400" b="1" dirty="0">
                <a:latin typeface="Goudy Old Style" charset="0"/>
                <a:ea typeface="Goudy Old Style" charset="0"/>
                <a:cs typeface="Goudy Old Style" charset="0"/>
              </a:rPr>
            </a:br>
            <a:br>
              <a:rPr lang="en-US" sz="2400" b="1" dirty="0">
                <a:latin typeface="Goudy Old Style" charset="0"/>
                <a:ea typeface="Goudy Old Style" charset="0"/>
                <a:cs typeface="Goudy Old Style" charset="0"/>
              </a:rPr>
            </a:br>
            <a:r>
              <a:rPr lang="en-US" sz="2400" b="1" dirty="0">
                <a:latin typeface="Goudy Old Style" charset="0"/>
                <a:ea typeface="Goudy Old Style" charset="0"/>
                <a:cs typeface="Goudy Old Style" charset="0"/>
              </a:rPr>
              <a:t>The nature of Evil</a:t>
            </a:r>
            <a:br>
              <a:rPr lang="en-US" sz="2400" b="1" dirty="0">
                <a:latin typeface="Goudy Old Style" charset="0"/>
                <a:ea typeface="Goudy Old Style" charset="0"/>
                <a:cs typeface="Goudy Old Style" charset="0"/>
              </a:rPr>
            </a:br>
            <a:br>
              <a:rPr lang="en-US" sz="2400" b="1" dirty="0">
                <a:latin typeface="Goudy Old Style" charset="0"/>
                <a:ea typeface="Goudy Old Style" charset="0"/>
                <a:cs typeface="Goudy Old Style" charset="0"/>
              </a:rPr>
            </a:br>
            <a:r>
              <a:rPr lang="en-US" sz="2400" b="1" dirty="0">
                <a:latin typeface="Goudy Old Style" charset="0"/>
                <a:ea typeface="Goudy Old Style" charset="0"/>
                <a:cs typeface="Goudy Old Style" charset="0"/>
              </a:rPr>
              <a:t>The danger of Theological innovation</a:t>
            </a:r>
            <a:br>
              <a:rPr lang="en-US" sz="2400" b="1" dirty="0">
                <a:latin typeface="Goudy Old Style" charset="0"/>
                <a:ea typeface="Goudy Old Style" charset="0"/>
                <a:cs typeface="Goudy Old Style" charset="0"/>
              </a:rPr>
            </a:br>
            <a:br>
              <a:rPr lang="en-US" sz="2400" b="1" dirty="0">
                <a:latin typeface="Goudy Old Style" charset="0"/>
                <a:ea typeface="Goudy Old Style" charset="0"/>
                <a:cs typeface="Goudy Old Style" charset="0"/>
              </a:rPr>
            </a:br>
            <a:r>
              <a:rPr lang="en-US" sz="2400" b="1" dirty="0">
                <a:latin typeface="Goudy Old Style" charset="0"/>
                <a:ea typeface="Goudy Old Style" charset="0"/>
                <a:cs typeface="Goudy Old Style" charset="0"/>
              </a:rPr>
              <a:t>The essentiality of Truth and the danger of deceit</a:t>
            </a:r>
            <a:br>
              <a:rPr lang="en-US" sz="2400" b="1" dirty="0">
                <a:latin typeface="Goudy Old Style" charset="0"/>
                <a:ea typeface="Goudy Old Style" charset="0"/>
                <a:cs typeface="Goudy Old Style" charset="0"/>
              </a:rPr>
            </a:br>
            <a:br>
              <a:rPr lang="en-US" sz="2400" b="1" dirty="0">
                <a:latin typeface="Goudy Old Style" charset="0"/>
                <a:ea typeface="Goudy Old Style" charset="0"/>
                <a:cs typeface="Goudy Old Style" charset="0"/>
              </a:rPr>
            </a:br>
            <a:r>
              <a:rPr lang="en-US" sz="2400" b="1" dirty="0">
                <a:latin typeface="Goudy Old Style" charset="0"/>
                <a:ea typeface="Goudy Old Style" charset="0"/>
                <a:cs typeface="Goudy Old Style" charset="0"/>
              </a:rPr>
              <a:t>The power of language and the gift of speech</a:t>
            </a:r>
            <a:br>
              <a:rPr lang="en-US" sz="2400" b="1" dirty="0">
                <a:latin typeface="Goudy Old Style" charset="0"/>
                <a:ea typeface="Goudy Old Style" charset="0"/>
                <a:cs typeface="Goudy Old Style" charset="0"/>
              </a:rPr>
            </a:br>
            <a:br>
              <a:rPr lang="en-US" sz="2400" b="1" dirty="0">
                <a:latin typeface="Goudy Old Style" charset="0"/>
                <a:ea typeface="Goudy Old Style" charset="0"/>
                <a:cs typeface="Goudy Old Style" charset="0"/>
              </a:rPr>
            </a:br>
            <a:r>
              <a:rPr lang="en-US" sz="2400" b="1" dirty="0">
                <a:latin typeface="Goudy Old Style" charset="0"/>
                <a:ea typeface="Goudy Old Style" charset="0"/>
                <a:cs typeface="Goudy Old Style" charset="0"/>
              </a:rPr>
              <a:t>Loyalty</a:t>
            </a:r>
            <a:br>
              <a:rPr lang="en-US" sz="2400" b="1" dirty="0">
                <a:latin typeface="Goudy Old Style" charset="0"/>
                <a:ea typeface="Goudy Old Style" charset="0"/>
                <a:cs typeface="Goudy Old Style" charset="0"/>
              </a:rPr>
            </a:br>
            <a:br>
              <a:rPr lang="en-US" sz="2400" b="1" dirty="0">
                <a:latin typeface="Goudy Old Style" charset="0"/>
                <a:ea typeface="Goudy Old Style" charset="0"/>
                <a:cs typeface="Goudy Old Style" charset="0"/>
              </a:rPr>
            </a:br>
            <a:r>
              <a:rPr lang="en-US" sz="2400" b="1" dirty="0">
                <a:latin typeface="Goudy Old Style" charset="0"/>
                <a:ea typeface="Goudy Old Style" charset="0"/>
                <a:cs typeface="Goudy Old Style" charset="0"/>
              </a:rPr>
              <a:t>The danger of cynicism</a:t>
            </a:r>
            <a:br>
              <a:rPr lang="en-US" sz="2400" b="1" dirty="0">
                <a:latin typeface="Goudy Old Style" charset="0"/>
                <a:ea typeface="Goudy Old Style" charset="0"/>
                <a:cs typeface="Goudy Old Style" charset="0"/>
              </a:rPr>
            </a:br>
            <a:br>
              <a:rPr lang="en-US" sz="2400" b="1" dirty="0">
                <a:latin typeface="Goudy Old Style" charset="0"/>
                <a:ea typeface="Goudy Old Style" charset="0"/>
                <a:cs typeface="Goudy Old Style" charset="0"/>
              </a:rPr>
            </a:br>
            <a:r>
              <a:rPr lang="en-US" sz="2400" b="1" dirty="0">
                <a:latin typeface="Goudy Old Style" charset="0"/>
                <a:ea typeface="Goudy Old Style" charset="0"/>
                <a:cs typeface="Goudy Old Style" charset="0"/>
              </a:rPr>
              <a:t>Worldly power and politics and the danger of corrupt leaders</a:t>
            </a:r>
            <a:br>
              <a:rPr lang="en-US" sz="2400" b="1" dirty="0">
                <a:latin typeface="Goudy Old Style" charset="0"/>
                <a:ea typeface="Goudy Old Style" charset="0"/>
                <a:cs typeface="Goudy Old Style" charset="0"/>
              </a:rPr>
            </a:br>
            <a:br>
              <a:rPr lang="en-US" sz="2400" b="1" dirty="0">
                <a:latin typeface="Goudy Old Style" charset="0"/>
                <a:ea typeface="Goudy Old Style" charset="0"/>
                <a:cs typeface="Goudy Old Style" charset="0"/>
              </a:rPr>
            </a:br>
            <a:r>
              <a:rPr lang="en-US" sz="2400" b="1" dirty="0">
                <a:latin typeface="Goudy Old Style" charset="0"/>
                <a:ea typeface="Goudy Old Style" charset="0"/>
                <a:cs typeface="Goudy Old Style" charset="0"/>
              </a:rPr>
              <a:t>The Reality of Heaven and the JOY of eternal life</a:t>
            </a:r>
            <a:br>
              <a:rPr lang="en-US" sz="2400" b="1" dirty="0">
                <a:latin typeface="Goudy Old Style" charset="0"/>
                <a:ea typeface="Goudy Old Style" charset="0"/>
                <a:cs typeface="Goudy Old Style" charset="0"/>
              </a:rPr>
            </a:br>
            <a:br>
              <a:rPr lang="en-US" sz="2400" b="1" dirty="0">
                <a:latin typeface="Goudy Old Style" charset="0"/>
                <a:ea typeface="Goudy Old Style" charset="0"/>
                <a:cs typeface="Goudy Old Style" charset="0"/>
              </a:rPr>
            </a:br>
            <a:r>
              <a:rPr lang="en-US" sz="2400" b="1" dirty="0">
                <a:latin typeface="Goudy Old Style" charset="0"/>
                <a:ea typeface="Goudy Old Style" charset="0"/>
                <a:cs typeface="Goudy Old Style" charset="0"/>
              </a:rPr>
              <a:t>Linkages with </a:t>
            </a:r>
            <a:r>
              <a:rPr lang="en-US" sz="2400" b="1" i="1" dirty="0">
                <a:latin typeface="Goudy Old Style" charset="0"/>
                <a:ea typeface="Goudy Old Style" charset="0"/>
                <a:cs typeface="Goudy Old Style" charset="0"/>
              </a:rPr>
              <a:t>The Great Divorce </a:t>
            </a:r>
            <a:r>
              <a:rPr lang="en-US" sz="2400" b="1" dirty="0">
                <a:latin typeface="Goudy Old Style" charset="0"/>
                <a:ea typeface="Goudy Old Style" charset="0"/>
                <a:cs typeface="Goudy Old Style" charset="0"/>
              </a:rPr>
              <a:t>and </a:t>
            </a:r>
            <a:r>
              <a:rPr lang="en-US" sz="2400" b="1" i="1" dirty="0">
                <a:latin typeface="Goudy Old Style" charset="0"/>
                <a:ea typeface="Goudy Old Style" charset="0"/>
                <a:cs typeface="Goudy Old Style" charset="0"/>
              </a:rPr>
              <a:t>That Hideous Strength</a:t>
            </a:r>
            <a:br>
              <a:rPr lang="en-US" sz="2400" dirty="0">
                <a:latin typeface="Goudy Old Style" charset="0"/>
                <a:ea typeface="Goudy Old Style" charset="0"/>
                <a:cs typeface="Goudy Old Style" charset="0"/>
              </a:rPr>
            </a:br>
            <a:endParaRPr lang="en-US" sz="2400" i="1"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3602038"/>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7" name="Picture 6" descr="A book cover with a couple of people dancing&#10;&#10;Description automatically generated">
            <a:extLst>
              <a:ext uri="{FF2B5EF4-FFF2-40B4-BE49-F238E27FC236}">
                <a16:creationId xmlns:a16="http://schemas.microsoft.com/office/drawing/2014/main" id="{611BD5FA-C46E-A57E-ED75-FB86B808BC41}"/>
              </a:ext>
            </a:extLst>
          </p:cNvPr>
          <p:cNvPicPr>
            <a:picLocks noChangeAspect="1"/>
          </p:cNvPicPr>
          <p:nvPr/>
        </p:nvPicPr>
        <p:blipFill>
          <a:blip r:embed="rId2"/>
          <a:stretch>
            <a:fillRect/>
          </a:stretch>
        </p:blipFill>
        <p:spPr>
          <a:xfrm>
            <a:off x="10266218" y="2230582"/>
            <a:ext cx="1731817" cy="2313709"/>
          </a:xfrm>
          <a:prstGeom prst="rect">
            <a:avLst/>
          </a:prstGeom>
        </p:spPr>
      </p:pic>
    </p:spTree>
    <p:extLst>
      <p:ext uri="{BB962C8B-B14F-4D97-AF65-F5344CB8AC3E}">
        <p14:creationId xmlns:p14="http://schemas.microsoft.com/office/powerpoint/2010/main" val="469729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12191998" cy="6835139"/>
          </a:xfrm>
        </p:spPr>
        <p:txBody>
          <a:bodyPr>
            <a:normAutofit fontScale="90000"/>
          </a:bodyPr>
          <a:lstStyle/>
          <a:p>
            <a:br>
              <a:rPr lang="en-US" sz="2200" b="1" dirty="0">
                <a:latin typeface="Goudy Old Style" charset="0"/>
                <a:ea typeface="Goudy Old Style" charset="0"/>
                <a:cs typeface="Goudy Old Style" charset="0"/>
              </a:rPr>
            </a:br>
            <a:r>
              <a:rPr lang="en-US" sz="2700" b="1" dirty="0">
                <a:latin typeface="Goudy Old Style" charset="0"/>
                <a:ea typeface="Goudy Old Style" charset="0"/>
                <a:cs typeface="Goudy Old Style" charset="0"/>
              </a:rPr>
              <a:t>A tidbit of what we have to look forward to:</a:t>
            </a:r>
            <a:br>
              <a:rPr lang="en-US" sz="2700" b="1" dirty="0">
                <a:latin typeface="Goudy Old Style" charset="0"/>
                <a:ea typeface="Goudy Old Style" charset="0"/>
                <a:cs typeface="Goudy Old Style" charset="0"/>
              </a:rPr>
            </a:br>
            <a:br>
              <a:rPr lang="en-US" sz="2200" b="1" dirty="0">
                <a:latin typeface="Goudy Old Style" charset="0"/>
                <a:ea typeface="Goudy Old Style" charset="0"/>
                <a:cs typeface="Goudy Old Style" charset="0"/>
              </a:rPr>
            </a:br>
            <a:r>
              <a:rPr lang="en-US" sz="2200" b="1" dirty="0">
                <a:latin typeface="Goudy Old Style" charset="0"/>
                <a:ea typeface="Goudy Old Style" charset="0"/>
                <a:cs typeface="Goudy Old Style" charset="0"/>
              </a:rPr>
              <a:t>“</a:t>
            </a:r>
            <a:r>
              <a:rPr lang="en-US" sz="2400" dirty="0">
                <a:effectLst/>
                <a:latin typeface="Goudy Old Style" panose="02020502050305020303" pitchFamily="18" charset="77"/>
              </a:rPr>
              <a:t>It is as hard to explain how this sunlit land was different from the old Narnia as it would be to tell you how the fruits of that country taste. Perhaps you will get some idea of it if you think like this. You may have been in a room in which there was a window that looked out on a lovely bay of the sea or a green valley that wound away among mountains. And in the wall of that room opposite to the window there may have been a looking-glass. And as you turned away from the window you suddenly caught sight of that sea or that valley, all over again, in the looking glass. And the sea in the mirror, or the valley in the mirror, were in one sense just the same as the real ones: yet at the same time there were somehow different — deeper, more wonderful, more like places in a story: in a story you have never heard but very much want to know.</a:t>
            </a:r>
            <a:br>
              <a:rPr lang="en-US" sz="2400" dirty="0">
                <a:effectLst/>
                <a:latin typeface="Goudy Old Style" panose="02020502050305020303" pitchFamily="18" charset="77"/>
              </a:rPr>
            </a:br>
            <a:br>
              <a:rPr lang="en-US" sz="2400" dirty="0">
                <a:effectLst/>
                <a:latin typeface="Goudy Old Style" panose="02020502050305020303" pitchFamily="18" charset="77"/>
              </a:rPr>
            </a:br>
            <a:r>
              <a:rPr lang="en-US" sz="2400" dirty="0">
                <a:effectLst/>
                <a:latin typeface="Goudy Old Style" panose="02020502050305020303" pitchFamily="18" charset="77"/>
              </a:rPr>
              <a:t>The difference between the old Narnia and the new Narnia was like that. The new one was a deeper country: every rock and flower and blade of grass looked as if it meant more. I can’t describe it any better than that: if ever you get there you will know what I mean.</a:t>
            </a:r>
            <a:br>
              <a:rPr lang="en-US" sz="2400" dirty="0">
                <a:effectLst/>
                <a:latin typeface="Goudy Old Style" panose="02020502050305020303" pitchFamily="18" charset="77"/>
              </a:rPr>
            </a:br>
            <a:br>
              <a:rPr lang="en-US" sz="2400" dirty="0">
                <a:effectLst/>
                <a:latin typeface="Goudy Old Style" panose="02020502050305020303" pitchFamily="18" charset="77"/>
              </a:rPr>
            </a:br>
            <a:r>
              <a:rPr lang="en-US" sz="2400" dirty="0">
                <a:effectLst/>
                <a:latin typeface="Goudy Old Style" panose="02020502050305020303" pitchFamily="18" charset="77"/>
              </a:rPr>
              <a:t>It was the Unicorn who summed up what everyone was feeling. He stamped his right fore-hoof on the ground and neighed, and then he cried: “I have come home at last! This is my real country! I belong here. This is the land I have been looking for all my life, though I never knew it till now. The reason why we loved the old Narnia is that is sometimes looked a little like this. Bree-hee-hee! Come further up, come further in!”</a:t>
            </a:r>
            <a:br>
              <a:rPr lang="en-US" sz="2400" dirty="0">
                <a:effectLst/>
                <a:latin typeface="Goudy Old Style" panose="02020502050305020303" pitchFamily="18" charset="77"/>
              </a:rPr>
            </a:br>
            <a:br>
              <a:rPr lang="en-US" sz="2400" dirty="0">
                <a:effectLst/>
                <a:latin typeface="Goudy Old Style" panose="02020502050305020303" pitchFamily="18" charset="77"/>
              </a:rPr>
            </a:br>
            <a:r>
              <a:rPr lang="en-US" sz="1800" i="1" dirty="0">
                <a:effectLst/>
                <a:latin typeface="Goudy Old Style" panose="02020502050305020303" pitchFamily="18" charset="77"/>
              </a:rPr>
              <a:t>C.S. Lewis, </a:t>
            </a:r>
            <a:r>
              <a:rPr lang="en-US" sz="1800" i="1" u="sng" dirty="0">
                <a:effectLst/>
                <a:latin typeface="Goudy Old Style" panose="02020502050305020303" pitchFamily="18" charset="77"/>
              </a:rPr>
              <a:t>The Last Battle</a:t>
            </a:r>
            <a:br>
              <a:rPr lang="en-US" sz="1800" i="1" dirty="0">
                <a:effectLst/>
                <a:latin typeface="Goudy Old Style" panose="02020502050305020303" pitchFamily="18" charset="77"/>
              </a:rPr>
            </a:br>
            <a:r>
              <a:rPr lang="en-US" sz="1800" i="1" dirty="0">
                <a:effectLst/>
                <a:latin typeface="Goudy Old Style" panose="02020502050305020303" pitchFamily="18" charset="77"/>
              </a:rPr>
              <a:t>Chapter 15</a:t>
            </a:r>
            <a:endParaRPr lang="en-US" sz="2400" i="1"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3602038"/>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61843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8000" t="6000" r="-2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7987" y="1"/>
            <a:ext cx="6415547" cy="6858000"/>
          </a:xfrm>
        </p:spPr>
        <p:txBody>
          <a:bodyPr>
            <a:normAutofit fontScale="90000"/>
          </a:bodyPr>
          <a:lstStyle/>
          <a:p>
            <a:pPr algn="l"/>
            <a:br>
              <a:rPr lang="en-US" dirty="0">
                <a:latin typeface="Goudy Old Style" charset="0"/>
                <a:ea typeface="Goudy Old Style" charset="0"/>
                <a:cs typeface="Goudy Old Style" charset="0"/>
              </a:rPr>
            </a:br>
            <a:r>
              <a:rPr lang="en-US" sz="3200" b="1" i="1" dirty="0">
                <a:solidFill>
                  <a:srgbClr val="000000"/>
                </a:solidFill>
                <a:effectLst/>
                <a:latin typeface="Goudy Old Style" panose="02020502050305020303" pitchFamily="18" charset="77"/>
              </a:rPr>
              <a:t>It is for freedom that Christ has set us free. Stand firm, therefore, and do not submit again to a yoke of slavery. For you were called to freedom, brothers. Only do not use your freedom as an opportunity for the flesh, but through love serve one another. </a:t>
            </a:r>
            <a:br>
              <a:rPr lang="en-US" sz="3200" b="1" i="1" dirty="0">
                <a:solidFill>
                  <a:srgbClr val="000000"/>
                </a:solidFill>
                <a:effectLst/>
                <a:latin typeface="Goudy Old Style" panose="02020502050305020303" pitchFamily="18" charset="77"/>
              </a:rPr>
            </a:br>
            <a:r>
              <a:rPr lang="en-US" sz="3200" b="1" i="1" dirty="0">
                <a:solidFill>
                  <a:srgbClr val="000000"/>
                </a:solidFill>
                <a:effectLst/>
                <a:latin typeface="Goudy Old Style" panose="02020502050305020303" pitchFamily="18" charset="77"/>
              </a:rPr>
              <a:t>For the whole law is fulfilled in one word: “You shall love your neighbor as yourself.”</a:t>
            </a:r>
            <a:br>
              <a:rPr lang="en-US" sz="3200" b="1" i="1" dirty="0">
                <a:solidFill>
                  <a:srgbClr val="000000"/>
                </a:solidFill>
                <a:effectLst/>
                <a:latin typeface="Goudy Old Style" panose="02020502050305020303" pitchFamily="18" charset="77"/>
              </a:rPr>
            </a:br>
            <a:br>
              <a:rPr lang="en-US" sz="2400" b="0" i="0" dirty="0">
                <a:solidFill>
                  <a:srgbClr val="000000"/>
                </a:solidFill>
                <a:effectLst/>
                <a:latin typeface="Goudy Old Style" panose="02020502050305020303" pitchFamily="18" charset="77"/>
              </a:rPr>
            </a:br>
            <a:r>
              <a:rPr lang="en-US" sz="2400" b="0" i="0" dirty="0">
                <a:solidFill>
                  <a:srgbClr val="000000"/>
                </a:solidFill>
                <a:effectLst/>
                <a:latin typeface="Goudy Old Style" panose="02020502050305020303" pitchFamily="18" charset="77"/>
              </a:rPr>
              <a:t>--Galatians 3: 1, 13-14</a:t>
            </a:r>
            <a:br>
              <a:rPr lang="en-US" sz="2400" b="0" i="0" dirty="0">
                <a:solidFill>
                  <a:srgbClr val="000000"/>
                </a:solidFill>
                <a:effectLst/>
                <a:latin typeface="Goudy Old Style" panose="02020502050305020303" pitchFamily="18" charset="77"/>
              </a:rPr>
            </a:br>
            <a:br>
              <a:rPr lang="en-US" sz="2400" b="0" i="0" dirty="0">
                <a:solidFill>
                  <a:srgbClr val="000000"/>
                </a:solidFill>
                <a:effectLst/>
                <a:latin typeface="Goudy Old Style" panose="02020502050305020303" pitchFamily="18" charset="77"/>
              </a:rPr>
            </a:br>
            <a:br>
              <a:rPr lang="en-US" sz="2400" b="0" i="0" dirty="0">
                <a:solidFill>
                  <a:srgbClr val="000000"/>
                </a:solidFill>
                <a:effectLst/>
                <a:latin typeface="Goudy Old Style" panose="02020502050305020303" pitchFamily="18" charset="77"/>
              </a:rPr>
            </a:br>
            <a:endParaRPr lang="en-US" sz="2400" b="1" i="1" dirty="0">
              <a:latin typeface="Goudy Old Style" panose="02020502050305020303" pitchFamily="18" charset="77"/>
            </a:endParaRPr>
          </a:p>
        </p:txBody>
      </p:sp>
      <p:sp>
        <p:nvSpPr>
          <p:cNvPr id="3" name="Subtitle 2"/>
          <p:cNvSpPr>
            <a:spLocks noGrp="1"/>
          </p:cNvSpPr>
          <p:nvPr>
            <p:ph type="subTitle" idx="1"/>
          </p:nvPr>
        </p:nvSpPr>
        <p:spPr>
          <a:xfrm>
            <a:off x="1524000" y="3602038"/>
            <a:ext cx="45719" cy="45719"/>
          </a:xfrm>
        </p:spPr>
        <p:txBody>
          <a:bodyPr>
            <a:normAutofit fontScale="25000" lnSpcReduction="20000"/>
          </a:bodyPr>
          <a:lstStyle/>
          <a:p>
            <a:endParaRPr lang="en-US" dirty="0">
              <a:latin typeface="Goudy Old Style" charset="0"/>
              <a:ea typeface="Goudy Old Style" charset="0"/>
              <a:cs typeface="Goudy Old Style" charset="0"/>
            </a:endParaRPr>
          </a:p>
          <a:p>
            <a:endParaRPr lang="en-US" dirty="0">
              <a:latin typeface="Goudy Old Style" charset="0"/>
              <a:ea typeface="Goudy Old Style" charset="0"/>
              <a:cs typeface="Goudy Old Style" charset="0"/>
            </a:endParaRPr>
          </a:p>
        </p:txBody>
      </p:sp>
    </p:spTree>
    <p:extLst>
      <p:ext uri="{BB962C8B-B14F-4D97-AF65-F5344CB8AC3E}">
        <p14:creationId xmlns:p14="http://schemas.microsoft.com/office/powerpoint/2010/main" val="3362246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8000" t="6000" r="-2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7987" y="1"/>
            <a:ext cx="6415547" cy="6858000"/>
          </a:xfrm>
        </p:spPr>
        <p:txBody>
          <a:bodyPr>
            <a:normAutofit fontScale="90000"/>
          </a:bodyPr>
          <a:lstStyle/>
          <a:p>
            <a:pPr algn="l"/>
            <a:br>
              <a:rPr lang="en-US" dirty="0">
                <a:latin typeface="Goudy Old Style" charset="0"/>
                <a:ea typeface="Goudy Old Style" charset="0"/>
                <a:cs typeface="Goudy Old Style" charset="0"/>
              </a:rPr>
            </a:br>
            <a:r>
              <a:rPr lang="en-US" sz="2700" b="1" dirty="0">
                <a:latin typeface="Goudy Old Style" charset="0"/>
                <a:ea typeface="Goudy Old Style" charset="0"/>
                <a:cs typeface="Goudy Old Style" charset="0"/>
              </a:rPr>
              <a:t>How to approach this class:</a:t>
            </a:r>
            <a:br>
              <a:rPr lang="en-US" sz="2700" b="1" dirty="0">
                <a:latin typeface="Goudy Old Style" charset="0"/>
                <a:ea typeface="Goudy Old Style" charset="0"/>
                <a:cs typeface="Goudy Old Style" charset="0"/>
              </a:rPr>
            </a:br>
            <a:br>
              <a:rPr lang="en-US" sz="2700" b="1" dirty="0">
                <a:latin typeface="Goudy Old Style" charset="0"/>
                <a:ea typeface="Goudy Old Style" charset="0"/>
                <a:cs typeface="Goudy Old Style" charset="0"/>
              </a:rPr>
            </a:br>
            <a:r>
              <a:rPr lang="en-US" sz="2700" b="1" dirty="0">
                <a:latin typeface="Goudy Old Style" charset="0"/>
                <a:ea typeface="Goudy Old Style" charset="0"/>
                <a:cs typeface="Goudy Old Style" charset="0"/>
              </a:rPr>
              <a:t>--On the beach</a:t>
            </a:r>
            <a:br>
              <a:rPr lang="en-US" sz="2700" b="1" dirty="0">
                <a:latin typeface="Goudy Old Style" charset="0"/>
                <a:ea typeface="Goudy Old Style" charset="0"/>
                <a:cs typeface="Goudy Old Style" charset="0"/>
              </a:rPr>
            </a:br>
            <a:br>
              <a:rPr lang="en-US" sz="2700" b="1" dirty="0">
                <a:latin typeface="Goudy Old Style" charset="0"/>
                <a:ea typeface="Goudy Old Style" charset="0"/>
                <a:cs typeface="Goudy Old Style" charset="0"/>
              </a:rPr>
            </a:br>
            <a:r>
              <a:rPr lang="en-US" sz="2700" b="1" dirty="0">
                <a:latin typeface="Goudy Old Style" charset="0"/>
                <a:ea typeface="Goudy Old Style" charset="0"/>
                <a:cs typeface="Goudy Old Style" charset="0"/>
              </a:rPr>
              <a:t>--Snorkeling</a:t>
            </a:r>
            <a:br>
              <a:rPr lang="en-US" sz="2700" b="1" dirty="0">
                <a:latin typeface="Goudy Old Style" charset="0"/>
                <a:ea typeface="Goudy Old Style" charset="0"/>
                <a:cs typeface="Goudy Old Style" charset="0"/>
              </a:rPr>
            </a:br>
            <a:br>
              <a:rPr lang="en-US" sz="2700" b="1" dirty="0">
                <a:latin typeface="Goudy Old Style" charset="0"/>
                <a:ea typeface="Goudy Old Style" charset="0"/>
                <a:cs typeface="Goudy Old Style" charset="0"/>
              </a:rPr>
            </a:br>
            <a:r>
              <a:rPr lang="en-US" sz="2700" b="1" dirty="0">
                <a:latin typeface="Goudy Old Style" charset="0"/>
                <a:ea typeface="Goudy Old Style" charset="0"/>
                <a:cs typeface="Goudy Old Style" charset="0"/>
              </a:rPr>
              <a:t>--Scuba diving</a:t>
            </a:r>
            <a:br>
              <a:rPr lang="en-US" sz="2700" b="1" dirty="0">
                <a:latin typeface="Goudy Old Style" charset="0"/>
                <a:ea typeface="Goudy Old Style" charset="0"/>
                <a:cs typeface="Goudy Old Style" charset="0"/>
              </a:rPr>
            </a:br>
            <a:br>
              <a:rPr lang="en-US" sz="2700" b="1" dirty="0">
                <a:latin typeface="Goudy Old Style" charset="0"/>
                <a:ea typeface="Goudy Old Style" charset="0"/>
                <a:cs typeface="Goudy Old Style" charset="0"/>
              </a:rPr>
            </a:br>
            <a:r>
              <a:rPr lang="en-US" sz="2700" b="1" dirty="0">
                <a:latin typeface="Goudy Old Style" charset="0"/>
                <a:ea typeface="Goudy Old Style" charset="0"/>
                <a:cs typeface="Goudy Old Style" charset="0"/>
              </a:rPr>
              <a:t>--Email list</a:t>
            </a:r>
            <a:br>
              <a:rPr lang="en-US" sz="2700" b="1" dirty="0">
                <a:latin typeface="Goudy Old Style" charset="0"/>
                <a:ea typeface="Goudy Old Style" charset="0"/>
                <a:cs typeface="Goudy Old Style" charset="0"/>
              </a:rPr>
            </a:br>
            <a:br>
              <a:rPr lang="en-US" sz="2700" b="1" dirty="0">
                <a:latin typeface="Goudy Old Style" charset="0"/>
                <a:ea typeface="Goudy Old Style" charset="0"/>
                <a:cs typeface="Goudy Old Style" charset="0"/>
              </a:rPr>
            </a:br>
            <a:br>
              <a:rPr lang="en-US" sz="2700" b="1" dirty="0">
                <a:latin typeface="Goudy Old Style" charset="0"/>
                <a:ea typeface="Goudy Old Style" charset="0"/>
                <a:cs typeface="Goudy Old Style" charset="0"/>
              </a:rPr>
            </a:br>
            <a:r>
              <a:rPr lang="en-US" sz="2700" b="1" dirty="0">
                <a:latin typeface="Goudy Old Style" charset="0"/>
                <a:ea typeface="Goudy Old Style" charset="0"/>
                <a:cs typeface="Goudy Old Style" charset="0"/>
              </a:rPr>
              <a:t>How to read this book:</a:t>
            </a:r>
            <a:br>
              <a:rPr lang="en-US" sz="2700" b="1" dirty="0">
                <a:latin typeface="Goudy Old Style" charset="0"/>
                <a:ea typeface="Goudy Old Style" charset="0"/>
                <a:cs typeface="Goudy Old Style" charset="0"/>
              </a:rPr>
            </a:br>
            <a:br>
              <a:rPr lang="en-US" sz="2700" b="1" dirty="0">
                <a:latin typeface="Goudy Old Style" charset="0"/>
                <a:ea typeface="Goudy Old Style" charset="0"/>
                <a:cs typeface="Goudy Old Style" charset="0"/>
              </a:rPr>
            </a:br>
            <a:r>
              <a:rPr lang="en-US" sz="2700" b="1" dirty="0">
                <a:latin typeface="Goudy Old Style" charset="0"/>
                <a:ea typeface="Goudy Old Style" charset="0"/>
                <a:cs typeface="Goudy Old Style" charset="0"/>
              </a:rPr>
              <a:t>--Try reading aloud and slowly, looking for layers of meaning</a:t>
            </a:r>
            <a:br>
              <a:rPr lang="en-US" sz="2700" b="1" dirty="0">
                <a:latin typeface="Goudy Old Style" charset="0"/>
                <a:ea typeface="Goudy Old Style" charset="0"/>
                <a:cs typeface="Goudy Old Style" charset="0"/>
              </a:rPr>
            </a:br>
            <a:br>
              <a:rPr lang="en-US" sz="2700" b="1" dirty="0">
                <a:latin typeface="Goudy Old Style" charset="0"/>
                <a:ea typeface="Goudy Old Style" charset="0"/>
                <a:cs typeface="Goudy Old Style" charset="0"/>
              </a:rPr>
            </a:br>
            <a:r>
              <a:rPr lang="en-US" sz="2700" b="1" dirty="0">
                <a:latin typeface="Goudy Old Style" charset="0"/>
                <a:ea typeface="Goudy Old Style" charset="0"/>
                <a:cs typeface="Goudy Old Style" charset="0"/>
              </a:rPr>
              <a:t>--Fine to read ahead</a:t>
            </a:r>
            <a:br>
              <a:rPr lang="en-US" sz="2700" b="1" dirty="0">
                <a:latin typeface="Goudy Old Style" charset="0"/>
                <a:ea typeface="Goudy Old Style" charset="0"/>
                <a:cs typeface="Goudy Old Style" charset="0"/>
              </a:rPr>
            </a:br>
            <a:br>
              <a:rPr lang="en-US" sz="2700" dirty="0">
                <a:latin typeface="Goudy Old Style" charset="0"/>
                <a:ea typeface="Goudy Old Style" charset="0"/>
                <a:cs typeface="Goudy Old Style" charset="0"/>
              </a:rPr>
            </a:br>
            <a:endParaRPr lang="en-US" sz="2700" b="1" i="1" dirty="0"/>
          </a:p>
        </p:txBody>
      </p:sp>
      <p:sp>
        <p:nvSpPr>
          <p:cNvPr id="3" name="Subtitle 2"/>
          <p:cNvSpPr>
            <a:spLocks noGrp="1"/>
          </p:cNvSpPr>
          <p:nvPr>
            <p:ph type="subTitle" idx="1"/>
          </p:nvPr>
        </p:nvSpPr>
        <p:spPr>
          <a:xfrm>
            <a:off x="1524000" y="3602038"/>
            <a:ext cx="45719" cy="45719"/>
          </a:xfrm>
        </p:spPr>
        <p:txBody>
          <a:bodyPr>
            <a:normAutofit fontScale="25000" lnSpcReduction="20000"/>
          </a:bodyPr>
          <a:lstStyle/>
          <a:p>
            <a:endParaRPr lang="en-US" dirty="0">
              <a:latin typeface="Goudy Old Style" charset="0"/>
              <a:ea typeface="Goudy Old Style" charset="0"/>
              <a:cs typeface="Goudy Old Style" charset="0"/>
            </a:endParaRPr>
          </a:p>
          <a:p>
            <a:endParaRPr lang="en-US" dirty="0">
              <a:latin typeface="Goudy Old Style" charset="0"/>
              <a:ea typeface="Goudy Old Style" charset="0"/>
              <a:cs typeface="Goudy Old Style" charset="0"/>
            </a:endParaRPr>
          </a:p>
        </p:txBody>
      </p:sp>
    </p:spTree>
    <p:extLst>
      <p:ext uri="{BB962C8B-B14F-4D97-AF65-F5344CB8AC3E}">
        <p14:creationId xmlns:p14="http://schemas.microsoft.com/office/powerpoint/2010/main" val="3748532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4261449" y="-1"/>
            <a:ext cx="3968151" cy="6835139"/>
          </a:xfrm>
        </p:spPr>
        <p:txBody>
          <a:bodyPr>
            <a:normAutofit/>
          </a:bodyPr>
          <a:lstStyle/>
          <a:p>
            <a:endParaRPr lang="en-US" dirty="0">
              <a:latin typeface="Goudy Old Style" charset="0"/>
              <a:ea typeface="Goudy Old Style" charset="0"/>
              <a:cs typeface="Goudy Old Style" charset="0"/>
            </a:endParaRPr>
          </a:p>
          <a:p>
            <a:r>
              <a:rPr lang="en-US" sz="2800" b="1" i="1" dirty="0">
                <a:latin typeface="Goudy Old Style" charset="0"/>
                <a:ea typeface="Goudy Old Style" charset="0"/>
                <a:cs typeface="Goudy Old Style" charset="0"/>
              </a:rPr>
              <a:t>The Last Battle</a:t>
            </a:r>
          </a:p>
          <a:p>
            <a:r>
              <a:rPr lang="en-US" dirty="0">
                <a:latin typeface="Goudy Old Style" charset="0"/>
                <a:ea typeface="Goudy Old Style" charset="0"/>
                <a:cs typeface="Goudy Old Style" charset="0"/>
              </a:rPr>
              <a:t>Book VII in               </a:t>
            </a:r>
          </a:p>
          <a:p>
            <a:r>
              <a:rPr lang="en-US" i="1" dirty="0">
                <a:latin typeface="Goudy Old Style" charset="0"/>
                <a:ea typeface="Goudy Old Style" charset="0"/>
                <a:cs typeface="Goudy Old Style" charset="0"/>
              </a:rPr>
              <a:t>The Chronicles of Narnia</a:t>
            </a:r>
          </a:p>
          <a:p>
            <a:endParaRPr lang="en-US" i="1" dirty="0">
              <a:latin typeface="Goudy Old Style" charset="0"/>
              <a:ea typeface="Goudy Old Style" charset="0"/>
              <a:cs typeface="Goudy Old Style" charset="0"/>
            </a:endParaRPr>
          </a:p>
          <a:p>
            <a:r>
              <a:rPr lang="en-US" sz="2000" dirty="0">
                <a:latin typeface="Goudy Old Style" charset="0"/>
                <a:ea typeface="Goudy Old Style" charset="0"/>
                <a:cs typeface="Goudy Old Style" charset="0"/>
              </a:rPr>
              <a:t>Completed in 1953 but first published in 1956, with illustrations by Pauline Baynes</a:t>
            </a:r>
          </a:p>
          <a:p>
            <a:endParaRPr lang="en-US" sz="2000" dirty="0">
              <a:latin typeface="Goudy Old Style" charset="0"/>
              <a:ea typeface="Goudy Old Style" charset="0"/>
              <a:cs typeface="Goudy Old Style" charset="0"/>
            </a:endParaRPr>
          </a:p>
          <a:p>
            <a:r>
              <a:rPr lang="en-US" sz="2000" dirty="0">
                <a:latin typeface="Goudy Old Style" charset="0"/>
                <a:ea typeface="Goudy Old Style" charset="0"/>
                <a:cs typeface="Goudy Old Style" charset="0"/>
              </a:rPr>
              <a:t>Is it a marvelous capstone work that draws all the children’s Narnia stories to a fitting close? </a:t>
            </a:r>
          </a:p>
          <a:p>
            <a:r>
              <a:rPr lang="en-US" sz="2000" dirty="0">
                <a:latin typeface="Goudy Old Style" charset="0"/>
                <a:ea typeface="Goudy Old Style" charset="0"/>
                <a:cs typeface="Goudy Old Style" charset="0"/>
              </a:rPr>
              <a:t>Or is it a profound reflection on the sin of Eden, the means of Grace, and the Glory of Heaven? </a:t>
            </a:r>
          </a:p>
          <a:p>
            <a:r>
              <a:rPr lang="en-US" sz="2000" dirty="0">
                <a:latin typeface="Goudy Old Style" charset="0"/>
                <a:ea typeface="Goudy Old Style" charset="0"/>
                <a:cs typeface="Goudy Old Style" charset="0"/>
              </a:rPr>
              <a:t>Or is it a parable about following Jesus that is particularly applicable to 21st century America and the importance of Word and Truth? </a:t>
            </a:r>
            <a:endParaRPr lang="en-US" sz="2000"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12" name="Picture 11" descr="A cover of a book&#10;&#10;Description automatically generated">
            <a:extLst>
              <a:ext uri="{FF2B5EF4-FFF2-40B4-BE49-F238E27FC236}">
                <a16:creationId xmlns:a16="http://schemas.microsoft.com/office/drawing/2014/main" id="{2603206C-4B41-0521-09DC-7D5B68CBF1D4}"/>
              </a:ext>
            </a:extLst>
          </p:cNvPr>
          <p:cNvPicPr>
            <a:picLocks noChangeAspect="1"/>
          </p:cNvPicPr>
          <p:nvPr/>
        </p:nvPicPr>
        <p:blipFill>
          <a:blip r:embed="rId2"/>
          <a:stretch>
            <a:fillRect/>
          </a:stretch>
        </p:blipFill>
        <p:spPr>
          <a:xfrm>
            <a:off x="0" y="-22863"/>
            <a:ext cx="4261449" cy="6880863"/>
          </a:xfrm>
          <a:prstGeom prst="rect">
            <a:avLst/>
          </a:prstGeom>
        </p:spPr>
      </p:pic>
      <p:pic>
        <p:nvPicPr>
          <p:cNvPr id="14" name="Picture 13" descr="A book cover with a couple of people dancing&#10;&#10;Description automatically generated">
            <a:extLst>
              <a:ext uri="{FF2B5EF4-FFF2-40B4-BE49-F238E27FC236}">
                <a16:creationId xmlns:a16="http://schemas.microsoft.com/office/drawing/2014/main" id="{6FE61401-92A7-8651-D631-DAD98E8E1ED5}"/>
              </a:ext>
            </a:extLst>
          </p:cNvPr>
          <p:cNvPicPr>
            <a:picLocks noChangeAspect="1"/>
          </p:cNvPicPr>
          <p:nvPr/>
        </p:nvPicPr>
        <p:blipFill>
          <a:blip r:embed="rId3"/>
          <a:stretch>
            <a:fillRect/>
          </a:stretch>
        </p:blipFill>
        <p:spPr>
          <a:xfrm>
            <a:off x="8229600" y="-22863"/>
            <a:ext cx="3962400" cy="6858001"/>
          </a:xfrm>
          <a:prstGeom prst="rect">
            <a:avLst/>
          </a:prstGeom>
        </p:spPr>
      </p:pic>
    </p:spTree>
    <p:extLst>
      <p:ext uri="{BB962C8B-B14F-4D97-AF65-F5344CB8AC3E}">
        <p14:creationId xmlns:p14="http://schemas.microsoft.com/office/powerpoint/2010/main" val="3650796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75" y="0"/>
            <a:ext cx="12049123" cy="6835139"/>
          </a:xfrm>
        </p:spPr>
        <p:txBody>
          <a:bodyPr>
            <a:normAutofit fontScale="90000"/>
          </a:bodyPr>
          <a:lstStyle/>
          <a:p>
            <a:pPr algn="l"/>
            <a:r>
              <a:rPr lang="en-US" sz="2400" b="1" dirty="0">
                <a:latin typeface="Goudy Old Style" charset="0"/>
                <a:ea typeface="Goudy Old Style" charset="0"/>
                <a:cs typeface="Goudy Old Style" charset="0"/>
              </a:rPr>
              <a:t>Context: Lewis and the Inklings and the Power of Story</a:t>
            </a:r>
            <a:br>
              <a:rPr lang="en-US" sz="2400" b="1" dirty="0">
                <a:latin typeface="Goudy Old Style" charset="0"/>
                <a:ea typeface="Goudy Old Style" charset="0"/>
                <a:cs typeface="Goudy Old Style" charset="0"/>
              </a:rPr>
            </a:br>
            <a:br>
              <a:rPr lang="en-US" sz="1600" dirty="0">
                <a:latin typeface="Goudy Old Style" charset="0"/>
                <a:ea typeface="Goudy Old Style" charset="0"/>
                <a:cs typeface="Goudy Old Style" charset="0"/>
              </a:rPr>
            </a:br>
            <a:r>
              <a:rPr lang="en-US" sz="1600" i="1" dirty="0">
                <a:latin typeface="Goudy Old Style" charset="0"/>
                <a:ea typeface="Goudy Old Style" charset="0"/>
                <a:cs typeface="Goudy Old Style" charset="0"/>
              </a:rPr>
              <a:t>Finally, brothers, whatever is true, whatever is honorable, whatever is just, whatever is pure, whatever is lovely, whatever is commendable, if there is any excellence, </a:t>
            </a:r>
            <a:br>
              <a:rPr lang="en-US" sz="1600" i="1" dirty="0">
                <a:latin typeface="Goudy Old Style" charset="0"/>
                <a:ea typeface="Goudy Old Style" charset="0"/>
                <a:cs typeface="Goudy Old Style" charset="0"/>
              </a:rPr>
            </a:br>
            <a:r>
              <a:rPr lang="en-US" sz="1600" i="1" dirty="0">
                <a:latin typeface="Goudy Old Style" charset="0"/>
                <a:ea typeface="Goudy Old Style" charset="0"/>
                <a:cs typeface="Goudy Old Style" charset="0"/>
              </a:rPr>
              <a:t>if there is anything worthy of praise, think about these things. What you have learned</a:t>
            </a:r>
            <a:r>
              <a:rPr lang="en-US" sz="1600" i="1" baseline="30000" dirty="0">
                <a:latin typeface="Goudy Old Style" charset="0"/>
                <a:ea typeface="Goudy Old Style" charset="0"/>
                <a:cs typeface="Goudy Old Style" charset="0"/>
              </a:rPr>
              <a:t> </a:t>
            </a:r>
            <a:r>
              <a:rPr lang="en-US" sz="1600" i="1" dirty="0">
                <a:latin typeface="Goudy Old Style" charset="0"/>
                <a:ea typeface="Goudy Old Style" charset="0"/>
                <a:cs typeface="Goudy Old Style" charset="0"/>
              </a:rPr>
              <a:t>and received and heard and seen in me—practice these things, </a:t>
            </a:r>
            <a:br>
              <a:rPr lang="en-US" sz="1600" i="1" dirty="0">
                <a:latin typeface="Goudy Old Style" charset="0"/>
                <a:ea typeface="Goudy Old Style" charset="0"/>
                <a:cs typeface="Goudy Old Style" charset="0"/>
              </a:rPr>
            </a:br>
            <a:r>
              <a:rPr lang="en-US" sz="1600" i="1" dirty="0">
                <a:latin typeface="Goudy Old Style" charset="0"/>
                <a:ea typeface="Goudy Old Style" charset="0"/>
                <a:cs typeface="Goudy Old Style" charset="0"/>
              </a:rPr>
              <a:t>and the God of peace will be with you. </a:t>
            </a:r>
            <a:r>
              <a:rPr lang="en-US" sz="1600" dirty="0">
                <a:latin typeface="Goudy Old Style" charset="0"/>
                <a:ea typeface="Goudy Old Style" charset="0"/>
                <a:cs typeface="Goudy Old Style" charset="0"/>
              </a:rPr>
              <a:t>(Philippians 4:8-9)</a:t>
            </a:r>
            <a:br>
              <a:rPr lang="en-US" sz="1600"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A group that gathered around C.S. Lewis and J.R.R. Tolkien beginning in the 1930s and </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lasting for several decades, defined by Lewis as “</a:t>
            </a:r>
            <a:r>
              <a:rPr lang="mr-IN" sz="2400" dirty="0">
                <a:latin typeface="Goudy Old Style" charset="0"/>
                <a:ea typeface="Goudy Old Style" charset="0"/>
                <a:cs typeface="Goudy Old Style" charset="0"/>
              </a:rPr>
              <a:t>…</a:t>
            </a:r>
            <a:r>
              <a:rPr lang="en-US" sz="2400" dirty="0">
                <a:latin typeface="Goudy Old Style" charset="0"/>
                <a:ea typeface="Goudy Old Style" charset="0"/>
                <a:cs typeface="Goudy Old Style" charset="0"/>
              </a:rPr>
              <a:t>an informal club, whose qualifications are a</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tendency to write, and Christianity.”</a:t>
            </a:r>
            <a:br>
              <a:rPr lang="en-US" sz="2400" dirty="0">
                <a:latin typeface="Goudy Old Style" charset="0"/>
                <a:ea typeface="Goudy Old Style" charset="0"/>
                <a:cs typeface="Goudy Old Style" charset="0"/>
              </a:rPr>
            </a:br>
            <a:br>
              <a:rPr lang="en-US" sz="16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Building upon a deep Christian faith and a recovery of the transcendentals of Truth, Goodness, and Beauty, the Inklings were unafraid to boldly engage the culture and mounted a counter-cultural offensive about how to live and think Christianly in a post-Christian world. They were deeply invested in recovering a Biblical understanding of fellowship and the power of community. According to scholar Bruce Edwards,</a:t>
            </a:r>
            <a:br>
              <a:rPr lang="en-US" sz="2400" dirty="0">
                <a:latin typeface="Goudy Old Style" charset="0"/>
                <a:ea typeface="Goudy Old Style" charset="0"/>
                <a:cs typeface="Goudy Old Style" charset="0"/>
              </a:rPr>
            </a:br>
            <a:br>
              <a:rPr lang="en-US" sz="1600" dirty="0">
                <a:latin typeface="Goudy Old Style" charset="0"/>
                <a:ea typeface="Goudy Old Style" charset="0"/>
                <a:cs typeface="Goudy Old Style" charset="0"/>
              </a:rPr>
            </a:br>
            <a:r>
              <a:rPr lang="en-US" sz="1600" dirty="0">
                <a:latin typeface="Goudy Old Style" charset="0"/>
                <a:ea typeface="Goudy Old Style" charset="0"/>
                <a:cs typeface="Goudy Old Style" charset="0"/>
              </a:rPr>
              <a:t>“</a:t>
            </a:r>
            <a:r>
              <a:rPr lang="en-US" sz="2400" i="1" kern="0" dirty="0">
                <a:latin typeface="Goudy Old Style" panose="02020502050305020303" pitchFamily="18" charset="77"/>
                <a:ea typeface="Goudy Old Style" charset="0"/>
                <a:cs typeface="Goudy Old Style" charset="0"/>
              </a:rPr>
              <a:t>'</a:t>
            </a:r>
            <a:r>
              <a:rPr lang="en-US" sz="2400" i="1" kern="0" dirty="0">
                <a:effectLst/>
                <a:latin typeface="Goudy Old Style" panose="02020502050305020303" pitchFamily="18" charset="77"/>
                <a:ea typeface="Times New Roman" panose="02020603050405020304" pitchFamily="18" charset="0"/>
              </a:rPr>
              <a:t>Romance</a:t>
            </a:r>
            <a:r>
              <a:rPr lang="en-US" sz="2400" i="1" kern="0" dirty="0">
                <a:latin typeface="Goudy Old Style" panose="02020502050305020303" pitchFamily="18" charset="77"/>
                <a:ea typeface="Times New Roman" panose="02020603050405020304" pitchFamily="18" charset="0"/>
              </a:rPr>
              <a:t>’</a:t>
            </a:r>
            <a:r>
              <a:rPr lang="en-US" sz="2400" i="1" kern="0" dirty="0">
                <a:effectLst/>
                <a:latin typeface="Goudy Old Style" panose="02020502050305020303" pitchFamily="18" charset="77"/>
                <a:ea typeface="Times New Roman" panose="02020603050405020304" pitchFamily="18" charset="0"/>
              </a:rPr>
              <a:t> was Lewis’s catch-all term for the genre most congenial to the science fiction and fairy tale genre he and J. R. R. Tolkien hoped to reinvent for a 20th Century audience—an audience they felt was too easily subverted by rampant literary naturalism and modern scientism.  For Lewis, as for Tolkien, such stories of derring-do, daunting quests, vistas populated by fantastic yet credible characters accomplished what mere philosophical argument could not. Their narratives proffered central themes that simultaneously uplifted the spirit while challenging the conventional wisdom, our “disenchantment,” of the present age, pushing readers toward the true reality now made visible.”</a:t>
            </a:r>
            <a:r>
              <a:rPr lang="en-US" sz="2400" dirty="0">
                <a:effectLst/>
                <a:latin typeface="Goudy Old Style" panose="02020502050305020303" pitchFamily="18" charset="77"/>
              </a:rPr>
              <a:t> </a:t>
            </a:r>
            <a:br>
              <a:rPr lang="en-US" sz="2400" dirty="0">
                <a:effectLst/>
                <a:latin typeface="Goudy Old Style" panose="02020502050305020303" pitchFamily="18" charset="77"/>
              </a:rPr>
            </a:br>
            <a:br>
              <a:rPr lang="en-US" sz="1600" dirty="0">
                <a:effectLst/>
                <a:latin typeface="Goudy Old Style" panose="02020502050305020303" pitchFamily="18" charset="77"/>
              </a:rPr>
            </a:br>
            <a:r>
              <a:rPr lang="en-US" sz="2400" dirty="0">
                <a:effectLst/>
                <a:latin typeface="Goudy Old Style" panose="02020502050305020303" pitchFamily="18" charset="77"/>
              </a:rPr>
              <a:t>In a letter to his friend Sister Penelope in 1939, Lewis said </a:t>
            </a:r>
            <a:r>
              <a:rPr lang="en-US" sz="2400" b="0" i="0" dirty="0">
                <a:effectLst/>
                <a:latin typeface="Goudy Old Style" panose="02020502050305020303" pitchFamily="18" charset="77"/>
              </a:rPr>
              <a:t>“Any amount of theology can now be smuggled into people’s minds under cover of romance without their knowing it.”</a:t>
            </a:r>
            <a:endParaRPr lang="en-US" sz="2400" i="1"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3602038"/>
            <a:ext cx="5791200" cy="1655762"/>
          </a:xfrm>
        </p:spPr>
        <p:txBody>
          <a:bodyPr>
            <a:normAutofit/>
          </a:bodyPr>
          <a:lstStyle/>
          <a:p>
            <a:endParaRPr lang="en-US" dirty="0">
              <a:latin typeface="Goudy Old Style" charset="0"/>
              <a:ea typeface="Goudy Old Style" charset="0"/>
              <a:cs typeface="Goudy Old Style" charset="0"/>
            </a:endParaRPr>
          </a:p>
          <a:p>
            <a:endParaRPr lang="en-US" dirty="0">
              <a:latin typeface="Goudy Old Style" charset="0"/>
              <a:ea typeface="Goudy Old Style" charset="0"/>
              <a:cs typeface="Goudy Old Style" charset="0"/>
            </a:endParaRPr>
          </a:p>
          <a:p>
            <a:pPr algn="l"/>
            <a:endParaRPr lang="en-US" dirty="0">
              <a:latin typeface="Goudy Old Style" charset="0"/>
              <a:ea typeface="Goudy Old Style" charset="0"/>
              <a:cs typeface="Goudy Old Style" charset="0"/>
            </a:endParaRPr>
          </a:p>
          <a:p>
            <a:pPr algn="l"/>
            <a:endParaRPr lang="en-US" dirty="0">
              <a:latin typeface="Goudy Old Style" charset="0"/>
              <a:ea typeface="Goudy Old Style" charset="0"/>
              <a:cs typeface="Goudy Old Style" charset="0"/>
            </a:endParaRPr>
          </a:p>
        </p:txBody>
      </p:sp>
      <p:pic>
        <p:nvPicPr>
          <p:cNvPr id="3073" name="Picture 1" descr="https://apilgriminnarnia.files.wordpress.com/2017/06/inklings-stained-glass-window-by-marc-burckhardt.jpg?w=408&am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4918" y="1"/>
            <a:ext cx="1657081" cy="21507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974437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12049124" cy="6835139"/>
          </a:xfrm>
        </p:spPr>
        <p:txBody>
          <a:bodyPr>
            <a:normAutofit fontScale="90000"/>
          </a:bodyPr>
          <a:lstStyle/>
          <a:p>
            <a:pPr algn="l"/>
            <a:br>
              <a:rPr lang="en-US" sz="2400" b="1" dirty="0">
                <a:latin typeface="Goudy Old Style" charset="0"/>
                <a:ea typeface="Goudy Old Style" charset="0"/>
                <a:cs typeface="Goudy Old Style" charset="0"/>
              </a:rPr>
            </a:br>
            <a:r>
              <a:rPr lang="en-US" sz="2400" b="1" i="1" dirty="0">
                <a:latin typeface="Goudy Old Style" charset="0"/>
                <a:ea typeface="Goudy Old Style" charset="0"/>
                <a:cs typeface="Goudy Old Style" charset="0"/>
              </a:rPr>
              <a:t>The Chronicles of Narnia</a:t>
            </a:r>
            <a:br>
              <a:rPr lang="en-US" sz="2400" b="1" i="1" dirty="0">
                <a:latin typeface="Goudy Old Style" charset="0"/>
                <a:ea typeface="Goudy Old Style" charset="0"/>
                <a:cs typeface="Goudy Old Style" charset="0"/>
              </a:rPr>
            </a:br>
            <a:br>
              <a:rPr lang="en-US" sz="2400" b="1" i="1"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Written in a very brief period of time after World War II</a:t>
            </a:r>
            <a:br>
              <a:rPr lang="en-US" sz="2400" dirty="0">
                <a:latin typeface="Goudy Old Style" charset="0"/>
                <a:ea typeface="Goudy Old Style" charset="0"/>
                <a:cs typeface="Goudy Old Style" charset="0"/>
              </a:rPr>
            </a:br>
            <a:r>
              <a:rPr lang="en-US" sz="2400" i="1" dirty="0">
                <a:latin typeface="Goudy Old Style" charset="0"/>
                <a:ea typeface="Goudy Old Style" charset="0"/>
                <a:cs typeface="Goudy Old Style" charset="0"/>
              </a:rPr>
              <a:t>The Lion, the Witch and the Wardrobe (1950) </a:t>
            </a:r>
            <a:br>
              <a:rPr lang="en-US" sz="2400" i="1" dirty="0">
                <a:latin typeface="Goudy Old Style" charset="0"/>
                <a:ea typeface="Goudy Old Style" charset="0"/>
                <a:cs typeface="Goudy Old Style" charset="0"/>
              </a:rPr>
            </a:br>
            <a:r>
              <a:rPr lang="en-US" sz="2400" i="1" dirty="0">
                <a:latin typeface="Goudy Old Style" charset="0"/>
                <a:ea typeface="Goudy Old Style" charset="0"/>
                <a:cs typeface="Goudy Old Style" charset="0"/>
              </a:rPr>
              <a:t>Prince Caspian (1951) </a:t>
            </a:r>
            <a:br>
              <a:rPr lang="en-US" sz="2400" i="1" dirty="0">
                <a:latin typeface="Goudy Old Style" charset="0"/>
                <a:ea typeface="Goudy Old Style" charset="0"/>
                <a:cs typeface="Goudy Old Style" charset="0"/>
              </a:rPr>
            </a:br>
            <a:r>
              <a:rPr lang="en-US" sz="2400" i="1" dirty="0">
                <a:latin typeface="Goudy Old Style" charset="0"/>
                <a:ea typeface="Goudy Old Style" charset="0"/>
                <a:cs typeface="Goudy Old Style" charset="0"/>
              </a:rPr>
              <a:t>The Voyage of the Dawn Treader (1952) </a:t>
            </a:r>
            <a:br>
              <a:rPr lang="en-US" sz="2400" i="1" dirty="0">
                <a:latin typeface="Goudy Old Style" charset="0"/>
                <a:ea typeface="Goudy Old Style" charset="0"/>
                <a:cs typeface="Goudy Old Style" charset="0"/>
              </a:rPr>
            </a:br>
            <a:r>
              <a:rPr lang="en-US" sz="2400" i="1" dirty="0">
                <a:latin typeface="Goudy Old Style" charset="0"/>
                <a:ea typeface="Goudy Old Style" charset="0"/>
                <a:cs typeface="Goudy Old Style" charset="0"/>
              </a:rPr>
              <a:t>The Silver Chair (1953) </a:t>
            </a:r>
            <a:br>
              <a:rPr lang="en-US" sz="2400" i="1" dirty="0">
                <a:latin typeface="Goudy Old Style" charset="0"/>
                <a:ea typeface="Goudy Old Style" charset="0"/>
                <a:cs typeface="Goudy Old Style" charset="0"/>
              </a:rPr>
            </a:br>
            <a:r>
              <a:rPr lang="en-US" sz="2400" i="1" dirty="0">
                <a:latin typeface="Goudy Old Style" charset="0"/>
                <a:ea typeface="Goudy Old Style" charset="0"/>
                <a:cs typeface="Goudy Old Style" charset="0"/>
              </a:rPr>
              <a:t>The Horse and His Boy (1954) </a:t>
            </a:r>
            <a:br>
              <a:rPr lang="en-US" sz="2400" i="1" dirty="0">
                <a:latin typeface="Goudy Old Style" charset="0"/>
                <a:ea typeface="Goudy Old Style" charset="0"/>
                <a:cs typeface="Goudy Old Style" charset="0"/>
              </a:rPr>
            </a:br>
            <a:r>
              <a:rPr lang="en-US" sz="2400" i="1" dirty="0">
                <a:latin typeface="Goudy Old Style" charset="0"/>
                <a:ea typeface="Goudy Old Style" charset="0"/>
                <a:cs typeface="Goudy Old Style" charset="0"/>
              </a:rPr>
              <a:t>The Magician's Nephew (1955) </a:t>
            </a:r>
            <a:br>
              <a:rPr lang="en-US" sz="2400" i="1" dirty="0">
                <a:latin typeface="Goudy Old Style" charset="0"/>
                <a:ea typeface="Goudy Old Style" charset="0"/>
                <a:cs typeface="Goudy Old Style" charset="0"/>
              </a:rPr>
            </a:br>
            <a:r>
              <a:rPr lang="en-US" sz="2400" i="1" dirty="0">
                <a:latin typeface="Goudy Old Style" charset="0"/>
                <a:ea typeface="Goudy Old Style" charset="0"/>
                <a:cs typeface="Goudy Old Style" charset="0"/>
              </a:rPr>
              <a:t>The Last Battle (1956)</a:t>
            </a:r>
            <a:br>
              <a:rPr lang="en-US" sz="2400" i="1" dirty="0">
                <a:latin typeface="Goudy Old Style" charset="0"/>
                <a:ea typeface="Goudy Old Style" charset="0"/>
                <a:cs typeface="Goudy Old Style" charset="0"/>
              </a:rPr>
            </a:br>
            <a:br>
              <a:rPr lang="en-US" sz="2400" i="1"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“The Last Battle” was awarded the Carnegie Award, the highest award for children’s literature</a:t>
            </a:r>
            <a:br>
              <a:rPr lang="en-US" sz="2400"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Enduring popularity--over 100 million copies sold in 47 languages</a:t>
            </a:r>
            <a:br>
              <a:rPr lang="en-US" sz="2400"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Waterstones survey—best English children’s story of all time is </a:t>
            </a:r>
            <a:r>
              <a:rPr lang="en-US" sz="2400" i="1" dirty="0">
                <a:latin typeface="Goudy Old Style" charset="0"/>
                <a:ea typeface="Goudy Old Style" charset="0"/>
                <a:cs typeface="Goudy Old Style" charset="0"/>
              </a:rPr>
              <a:t>The Lion, the Witch, and the Wardrobe</a:t>
            </a:r>
            <a:br>
              <a:rPr lang="en-US" sz="2400" i="1" dirty="0">
                <a:latin typeface="Goudy Old Style" charset="0"/>
                <a:ea typeface="Goudy Old Style" charset="0"/>
                <a:cs typeface="Goudy Old Style" charset="0"/>
              </a:rPr>
            </a:br>
            <a:br>
              <a:rPr lang="en-US" sz="2400" i="1"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In 2018, Netflix paid over $250 million for the rights to develop more Narnia films</a:t>
            </a:r>
            <a:br>
              <a:rPr lang="en-US" sz="2400"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The 2023 May Ball at Magdalen</a:t>
            </a:r>
            <a:br>
              <a:rPr lang="en-US" sz="2400" dirty="0">
                <a:latin typeface="Goudy Old Style" charset="0"/>
                <a:ea typeface="Goudy Old Style" charset="0"/>
                <a:cs typeface="Goudy Old Style" charset="0"/>
              </a:rPr>
            </a:b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1524000" y="3602038"/>
            <a:ext cx="5791200" cy="1655762"/>
          </a:xfrm>
        </p:spPr>
        <p:txBody>
          <a:bodyPr>
            <a:normAutofit/>
          </a:bodyPr>
          <a:lstStyle/>
          <a:p>
            <a:endParaRPr lang="en-US" dirty="0">
              <a:latin typeface="Goudy Old Style" charset="0"/>
              <a:ea typeface="Goudy Old Style" charset="0"/>
              <a:cs typeface="Goudy Old Style" charset="0"/>
            </a:endParaRPr>
          </a:p>
          <a:p>
            <a:endParaRPr lang="en-US" dirty="0">
              <a:latin typeface="Goudy Old Style" charset="0"/>
              <a:ea typeface="Goudy Old Style" charset="0"/>
              <a:cs typeface="Goudy Old Style" charset="0"/>
            </a:endParaRPr>
          </a:p>
          <a:p>
            <a:pPr algn="l"/>
            <a:endParaRPr lang="en-US" dirty="0">
              <a:latin typeface="Goudy Old Style" charset="0"/>
              <a:ea typeface="Goudy Old Style" charset="0"/>
              <a:cs typeface="Goudy Old Style" charset="0"/>
            </a:endParaRPr>
          </a:p>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5" name="Picture 4" descr="A collection of books on a white cover&#10;&#10;Description automatically generated">
            <a:extLst>
              <a:ext uri="{FF2B5EF4-FFF2-40B4-BE49-F238E27FC236}">
                <a16:creationId xmlns:a16="http://schemas.microsoft.com/office/drawing/2014/main" id="{D5B4CB7E-1E8B-8841-4717-A719ECFFC76C}"/>
              </a:ext>
            </a:extLst>
          </p:cNvPr>
          <p:cNvPicPr>
            <a:picLocks noChangeAspect="1"/>
          </p:cNvPicPr>
          <p:nvPr/>
        </p:nvPicPr>
        <p:blipFill>
          <a:blip r:embed="rId2"/>
          <a:stretch>
            <a:fillRect/>
          </a:stretch>
        </p:blipFill>
        <p:spPr>
          <a:xfrm>
            <a:off x="10206318" y="121024"/>
            <a:ext cx="1985682" cy="2393576"/>
          </a:xfrm>
          <a:prstGeom prst="rect">
            <a:avLst/>
          </a:prstGeom>
        </p:spPr>
      </p:pic>
    </p:spTree>
    <p:extLst>
      <p:ext uri="{BB962C8B-B14F-4D97-AF65-F5344CB8AC3E}">
        <p14:creationId xmlns:p14="http://schemas.microsoft.com/office/powerpoint/2010/main" val="1906117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9683262" cy="6835139"/>
          </a:xfrm>
        </p:spPr>
        <p:txBody>
          <a:bodyPr>
            <a:normAutofit/>
          </a:bodyPr>
          <a:lstStyle/>
          <a:p>
            <a:pPr algn="l"/>
            <a:r>
              <a:rPr lang="en-US" sz="2200" b="1" dirty="0">
                <a:latin typeface="Goudy Old Style" charset="0"/>
                <a:ea typeface="Goudy Old Style" charset="0"/>
                <a:cs typeface="Goudy Old Style" charset="0"/>
              </a:rPr>
              <a:t>Origins of Narnia</a:t>
            </a:r>
            <a:br>
              <a:rPr lang="en-US" sz="2200" b="1" dirty="0">
                <a:latin typeface="Goudy Old Style" charset="0"/>
                <a:ea typeface="Goudy Old Style" charset="0"/>
                <a:cs typeface="Goudy Old Style" charset="0"/>
              </a:rPr>
            </a:br>
            <a:br>
              <a:rPr lang="en-US" sz="2200" b="1" dirty="0">
                <a:latin typeface="Goudy Old Style" charset="0"/>
                <a:ea typeface="Goudy Old Style" charset="0"/>
                <a:cs typeface="Goudy Old Style" charset="0"/>
              </a:rPr>
            </a:br>
            <a:r>
              <a:rPr lang="en-US" sz="2200" dirty="0">
                <a:latin typeface="Goudy Old Style" charset="0"/>
                <a:ea typeface="Goudy Old Style" charset="0"/>
                <a:cs typeface="Goudy Old Style" charset="0"/>
              </a:rPr>
              <a:t>1907—Lewis writes to his brother </a:t>
            </a:r>
            <a:r>
              <a:rPr lang="en-US" sz="2200" dirty="0" err="1">
                <a:latin typeface="Goudy Old Style" charset="0"/>
                <a:ea typeface="Goudy Old Style" charset="0"/>
                <a:cs typeface="Goudy Old Style" charset="0"/>
              </a:rPr>
              <a:t>Warnie</a:t>
            </a:r>
            <a:r>
              <a:rPr lang="en-US" sz="2200" dirty="0">
                <a:latin typeface="Goudy Old Style" charset="0"/>
                <a:ea typeface="Goudy Old Style" charset="0"/>
                <a:cs typeface="Goudy Old Style" charset="0"/>
              </a:rPr>
              <a:t> that he is writing “A History of Mouse-land,” which is eventually combined with </a:t>
            </a:r>
            <a:r>
              <a:rPr lang="en-US" sz="2200" dirty="0" err="1">
                <a:latin typeface="Goudy Old Style" charset="0"/>
                <a:ea typeface="Goudy Old Style" charset="0"/>
                <a:cs typeface="Goudy Old Style" charset="0"/>
              </a:rPr>
              <a:t>Warnie’s</a:t>
            </a:r>
            <a:r>
              <a:rPr lang="en-US" sz="2200" dirty="0">
                <a:latin typeface="Goudy Old Style" charset="0"/>
                <a:ea typeface="Goudy Old Style" charset="0"/>
                <a:cs typeface="Goudy Old Style" charset="0"/>
              </a:rPr>
              <a:t> love of India to form the imaginary realm of </a:t>
            </a:r>
            <a:r>
              <a:rPr lang="en-US" sz="2200" dirty="0" err="1">
                <a:latin typeface="Goudy Old Style" charset="0"/>
                <a:ea typeface="Goudy Old Style" charset="0"/>
                <a:cs typeface="Goudy Old Style" charset="0"/>
              </a:rPr>
              <a:t>Boxen</a:t>
            </a:r>
            <a:r>
              <a:rPr lang="en-US" sz="2200" dirty="0">
                <a:latin typeface="Goudy Old Style" charset="0"/>
                <a:ea typeface="Goudy Old Style" charset="0"/>
                <a:cs typeface="Goudy Old Style" charset="0"/>
              </a:rPr>
              <a:t>, whose main characters are dressed and talking animals. Lewis developed a history of </a:t>
            </a:r>
            <a:r>
              <a:rPr lang="en-US" sz="2200" dirty="0" err="1">
                <a:latin typeface="Goudy Old Style" charset="0"/>
                <a:ea typeface="Goudy Old Style" charset="0"/>
                <a:cs typeface="Goudy Old Style" charset="0"/>
              </a:rPr>
              <a:t>Boxen</a:t>
            </a:r>
            <a:r>
              <a:rPr lang="en-US" sz="2200" dirty="0">
                <a:latin typeface="Goudy Old Style" charset="0"/>
                <a:ea typeface="Goudy Old Style" charset="0"/>
                <a:cs typeface="Goudy Old Style" charset="0"/>
              </a:rPr>
              <a:t> and a political structure for it in his early teens.</a:t>
            </a:r>
            <a:br>
              <a:rPr lang="en-US" sz="2200" dirty="0">
                <a:latin typeface="Goudy Old Style" charset="0"/>
                <a:ea typeface="Goudy Old Style" charset="0"/>
                <a:cs typeface="Goudy Old Style" charset="0"/>
              </a:rPr>
            </a:br>
            <a:br>
              <a:rPr lang="en-US" sz="2200" dirty="0">
                <a:latin typeface="Goudy Old Style" charset="0"/>
                <a:ea typeface="Goudy Old Style" charset="0"/>
                <a:cs typeface="Goudy Old Style" charset="0"/>
              </a:rPr>
            </a:br>
            <a:r>
              <a:rPr lang="en-US" sz="2200" dirty="0">
                <a:latin typeface="Goudy Old Style" charset="0"/>
                <a:ea typeface="Goudy Old Style" charset="0"/>
                <a:cs typeface="Goudy Old Style" charset="0"/>
              </a:rPr>
              <a:t>1914—The image of a Faun carrying an umbrella and parcels in a snowy wood came to Lewis’s imagination, and he made a sketch of it which continued to reappear in his memory over the next decades</a:t>
            </a:r>
            <a:br>
              <a:rPr lang="en-US" sz="2200" dirty="0">
                <a:latin typeface="Goudy Old Style" charset="0"/>
                <a:ea typeface="Goudy Old Style" charset="0"/>
                <a:cs typeface="Goudy Old Style" charset="0"/>
              </a:rPr>
            </a:br>
            <a:br>
              <a:rPr lang="en-US" sz="2200" dirty="0">
                <a:latin typeface="Goudy Old Style" charset="0"/>
                <a:ea typeface="Goudy Old Style" charset="0"/>
                <a:cs typeface="Goudy Old Style" charset="0"/>
              </a:rPr>
            </a:br>
            <a:r>
              <a:rPr lang="en-US" sz="2200" dirty="0">
                <a:latin typeface="Goudy Old Style" charset="0"/>
                <a:ea typeface="Goudy Old Style" charset="0"/>
                <a:cs typeface="Goudy Old Style" charset="0"/>
              </a:rPr>
              <a:t>1939—On September 2, the day before Britain declares war on Germany, four evacuee children arrived at Lewis’s home, the Kilns, the first of various groups of children Lewis will house continually through the war up through 1945. Around this time, Lewis begins a story, later set aside, about four evacuee children from London sent to stay with an old professor. Surprised to find how few imaginative stories his young guests seemed to know, he decided to write one for them and scribbled down the opening sentences of a story about four children—then named Ann, Martin, Rose and Peter—who were sent away from London because of the air raids, and went to stay with a very old professor who lived by himself in the country. </a:t>
            </a:r>
            <a:br>
              <a:rPr lang="en-US" sz="2200" dirty="0">
                <a:latin typeface="Goudy Old Style" charset="0"/>
                <a:ea typeface="Goudy Old Style" charset="0"/>
                <a:cs typeface="Goudy Old Style" charset="0"/>
              </a:rPr>
            </a:br>
            <a:br>
              <a:rPr lang="en-US" sz="2200" dirty="0">
                <a:latin typeface="Goudy Old Style" charset="0"/>
                <a:ea typeface="Goudy Old Style" charset="0"/>
                <a:cs typeface="Goudy Old Style" charset="0"/>
              </a:rPr>
            </a:br>
            <a:endParaRPr lang="en-US" sz="18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1524000" y="3602038"/>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collection of books on a white cover&#10;&#10;Description automatically generated">
            <a:extLst>
              <a:ext uri="{FF2B5EF4-FFF2-40B4-BE49-F238E27FC236}">
                <a16:creationId xmlns:a16="http://schemas.microsoft.com/office/drawing/2014/main" id="{5BEFD951-7BD9-CFCF-FBAB-41D8EC4A78C5}"/>
              </a:ext>
            </a:extLst>
          </p:cNvPr>
          <p:cNvPicPr>
            <a:picLocks noChangeAspect="1"/>
          </p:cNvPicPr>
          <p:nvPr/>
        </p:nvPicPr>
        <p:blipFill>
          <a:blip r:embed="rId2"/>
          <a:stretch>
            <a:fillRect/>
          </a:stretch>
        </p:blipFill>
        <p:spPr>
          <a:xfrm>
            <a:off x="10596282" y="22861"/>
            <a:ext cx="1595718" cy="1900068"/>
          </a:xfrm>
          <a:prstGeom prst="rect">
            <a:avLst/>
          </a:prstGeom>
        </p:spPr>
      </p:pic>
    </p:spTree>
    <p:extLst>
      <p:ext uri="{BB962C8B-B14F-4D97-AF65-F5344CB8AC3E}">
        <p14:creationId xmlns:p14="http://schemas.microsoft.com/office/powerpoint/2010/main" val="1068173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1999" cy="6835139"/>
          </a:xfrm>
        </p:spPr>
        <p:txBody>
          <a:bodyPr>
            <a:normAutofit/>
          </a:bodyPr>
          <a:lstStyle/>
          <a:p>
            <a:r>
              <a:rPr lang="en-US" sz="2400" b="1" dirty="0">
                <a:latin typeface="Goudy Old Style" charset="0"/>
                <a:ea typeface="Goudy Old Style" charset="0"/>
                <a:cs typeface="Goudy Old Style" charset="0"/>
              </a:rPr>
              <a:t>Some illustrations for </a:t>
            </a:r>
            <a:r>
              <a:rPr lang="en-US" sz="2400" b="1" dirty="0" err="1">
                <a:latin typeface="Goudy Old Style" charset="0"/>
                <a:ea typeface="Goudy Old Style" charset="0"/>
                <a:cs typeface="Goudy Old Style" charset="0"/>
              </a:rPr>
              <a:t>Boxen</a:t>
            </a:r>
            <a:r>
              <a:rPr lang="en-US" sz="2400" b="1" dirty="0">
                <a:latin typeface="Goudy Old Style" charset="0"/>
                <a:ea typeface="Goudy Old Style" charset="0"/>
                <a:cs typeface="Goudy Old Style" charset="0"/>
              </a:rPr>
              <a:t> drawn by Lewis around age 10</a:t>
            </a:r>
            <a:br>
              <a:rPr lang="en-US" sz="2400" b="1" dirty="0">
                <a:latin typeface="Goudy Old Style" charset="0"/>
                <a:ea typeface="Goudy Old Style" charset="0"/>
                <a:cs typeface="Goudy Old Style" charset="0"/>
              </a:rPr>
            </a:br>
            <a:br>
              <a:rPr lang="en-US" sz="2400" b="1" dirty="0">
                <a:latin typeface="Goudy Old Style" charset="0"/>
                <a:ea typeface="Goudy Old Style" charset="0"/>
                <a:cs typeface="Goudy Old Style" charset="0"/>
              </a:rPr>
            </a:br>
            <a:br>
              <a:rPr lang="en-US" sz="2200" b="1" dirty="0">
                <a:latin typeface="Goudy Old Style" charset="0"/>
                <a:ea typeface="Goudy Old Style" charset="0"/>
                <a:cs typeface="Goudy Old Style" charset="0"/>
              </a:rPr>
            </a:br>
            <a:br>
              <a:rPr lang="en-US" sz="2200" b="1" dirty="0">
                <a:latin typeface="Goudy Old Style" charset="0"/>
                <a:ea typeface="Goudy Old Style" charset="0"/>
                <a:cs typeface="Goudy Old Style" charset="0"/>
              </a:rPr>
            </a:br>
            <a:endParaRPr lang="en-US" sz="2200" b="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1524000" y="3602038"/>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590289" cy="3657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0288" y="0"/>
            <a:ext cx="2871215" cy="3657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1504" y="0"/>
            <a:ext cx="4730494" cy="3657600"/>
          </a:xfrm>
          <a:prstGeom prst="rect">
            <a:avLst/>
          </a:prstGeom>
        </p:spPr>
      </p:pic>
    </p:spTree>
    <p:extLst>
      <p:ext uri="{BB962C8B-B14F-4D97-AF65-F5344CB8AC3E}">
        <p14:creationId xmlns:p14="http://schemas.microsoft.com/office/powerpoint/2010/main" val="150381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9683262" cy="6835139"/>
          </a:xfrm>
        </p:spPr>
        <p:txBody>
          <a:bodyPr>
            <a:normAutofit fontScale="90000"/>
          </a:bodyPr>
          <a:lstStyle/>
          <a:p>
            <a:pPr algn="l"/>
            <a:r>
              <a:rPr lang="en-US" sz="2200" dirty="0">
                <a:latin typeface="Goudy Old Style" charset="0"/>
                <a:ea typeface="Goudy Old Style" charset="0"/>
                <a:cs typeface="Goudy Old Style" charset="0"/>
              </a:rPr>
              <a:t>1948—Lewis begins to work seriously on the Narnia books, following his publication of </a:t>
            </a:r>
            <a:r>
              <a:rPr lang="en-US" sz="2200" i="1" dirty="0">
                <a:latin typeface="Goudy Old Style" charset="0"/>
                <a:ea typeface="Goudy Old Style" charset="0"/>
                <a:cs typeface="Goudy Old Style" charset="0"/>
              </a:rPr>
              <a:t>Miracles</a:t>
            </a:r>
            <a:r>
              <a:rPr lang="en-US" sz="2200" dirty="0">
                <a:latin typeface="Goudy Old Style" charset="0"/>
                <a:ea typeface="Goudy Old Style" charset="0"/>
                <a:cs typeface="Goudy Old Style" charset="0"/>
              </a:rPr>
              <a:t> and his famous debate about it with Elizabeth Anscombe at the Oxford Socratic Club. “All my seven Narnian books began with seeing pictures in my head. </a:t>
            </a:r>
            <a:r>
              <a:rPr lang="en-US" sz="2200" i="1" dirty="0">
                <a:latin typeface="Goudy Old Style" charset="0"/>
                <a:ea typeface="Goudy Old Style" charset="0"/>
                <a:cs typeface="Goudy Old Style" charset="0"/>
              </a:rPr>
              <a:t>The Lion, the Witch, and the Wardrobe</a:t>
            </a:r>
            <a:r>
              <a:rPr lang="en-US" sz="2200" dirty="0">
                <a:latin typeface="Goudy Old Style" charset="0"/>
                <a:ea typeface="Goudy Old Style" charset="0"/>
                <a:cs typeface="Goudy Old Style" charset="0"/>
              </a:rPr>
              <a:t> began with a picture of a Faun carrying an umbrella and parcels in a snowy wood. This picture had been in my mind since I was about sixteen. Then one day, when I was about forty, I said to myself: ‘Let's try to make a story about it.’ At first I had very little idea how the story would go. But then suddenly Aslan came bounding into it. I think I had been having a good many dreams of lions about that time. Once He was there He pulled the whole story together.”—</a:t>
            </a:r>
            <a:r>
              <a:rPr lang="en-US" sz="2200" i="1" dirty="0">
                <a:latin typeface="Goudy Old Style" charset="0"/>
                <a:ea typeface="Goudy Old Style" charset="0"/>
                <a:cs typeface="Goudy Old Style" charset="0"/>
              </a:rPr>
              <a:t>Radio Times </a:t>
            </a:r>
            <a:r>
              <a:rPr lang="en-US" sz="2200" dirty="0">
                <a:latin typeface="Goudy Old Style" charset="0"/>
                <a:ea typeface="Goudy Old Style" charset="0"/>
                <a:cs typeface="Goudy Old Style" charset="0"/>
              </a:rPr>
              <a:t>interview, 1960</a:t>
            </a:r>
            <a:br>
              <a:rPr lang="en-US" sz="2200" dirty="0">
                <a:latin typeface="Goudy Old Style" charset="0"/>
                <a:ea typeface="Goudy Old Style" charset="0"/>
                <a:cs typeface="Goudy Old Style" charset="0"/>
              </a:rPr>
            </a:br>
            <a:br>
              <a:rPr lang="en-US" sz="2200" dirty="0">
                <a:latin typeface="Goudy Old Style" charset="0"/>
                <a:ea typeface="Goudy Old Style" charset="0"/>
                <a:cs typeface="Goudy Old Style" charset="0"/>
              </a:rPr>
            </a:br>
            <a:r>
              <a:rPr lang="en-US" sz="2200" dirty="0">
                <a:latin typeface="Goudy Old Style" charset="0"/>
                <a:ea typeface="Goudy Old Style" charset="0"/>
                <a:cs typeface="Goudy Old Style" charset="0"/>
              </a:rPr>
              <a:t>1954--“I did not say to myself ‘Let us represent Jesus as He really is in our world by a Lion in Narnia’: I said ‘Let us suppose that there were a land like Narnia and that the Son of God, as He became a Man in our world, became a Lion there, and then imagine what would happen.” </a:t>
            </a:r>
            <a:br>
              <a:rPr lang="en-US" sz="2200" dirty="0">
                <a:latin typeface="Goudy Old Style" charset="0"/>
                <a:ea typeface="Goudy Old Style" charset="0"/>
                <a:cs typeface="Goudy Old Style" charset="0"/>
              </a:rPr>
            </a:br>
            <a:r>
              <a:rPr lang="en-US" sz="2200" dirty="0">
                <a:latin typeface="Goudy Old Style" charset="0"/>
                <a:ea typeface="Goudy Old Style" charset="0"/>
                <a:cs typeface="Goudy Old Style" charset="0"/>
              </a:rPr>
              <a:t>--</a:t>
            </a:r>
            <a:r>
              <a:rPr lang="en-US" sz="2200" i="1" dirty="0">
                <a:latin typeface="Goudy Old Style" charset="0"/>
                <a:ea typeface="Goudy Old Style" charset="0"/>
                <a:cs typeface="Goudy Old Style" charset="0"/>
              </a:rPr>
              <a:t>letter to a fifth grade class in Maryland</a:t>
            </a:r>
            <a:br>
              <a:rPr lang="en-US" sz="2200" i="1" dirty="0">
                <a:latin typeface="Goudy Old Style" charset="0"/>
                <a:ea typeface="Goudy Old Style" charset="0"/>
                <a:cs typeface="Goudy Old Style" charset="0"/>
              </a:rPr>
            </a:br>
            <a:br>
              <a:rPr lang="en-US" sz="2200" i="1" dirty="0">
                <a:latin typeface="Goudy Old Style" charset="0"/>
                <a:ea typeface="Goudy Old Style" charset="0"/>
                <a:cs typeface="Goudy Old Style" charset="0"/>
              </a:rPr>
            </a:br>
            <a:r>
              <a:rPr lang="en-US" sz="2200" b="1" dirty="0">
                <a:latin typeface="Goudy Old Style" charset="0"/>
                <a:ea typeface="Goudy Old Style" charset="0"/>
                <a:cs typeface="Goudy Old Style" charset="0"/>
              </a:rPr>
              <a:t>Lewis was passionate in his views about children’s stories:</a:t>
            </a:r>
            <a:br>
              <a:rPr lang="en-US" sz="2200" b="1" dirty="0">
                <a:latin typeface="Goudy Old Style" charset="0"/>
                <a:ea typeface="Goudy Old Style" charset="0"/>
                <a:cs typeface="Goudy Old Style" charset="0"/>
              </a:rPr>
            </a:br>
            <a:br>
              <a:rPr lang="en-US" sz="2200" dirty="0">
                <a:latin typeface="Goudy Old Style" charset="0"/>
                <a:ea typeface="Goudy Old Style" charset="0"/>
                <a:cs typeface="Goudy Old Style" charset="0"/>
              </a:rPr>
            </a:br>
            <a:r>
              <a:rPr lang="en-US" sz="2200" dirty="0">
                <a:latin typeface="Goudy Old Style" charset="0"/>
                <a:ea typeface="Goudy Old Style" charset="0"/>
                <a:cs typeface="Goudy Old Style" charset="0"/>
              </a:rPr>
              <a:t>“A children's story that can only be enjoyed by children is not a good children's story in the slightest.” </a:t>
            </a:r>
            <a:br>
              <a:rPr lang="en-US" sz="2200" dirty="0">
                <a:latin typeface="Goudy Old Style" charset="0"/>
                <a:ea typeface="Goudy Old Style" charset="0"/>
                <a:cs typeface="Goudy Old Style" charset="0"/>
              </a:rPr>
            </a:br>
            <a:br>
              <a:rPr lang="en-US" sz="2200" dirty="0">
                <a:latin typeface="Goudy Old Style" charset="0"/>
                <a:ea typeface="Goudy Old Style" charset="0"/>
                <a:cs typeface="Goudy Old Style" charset="0"/>
              </a:rPr>
            </a:br>
            <a:r>
              <a:rPr lang="en-US" sz="2200" dirty="0">
                <a:latin typeface="Goudy Old Style" charset="0"/>
                <a:ea typeface="Goudy Old Style" charset="0"/>
                <a:cs typeface="Goudy Old Style" charset="0"/>
              </a:rPr>
              <a:t> “No book is really worth reading at the age of ten which is not equally – and often far more – worth reading at the age of fifty and beyond.” </a:t>
            </a:r>
            <a:br>
              <a:rPr lang="en-US" sz="2200" dirty="0">
                <a:latin typeface="Goudy Old Style" charset="0"/>
                <a:ea typeface="Goudy Old Style" charset="0"/>
                <a:cs typeface="Goudy Old Style" charset="0"/>
              </a:rPr>
            </a:br>
            <a:br>
              <a:rPr lang="en-US" sz="1800" dirty="0">
                <a:latin typeface="Goudy Old Style" charset="0"/>
                <a:ea typeface="Goudy Old Style" charset="0"/>
                <a:cs typeface="Goudy Old Style" charset="0"/>
              </a:rPr>
            </a:br>
            <a:endParaRPr lang="en-US" sz="18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1524000" y="3602038"/>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collection of books on a white cover&#10;&#10;Description automatically generated">
            <a:extLst>
              <a:ext uri="{FF2B5EF4-FFF2-40B4-BE49-F238E27FC236}">
                <a16:creationId xmlns:a16="http://schemas.microsoft.com/office/drawing/2014/main" id="{8613DB18-492E-4DB0-70A9-1DB95103D365}"/>
              </a:ext>
            </a:extLst>
          </p:cNvPr>
          <p:cNvPicPr>
            <a:picLocks noChangeAspect="1"/>
          </p:cNvPicPr>
          <p:nvPr/>
        </p:nvPicPr>
        <p:blipFill>
          <a:blip r:embed="rId2"/>
          <a:stretch>
            <a:fillRect/>
          </a:stretch>
        </p:blipFill>
        <p:spPr>
          <a:xfrm>
            <a:off x="10811435" y="161365"/>
            <a:ext cx="1138145" cy="1627094"/>
          </a:xfrm>
          <a:prstGeom prst="rect">
            <a:avLst/>
          </a:prstGeom>
        </p:spPr>
      </p:pic>
    </p:spTree>
    <p:extLst>
      <p:ext uri="{BB962C8B-B14F-4D97-AF65-F5344CB8AC3E}">
        <p14:creationId xmlns:p14="http://schemas.microsoft.com/office/powerpoint/2010/main" val="980144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10153</TotalTime>
  <Words>2974</Words>
  <Application>Microsoft Macintosh PowerPoint</Application>
  <PresentationFormat>Widescreen</PresentationFormat>
  <Paragraphs>65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Goudy Old Style</vt:lpstr>
      <vt:lpstr>Office Theme</vt:lpstr>
      <vt:lpstr>  C.S. Lewis’s   The Last Battle  Book VII of  The Chronicles of Narnia</vt:lpstr>
      <vt:lpstr> It is for freedom that Christ has set us free. Stand firm, therefore, and do not submit again to a yoke of slavery. For you were called to freedom, brothers. Only do not use your freedom as an opportunity for the flesh, but through love serve one another.  For the whole law is fulfilled in one word: “You shall love your neighbor as yourself.”  --Galatians 3: 1, 13-14   </vt:lpstr>
      <vt:lpstr> How to approach this class:  --On the beach  --Snorkeling  --Scuba diving  --Email list   How to read this book:  --Try reading aloud and slowly, looking for layers of meaning  --Fine to read ahead  </vt:lpstr>
      <vt:lpstr>   </vt:lpstr>
      <vt:lpstr>Context: Lewis and the Inklings and the Power of Story  Finally, brothers, whatever is true, whatever is honorable, whatever is just, whatever is pure, whatever is lovely, whatever is commendable, if there is any excellence,  if there is anything worthy of praise, think about these things. What you have learned and received and heard and seen in me—practice these things,  and the God of peace will be with you. (Philippians 4:8-9)  A group that gathered around C.S. Lewis and J.R.R. Tolkien beginning in the 1930s and  lasting for several decades, defined by Lewis as “…an informal club, whose qualifications are a tendency to write, and Christianity.”  Building upon a deep Christian faith and a recovery of the transcendentals of Truth, Goodness, and Beauty, the Inklings were unafraid to boldly engage the culture and mounted a counter-cultural offensive about how to live and think Christianly in a post-Christian world. They were deeply invested in recovering a Biblical understanding of fellowship and the power of community. According to scholar Bruce Edwards,  “'Romance’ was Lewis’s catch-all term for the genre most congenial to the science fiction and fairy tale genre he and J. R. R. Tolkien hoped to reinvent for a 20th Century audience—an audience they felt was too easily subverted by rampant literary naturalism and modern scientism.  For Lewis, as for Tolkien, such stories of derring-do, daunting quests, vistas populated by fantastic yet credible characters accomplished what mere philosophical argument could not. Their narratives proffered central themes that simultaneously uplifted the spirit while challenging the conventional wisdom, our “disenchantment,” of the present age, pushing readers toward the true reality now made visible.”   In a letter to his friend Sister Penelope in 1939, Lewis said “Any amount of theology can now be smuggled into people’s minds under cover of romance without their knowing it.”</vt:lpstr>
      <vt:lpstr> The Chronicles of Narnia  Written in a very brief period of time after World War II The Lion, the Witch and the Wardrobe (1950)  Prince Caspian (1951)  The Voyage of the Dawn Treader (1952)  The Silver Chair (1953)  The Horse and His Boy (1954)  The Magician's Nephew (1955)  The Last Battle (1956)  “The Last Battle” was awarded the Carnegie Award, the highest award for children’s literature  Enduring popularity--over 100 million copies sold in 47 languages  Waterstones survey—best English children’s story of all time is The Lion, the Witch, and the Wardrobe  In 2018, Netflix paid over $250 million for the rights to develop more Narnia films  The 2023 May Ball at Magdalen </vt:lpstr>
      <vt:lpstr>Origins of Narnia  1907—Lewis writes to his brother Warnie that he is writing “A History of Mouse-land,” which is eventually combined with Warnie’s love of India to form the imaginary realm of Boxen, whose main characters are dressed and talking animals. Lewis developed a history of Boxen and a political structure for it in his early teens.  1914—The image of a Faun carrying an umbrella and parcels in a snowy wood came to Lewis’s imagination, and he made a sketch of it which continued to reappear in his memory over the next decades  1939—On September 2, the day before Britain declares war on Germany, four evacuee children arrived at Lewis’s home, the Kilns, the first of various groups of children Lewis will house continually through the war up through 1945. Around this time, Lewis begins a story, later set aside, about four evacuee children from London sent to stay with an old professor. Surprised to find how few imaginative stories his young guests seemed to know, he decided to write one for them and scribbled down the opening sentences of a story about four children—then named Ann, Martin, Rose and Peter—who were sent away from London because of the air raids, and went to stay with a very old professor who lived by himself in the country.   </vt:lpstr>
      <vt:lpstr>Some illustrations for Boxen drawn by Lewis around age 10    </vt:lpstr>
      <vt:lpstr>1948—Lewis begins to work seriously on the Narnia books, following his publication of Miracles and his famous debate about it with Elizabeth Anscombe at the Oxford Socratic Club. “All my seven Narnian books began with seeing pictures in my head. The Lion, the Witch, and the Wardrobe began with a picture of a Faun carrying an umbrella and parcels in a snowy wood. This picture had been in my mind since I was about sixteen. Then one day, when I was about forty, I said to myself: ‘Let's try to make a story about it.’ At first I had very little idea how the story would go. But then suddenly Aslan came bounding into it. I think I had been having a good many dreams of lions about that time. Once He was there He pulled the whole story together.”—Radio Times interview, 1960  1954--“I did not say to myself ‘Let us represent Jesus as He really is in our world by a Lion in Narnia’: I said ‘Let us suppose that there were a land like Narnia and that the Son of God, as He became a Man in our world, became a Lion there, and then imagine what would happen.”  --letter to a fifth grade class in Maryland  Lewis was passionate in his views about children’s stories:  “A children's story that can only be enjoyed by children is not a good children's story in the slightest.”    “No book is really worth reading at the age of ten which is not equally – and often far more – worth reading at the age of fifty and beyond.”   </vt:lpstr>
      <vt:lpstr> </vt:lpstr>
      <vt:lpstr>Perhaps the most iconic of the Narnia illustrations by the gifted illustrator Pauline Baynes  “C.S.  Lewis told me that he had actually gone into a bookshop and asked the assistant there if she could recommend someone who could draw children and animals. I don’t know whether he was just being kind to me and making me feel that I was more important than I was, or whether he’d simply heard about me from his friend Tolkien. Lewis was the most kindly and tolerant of authors—who seemed happy to leave everything in my completely inexperienced hands. Once or twice I queried the sort of character he had in mind, as with Puddleglum, and then he replied, but otherwise he made no remarks or criticisms.  I had rather the feeling that, having got the story written down and out of his mind, that the rest was someone else’s job and he wouldn’t interfere.”  Letter from Pauline Baynes to Walter Hooper, August 15, 1967    </vt:lpstr>
      <vt:lpstr> Main Characters from earlier stories who appear in The Last Battle: Background of Aslan, Tirian, Eustace, Jill   Aslan: from the Turkish word for “lion,” he is introduced in the first book as the Great Lion, the Son of the Emperor-beyond-the-Sea. He is the Great Lion, the Christ figure for Narnia, and he is the Creator of Narnia, who sings it into being in The Magician’s Nephew. Aslan dies on the Stone Table in The Lion, the Witch, and the Wardrobe, but is resurrected by the Deep Magic.  “At the name of Aslan each one of the children felt something jump in his inside. Edmund felt a sensation of mysterious horror. Peter felt suddenly brave and adventurous. Susan felt as if some delicious smell or some delightful strain of music had just floated by her. And Lucy got the feeling you have when you wake up in the morning and realise that it is the beginning of the holidays. ‘Aslan is a lion- the Lion, the great Lion.’ ‘Ooh’ said Susan. ‘I'd thought he was a man. Is he-quite safe? I shall feel rather nervous about meeting a lion’... ‘Safe?’ said Mr Beaver ... ‘Who said anything about safe? 'Course he isn't safe. But he's good. He's the King, I tell you.’”  Tirian: Tirian is a young man in his 20s and the rightful King of Narnia, being the seventh king descended from King Rilian, who was the son of King Caspian X. He has never seen Aslan “in the flesh” but believes in him wholeheartedly, as well as in all the stories of the Old Narnia which he was told as a child.</vt:lpstr>
      <vt:lpstr> Main Characters: Background of Aslan, Tirian, Eustace, Jill,   Eustace Scrubb Eustace is one of the principal characters in The Voyage of the Dawn Treader and is the odious cousin of the Pevensie children. In the Oxford English Dictionary, the third definition of “scrub” is as follows: “an insignificant or contemptible person, or a player not among the best or most skilled.”  Eustace is introduced as follows:  “There was a boy called Eustace Clarence Scrubb, and he almost deserved it. His parents called him Eustace Clarence and masters called him “Scrubb”. I can't tell you how his friends spoke to him, for he had none. He didn't call his father and mother ‘Father’ and ‘Mother’, but ‘Harold’ and ‘Alberta’. They were very up-to-date and advanced people. They were vegetarians, non-smokers, and teetotalers and wore a special kind of underclothes. And in their house there was very little furniture and very few clothes on beds and the windows were always open.”   --Eustace the Dragon and encountering Aslan ---“Back in our own world, everyone started saying how Eustace had improved and how ‘You’d never know him for the same boy; everyone except Aunt Alberta, who said he had become very commonplace and tiresome and it must have been the influence of those Pevensie children.” --Eustace becomes the hero of The Silver Chair, along with Jill Pole, another student at Experiment House</vt:lpstr>
      <vt:lpstr> Main Characters: Background of Aslan, Tirian, Eustace, Jill,   Jill Pole We first meet Jill Pole in the opening scene of The Silver Chair. She is an unpopular middle school girl who is hiding away from bullies at school and crying behind the gym. She is alone at first, desperate, sad, and hopeless. “Jill looked round and saw the dull autumn sky and heard the drip off the leaves and thought of all the hopelessness of Experiment House (it was a thirteen-week term and there were still eleven weeks to come).” The bullies are referred to, ominously, as “Them”, and the expectation at the school seems to be that one ought to spend all one’s time “…sucking up to “Them” and currying favor and dancing attendance upon “Them.”  Jill and Eustace, who refer to each other only by their last names (Pole and Scrubb), become allies through their fear of “Them”, literally shuddering with fear at the thought of how “They” will torture them if caught. YET these frightened outcasts go on to be the Heroes of The Silver Chair and used by Aslan to accomplish a vital quest.   </vt:lpstr>
      <vt:lpstr> Themes in The Last Battle  The importance of Faith  The nature of Evil  The danger of Theological innovation  The essentiality of Truth and the danger of deceit  The power of language and the gift of speech  Loyalty  The danger of cynicism  Worldly power and politics and the danger of corrupt leaders  The Reality of Heaven and the JOY of eternal life  Linkages with The Great Divorce and That Hideous Strength </vt:lpstr>
      <vt:lpstr> A tidbit of what we have to look forward to:  “It is as hard to explain how this sunlit land was different from the old Narnia as it would be to tell you how the fruits of that country taste. Perhaps you will get some idea of it if you think like this. You may have been in a room in which there was a window that looked out on a lovely bay of the sea or a green valley that wound away among mountains. And in the wall of that room opposite to the window there may have been a looking-glass. And as you turned away from the window you suddenly caught sight of that sea or that valley, all over again, in the looking glass. And the sea in the mirror, or the valley in the mirror, were in one sense just the same as the real ones: yet at the same time there were somehow different — deeper, more wonderful, more like places in a story: in a story you have never heard but very much want to know.  The difference between the old Narnia and the new Narnia was like that. The new one was a deeper country: every rock and flower and blade of grass looked as if it meant more. I can’t describe it any better than that: if ever you get there you will know what I mean.  It was the Unicorn who summed up what everyone was feeling. He stamped his right fore-hoof on the ground and neighed, and then he cried: “I have come home at last! This is my real country! I belong here. This is the land I have been looking for all my life, though I never knew it till now. The reason why we loved the old Narnia is that is sometimes looked a little like this. Bree-hee-hee! Come further up, come further in!”  C.S. Lewis, The Last Battle Chapter 15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317</cp:revision>
  <cp:lastPrinted>2019-02-13T16:31:27Z</cp:lastPrinted>
  <dcterms:created xsi:type="dcterms:W3CDTF">2018-09-19T14:45:23Z</dcterms:created>
  <dcterms:modified xsi:type="dcterms:W3CDTF">2023-09-20T15:17:47Z</dcterms:modified>
</cp:coreProperties>
</file>