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3"/>
  </p:notesMasterIdLst>
  <p:handoutMasterIdLst>
    <p:handoutMasterId r:id="rId24"/>
  </p:handoutMasterIdLst>
  <p:sldIdLst>
    <p:sldId id="374" r:id="rId2"/>
    <p:sldId id="611" r:id="rId3"/>
    <p:sldId id="455" r:id="rId4"/>
    <p:sldId id="604" r:id="rId5"/>
    <p:sldId id="601" r:id="rId6"/>
    <p:sldId id="609" r:id="rId7"/>
    <p:sldId id="606" r:id="rId8"/>
    <p:sldId id="605" r:id="rId9"/>
    <p:sldId id="607" r:id="rId10"/>
    <p:sldId id="614" r:id="rId11"/>
    <p:sldId id="612" r:id="rId12"/>
    <p:sldId id="622" r:id="rId13"/>
    <p:sldId id="613" r:id="rId14"/>
    <p:sldId id="610" r:id="rId15"/>
    <p:sldId id="615" r:id="rId16"/>
    <p:sldId id="617" r:id="rId17"/>
    <p:sldId id="618" r:id="rId18"/>
    <p:sldId id="616" r:id="rId19"/>
    <p:sldId id="619" r:id="rId20"/>
    <p:sldId id="620" r:id="rId21"/>
    <p:sldId id="6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p:restoredTop sz="92926"/>
  </p:normalViewPr>
  <p:slideViewPr>
    <p:cSldViewPr snapToGrid="0" snapToObjects="1">
      <p:cViewPr varScale="1">
        <p:scale>
          <a:sx n="64" d="100"/>
          <a:sy n="64" d="100"/>
        </p:scale>
        <p:origin x="10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4/18/23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4/18/23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6</a:t>
            </a:fld>
            <a:endParaRPr lang="en-US"/>
          </a:p>
        </p:txBody>
      </p:sp>
    </p:spTree>
    <p:extLst>
      <p:ext uri="{BB962C8B-B14F-4D97-AF65-F5344CB8AC3E}">
        <p14:creationId xmlns:p14="http://schemas.microsoft.com/office/powerpoint/2010/main" val="170375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4/18/23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4/18/23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4/18/23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4/18/23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4/18/23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4/18/23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4/18/23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4/18/23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4/18/23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4/18/23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Dec,     April 19, 2023</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12651"/>
            <a:ext cx="2367083" cy="6379536"/>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b="1" dirty="0">
                <a:solidFill>
                  <a:schemeClr val="bg1"/>
                </a:solidFill>
                <a:latin typeface="Goudy Old Style" panose="02020502050305020303" pitchFamily="18" charset="77"/>
              </a:rPr>
              <a:t>KEY PASSAGES IN CHAPTER 12, PART 1</a:t>
            </a:r>
          </a:p>
          <a:p>
            <a:pPr algn="l">
              <a:lnSpc>
                <a:spcPct val="100000"/>
              </a:lnSpc>
              <a:spcBef>
                <a:spcPts val="0"/>
              </a:spcBef>
            </a:pPr>
            <a:endParaRPr lang="en-US" b="1" dirty="0">
              <a:solidFill>
                <a:schemeClr val="bg1"/>
              </a:solidFill>
              <a:latin typeface="Goudy Old Style" panose="02020502050305020303" pitchFamily="18" charset="77"/>
            </a:endParaRPr>
          </a:p>
          <a:p>
            <a:pPr algn="l">
              <a:lnSpc>
                <a:spcPct val="100000"/>
              </a:lnSpc>
              <a:spcBef>
                <a:spcPts val="0"/>
              </a:spcBef>
            </a:pPr>
            <a:r>
              <a:rPr lang="en-US" u="sng" dirty="0">
                <a:solidFill>
                  <a:schemeClr val="bg1"/>
                </a:solidFill>
                <a:latin typeface="Goudy Old Style" panose="02020502050305020303" pitchFamily="18" charset="77"/>
              </a:rPr>
              <a:t>Honor and Glory in Heaven</a:t>
            </a:r>
          </a:p>
          <a:p>
            <a:pPr algn="l">
              <a:lnSpc>
                <a:spcPct val="100000"/>
              </a:lnSpc>
              <a:spcBef>
                <a:spcPts val="0"/>
              </a:spcBef>
            </a:pPr>
            <a:r>
              <a:rPr lang="en-US" dirty="0">
                <a:solidFill>
                  <a:schemeClr val="bg1"/>
                </a:solidFill>
                <a:latin typeface="Goudy Old Style" panose="02020502050305020303" pitchFamily="18" charset="77"/>
              </a:rPr>
              <a:t>“The reason why I asked if there were another river was this. All down one long aisle of the forest the under-sides of the leafy branches had begun to tremble with dancing light; and on earth I knew nothing so likely to produce this appearance as the reflected lights cast upward by moving water. A few moments later I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my mistake. Some kind of procession was approaching us, and the light came from the persons who composed it. First came bright Spirits, not the Spirits of men, who danced and scattered flowers-soundlessly falling, lightly drifting flowers, though by the standards of the ghost-world each petal would have weighed a hundred-weight and their fall would have been like the crashing of boulders. Then, on the left and right, at each side of the forest avenue, came youthful shapes, boys upon one hand, and girls upon the other. If I could remember their singing and write down the notes, no man who read that score would ever grow sick or old. Between them went musicians: and after these a lady in whose </a:t>
            </a:r>
            <a:r>
              <a:rPr lang="en-US" dirty="0" err="1">
                <a:solidFill>
                  <a:schemeClr val="bg1"/>
                </a:solidFill>
                <a:latin typeface="Goudy Old Style" panose="02020502050305020303" pitchFamily="18" charset="77"/>
              </a:rPr>
              <a:t>honour</a:t>
            </a:r>
            <a:r>
              <a:rPr lang="en-US" dirty="0">
                <a:solidFill>
                  <a:schemeClr val="bg1"/>
                </a:solidFill>
                <a:latin typeface="Goudy Old Style" panose="02020502050305020303" pitchFamily="18" charset="77"/>
              </a:rPr>
              <a:t> all this was being done.”</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233676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u="sng" dirty="0">
                <a:solidFill>
                  <a:schemeClr val="bg1"/>
                </a:solidFill>
                <a:latin typeface="Goudy Old Style" panose="02020502050305020303" pitchFamily="18" charset="77"/>
              </a:rPr>
              <a:t>The spiritual body</a:t>
            </a:r>
          </a:p>
          <a:p>
            <a:pPr algn="l">
              <a:lnSpc>
                <a:spcPct val="100000"/>
              </a:lnSpc>
              <a:spcBef>
                <a:spcPts val="0"/>
              </a:spcBef>
            </a:pPr>
            <a:r>
              <a:rPr lang="en-US" dirty="0">
                <a:solidFill>
                  <a:schemeClr val="bg1"/>
                </a:solidFill>
                <a:latin typeface="Goudy Old Style" panose="02020502050305020303" pitchFamily="18" charset="77"/>
              </a:rPr>
              <a:t>“I cannot now remember whether she was naked or clothed. If she were naked, then it must have been the almost visible penumbra of her courtesy and joy which produces in my memory the illusion of a great and shining train that followed her across the happy grass. If she were clothed, then the illusion of nakedness is doubtless due to the clarity with which her inmost spirit shone through the clothes. For clothes in that country are not a disguise: the spiritual body lives along each thread and turns them into living organs. A robe or a crown is there as much one of the wearer's features as a lip or an eye. But I have forgotten. And only partly do I remember the unbearable beauty of her face.”</a:t>
            </a:r>
          </a:p>
          <a:p>
            <a:pPr algn="l">
              <a:lnSpc>
                <a:spcPct val="100000"/>
              </a:lnSpc>
              <a:spcBef>
                <a:spcPts val="0"/>
              </a:spcBef>
            </a:pPr>
            <a:endParaRPr lang="en-US" dirty="0">
              <a:solidFill>
                <a:schemeClr val="bg1"/>
              </a:solidFill>
              <a:latin typeface="Goudy Old Style" panose="02020502050305020303" pitchFamily="18" charset="77"/>
            </a:endParaRPr>
          </a:p>
          <a:p>
            <a:pPr algn="l">
              <a:lnSpc>
                <a:spcPct val="100000"/>
              </a:lnSpc>
              <a:spcBef>
                <a:spcPts val="0"/>
              </a:spcBef>
            </a:pPr>
            <a:r>
              <a:rPr lang="en-US" u="sng" dirty="0">
                <a:solidFill>
                  <a:schemeClr val="bg1"/>
                </a:solidFill>
                <a:latin typeface="Goudy Old Style" panose="02020502050305020303" pitchFamily="18" charset="77"/>
              </a:rPr>
              <a:t>Earthly fame v. heavenly fame</a:t>
            </a:r>
          </a:p>
          <a:p>
            <a:pPr algn="l">
              <a:lnSpc>
                <a:spcPct val="100000"/>
              </a:lnSpc>
              <a:spcBef>
                <a:spcPts val="0"/>
              </a:spcBef>
            </a:pPr>
            <a:r>
              <a:rPr lang="en-US" dirty="0">
                <a:solidFill>
                  <a:schemeClr val="bg1"/>
                </a:solidFill>
                <a:latin typeface="Goudy Old Style" panose="02020502050305020303" pitchFamily="18" charset="77"/>
              </a:rPr>
              <a:t>"Is it? ... is it?" I whispered to my guide. "Not at all," said he. "It's someone ye'll never have heard of. Her name on earth was Sarah Smith and she lived at </a:t>
            </a:r>
            <a:r>
              <a:rPr lang="en-US" dirty="0" err="1">
                <a:solidFill>
                  <a:schemeClr val="bg1"/>
                </a:solidFill>
                <a:latin typeface="Goudy Old Style" panose="02020502050305020303" pitchFamily="18" charset="77"/>
              </a:rPr>
              <a:t>Golders</a:t>
            </a:r>
            <a:r>
              <a:rPr lang="en-US" dirty="0">
                <a:solidFill>
                  <a:schemeClr val="bg1"/>
                </a:solidFill>
                <a:latin typeface="Goudy Old Style" panose="02020502050305020303" pitchFamily="18" charset="77"/>
              </a:rPr>
              <a:t> Green." "She seems to be ... well, a person of particular importance?" "Aye. She is one of the great ones. Ye have heard that fame in this country and fame on Earth are two quite different things."</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397384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endParaRPr lang="en-US"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map&#10;&#10;Description automatically generated">
            <a:extLst>
              <a:ext uri="{FF2B5EF4-FFF2-40B4-BE49-F238E27FC236}">
                <a16:creationId xmlns:a16="http://schemas.microsoft.com/office/drawing/2014/main" id="{14138AE9-EFA0-DEBF-78C5-3E234107AE17}"/>
              </a:ext>
            </a:extLst>
          </p:cNvPr>
          <p:cNvPicPr>
            <a:picLocks noChangeAspect="1"/>
          </p:cNvPicPr>
          <p:nvPr/>
        </p:nvPicPr>
        <p:blipFill>
          <a:blip r:embed="rId2"/>
          <a:stretch>
            <a:fillRect/>
          </a:stretch>
        </p:blipFill>
        <p:spPr>
          <a:xfrm rot="5400000">
            <a:off x="2667000" y="25581"/>
            <a:ext cx="6858000" cy="6806838"/>
          </a:xfrm>
          <a:prstGeom prst="rect">
            <a:avLst/>
          </a:prstGeom>
        </p:spPr>
      </p:pic>
    </p:spTree>
    <p:extLst>
      <p:ext uri="{BB962C8B-B14F-4D97-AF65-F5344CB8AC3E}">
        <p14:creationId xmlns:p14="http://schemas.microsoft.com/office/powerpoint/2010/main" val="409424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sz="2370" u="sng" dirty="0">
                <a:solidFill>
                  <a:schemeClr val="bg1"/>
                </a:solidFill>
                <a:latin typeface="Goudy Old Style" panose="02020502050305020303" pitchFamily="18" charset="77"/>
              </a:rPr>
              <a:t>Angels</a:t>
            </a:r>
          </a:p>
          <a:p>
            <a:pPr algn="l">
              <a:lnSpc>
                <a:spcPct val="100000"/>
              </a:lnSpc>
              <a:spcBef>
                <a:spcPts val="0"/>
              </a:spcBef>
            </a:pPr>
            <a:r>
              <a:rPr lang="en-US" sz="2370" dirty="0">
                <a:solidFill>
                  <a:schemeClr val="bg1"/>
                </a:solidFill>
                <a:latin typeface="Goudy Old Style" panose="02020502050305020303" pitchFamily="18" charset="77"/>
              </a:rPr>
              <a:t>"And who are these gigantic people: look! They're like emeralds ,who are dancing and throwing flowers before her?" "Haven't ye read your Milton? A thousand livened angels lackey her…" </a:t>
            </a:r>
          </a:p>
          <a:p>
            <a:pPr algn="l">
              <a:lnSpc>
                <a:spcPct val="100000"/>
              </a:lnSpc>
              <a:spcBef>
                <a:spcPts val="0"/>
              </a:spcBef>
            </a:pPr>
            <a:endParaRPr lang="en-US" sz="2370" dirty="0">
              <a:solidFill>
                <a:schemeClr val="bg1"/>
              </a:solidFill>
              <a:latin typeface="Goudy Old Style" panose="02020502050305020303" pitchFamily="18" charset="77"/>
            </a:endParaRPr>
          </a:p>
          <a:p>
            <a:pPr algn="l">
              <a:lnSpc>
                <a:spcPct val="100000"/>
              </a:lnSpc>
              <a:spcBef>
                <a:spcPts val="0"/>
              </a:spcBef>
            </a:pPr>
            <a:r>
              <a:rPr lang="en-US" sz="2370" u="sng" dirty="0">
                <a:solidFill>
                  <a:schemeClr val="bg1"/>
                </a:solidFill>
                <a:latin typeface="Goudy Old Style" panose="02020502050305020303" pitchFamily="18" charset="77"/>
              </a:rPr>
              <a:t>Relationships and Love in Heaven</a:t>
            </a:r>
          </a:p>
          <a:p>
            <a:pPr algn="l">
              <a:lnSpc>
                <a:spcPct val="100000"/>
              </a:lnSpc>
              <a:spcBef>
                <a:spcPts val="0"/>
              </a:spcBef>
            </a:pPr>
            <a:r>
              <a:rPr lang="en-US" sz="2370" dirty="0">
                <a:solidFill>
                  <a:schemeClr val="bg1"/>
                </a:solidFill>
                <a:latin typeface="Goudy Old Style" panose="02020502050305020303" pitchFamily="18" charset="77"/>
              </a:rPr>
              <a:t>"And who are all these young men and women on each side?" "They are her sons and daughters." "She must have had a very large family, Sir." "Every young man or boy that met her became her son--even if it was only the boy that brought the meat to her back door. Every girl that met her was her daughter…Every beast and bird that came near her had its place in her love. In her they became themselves. And now the abundance of life she has in Christ from the Father flows over into them.”</a:t>
            </a:r>
          </a:p>
          <a:p>
            <a:pPr algn="l">
              <a:lnSpc>
                <a:spcPct val="100000"/>
              </a:lnSpc>
              <a:spcBef>
                <a:spcPts val="0"/>
              </a:spcBef>
            </a:pPr>
            <a:endParaRPr lang="en-US" sz="2370" dirty="0">
              <a:solidFill>
                <a:schemeClr val="bg1"/>
              </a:solidFill>
              <a:latin typeface="Goudy Old Style" panose="02020502050305020303" pitchFamily="18" charset="77"/>
            </a:endParaRPr>
          </a:p>
          <a:p>
            <a:pPr algn="l">
              <a:lnSpc>
                <a:spcPct val="100000"/>
              </a:lnSpc>
              <a:spcBef>
                <a:spcPts val="0"/>
              </a:spcBef>
            </a:pPr>
            <a:r>
              <a:rPr lang="en-US" sz="2370" u="sng" dirty="0">
                <a:solidFill>
                  <a:schemeClr val="bg1"/>
                </a:solidFill>
                <a:latin typeface="Goudy Old Style" panose="02020502050305020303" pitchFamily="18" charset="77"/>
              </a:rPr>
              <a:t>Redeemed humanity, Joy, and Life</a:t>
            </a:r>
          </a:p>
          <a:p>
            <a:pPr algn="l">
              <a:lnSpc>
                <a:spcPct val="100000"/>
              </a:lnSpc>
              <a:spcBef>
                <a:spcPts val="0"/>
              </a:spcBef>
            </a:pPr>
            <a:r>
              <a:rPr lang="en-US" sz="2370" dirty="0">
                <a:solidFill>
                  <a:schemeClr val="bg1"/>
                </a:solidFill>
                <a:latin typeface="Goudy Old Style" panose="02020502050305020303" pitchFamily="18" charset="77"/>
              </a:rPr>
              <a:t>“I looked at my Teacher in amazement. "Yes," he said. "It is like when you throw a stone into a pool, and the concentric waves spread out further and further. Who knows where it will end? Redeemed humanity is still young, it has hardly come to its full strength. But already there is joy enough in the little finger of a great saint such as yonder lady to waken all the dead things of the universe into life."</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355647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sz="2350" b="1" dirty="0">
                <a:solidFill>
                  <a:schemeClr val="bg1"/>
                </a:solidFill>
                <a:latin typeface="Goudy Old Style" panose="02020502050305020303" pitchFamily="18" charset="77"/>
              </a:rPr>
              <a:t>KEY PASSAGES IN CHAPTER 12</a:t>
            </a:r>
          </a:p>
          <a:p>
            <a:pPr algn="l">
              <a:lnSpc>
                <a:spcPct val="100000"/>
              </a:lnSpc>
              <a:spcBef>
                <a:spcPts val="0"/>
              </a:spcBef>
            </a:pPr>
            <a:r>
              <a:rPr lang="en-US" sz="2350" u="sng" dirty="0">
                <a:solidFill>
                  <a:schemeClr val="bg1"/>
                </a:solidFill>
                <a:latin typeface="Goudy Old Style" panose="02020502050305020303" pitchFamily="18" charset="77"/>
              </a:rPr>
              <a:t>1. Honor and Glory in Heaven</a:t>
            </a:r>
          </a:p>
          <a:p>
            <a:pPr algn="l">
              <a:lnSpc>
                <a:spcPct val="100000"/>
              </a:lnSpc>
              <a:spcBef>
                <a:spcPts val="0"/>
              </a:spcBef>
            </a:pPr>
            <a:r>
              <a:rPr lang="en-US" sz="2350" dirty="0">
                <a:solidFill>
                  <a:schemeClr val="bg1"/>
                </a:solidFill>
                <a:latin typeface="Goudy Old Style" panose="02020502050305020303" pitchFamily="18" charset="77"/>
              </a:rPr>
              <a:t>“The reason why I asked if there were another river was this. All down one long aisle of the forest the under-sides of the leafy branches had begun to tremble with dancing light; and on earth I knew nothing so likely to produce this appearance as the reflected lights cast upward by moving water. A few moments later I </a:t>
            </a:r>
            <a:r>
              <a:rPr lang="en-US" sz="2350" dirty="0" err="1">
                <a:solidFill>
                  <a:schemeClr val="bg1"/>
                </a:solidFill>
                <a:latin typeface="Goudy Old Style" panose="02020502050305020303" pitchFamily="18" charset="77"/>
              </a:rPr>
              <a:t>realised</a:t>
            </a:r>
            <a:r>
              <a:rPr lang="en-US" sz="2350" dirty="0">
                <a:solidFill>
                  <a:schemeClr val="bg1"/>
                </a:solidFill>
                <a:latin typeface="Goudy Old Style" panose="02020502050305020303" pitchFamily="18" charset="77"/>
              </a:rPr>
              <a:t> my mistake. Some kind of procession was approaching us, and the light came from the persons who composed it. First came bright Spirits, not the Spirits of men, who danced and scattered flowers-soundlessly falling, lightly drifting flowers, though by the standards of the ghost-world each petal would have weighed a hundred-weight and their fall would have been like the crashing of boulders. Then, on the left and right, at each side of the forest avenue, came youthful shapes, boys upon one hand, and girls upon the other. If I could remember their singing and write down the notes, no man who read that score would ever grow sick or old. Between them went musicians: and after these a lady in whose </a:t>
            </a:r>
            <a:r>
              <a:rPr lang="en-US" sz="2350" dirty="0" err="1">
                <a:solidFill>
                  <a:schemeClr val="bg1"/>
                </a:solidFill>
                <a:latin typeface="Goudy Old Style" panose="02020502050305020303" pitchFamily="18" charset="77"/>
              </a:rPr>
              <a:t>honour</a:t>
            </a:r>
            <a:r>
              <a:rPr lang="en-US" sz="2350" dirty="0">
                <a:solidFill>
                  <a:schemeClr val="bg1"/>
                </a:solidFill>
                <a:latin typeface="Goudy Old Style" panose="02020502050305020303" pitchFamily="18" charset="77"/>
              </a:rPr>
              <a:t> all this was being done.” </a:t>
            </a:r>
          </a:p>
          <a:p>
            <a:pPr algn="l">
              <a:lnSpc>
                <a:spcPct val="100000"/>
              </a:lnSpc>
              <a:spcBef>
                <a:spcPts val="0"/>
              </a:spcBef>
            </a:pPr>
            <a:r>
              <a:rPr lang="en-US" sz="2350" b="0" i="1" dirty="0">
                <a:solidFill>
                  <a:schemeClr val="bg1"/>
                </a:solidFill>
                <a:effectLst/>
                <a:latin typeface="Goudy Old Style" panose="02020502050305020303" pitchFamily="18" charset="77"/>
              </a:rPr>
              <a:t>So we do not lose heart. Though our outer self is wasting away, our inner self is being renewed day by day. For this light momentary affliction is preparing for us an eternal weight of glory beyond all comparison,</a:t>
            </a:r>
            <a:r>
              <a:rPr lang="en-US" sz="2350" b="1" i="1" baseline="30000" dirty="0">
                <a:solidFill>
                  <a:schemeClr val="bg1"/>
                </a:solidFill>
                <a:effectLst/>
                <a:latin typeface="Goudy Old Style" panose="02020502050305020303" pitchFamily="18" charset="77"/>
              </a:rPr>
              <a:t> </a:t>
            </a:r>
            <a:r>
              <a:rPr lang="en-US" sz="2350" b="0" i="1" dirty="0">
                <a:solidFill>
                  <a:schemeClr val="bg1"/>
                </a:solidFill>
                <a:effectLst/>
                <a:latin typeface="Goudy Old Style" panose="02020502050305020303" pitchFamily="18" charset="77"/>
              </a:rPr>
              <a:t>as we look not to the things that are seen but to the things that are unseen. For the things that are seen are transient, but the things that are unseen are eternal. </a:t>
            </a:r>
            <a:r>
              <a:rPr lang="en-US" sz="1800" b="0" dirty="0">
                <a:solidFill>
                  <a:schemeClr val="bg1"/>
                </a:solidFill>
                <a:effectLst/>
                <a:latin typeface="Goudy Old Style" panose="02020502050305020303" pitchFamily="18" charset="77"/>
              </a:rPr>
              <a:t>(2 Cor. 4:16-18)</a:t>
            </a:r>
            <a:endParaRPr lang="en-US" sz="18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160271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212574" y="0"/>
            <a:ext cx="10979427" cy="6858000"/>
          </a:xfrm>
        </p:spPr>
        <p:txBody>
          <a:bodyPr>
            <a:noAutofit/>
          </a:bodyPr>
          <a:lstStyle/>
          <a:p>
            <a:pPr algn="l">
              <a:lnSpc>
                <a:spcPct val="100000"/>
              </a:lnSpc>
              <a:spcBef>
                <a:spcPts val="0"/>
              </a:spcBef>
            </a:pPr>
            <a:r>
              <a:rPr lang="en-US" sz="2300" u="sng" dirty="0">
                <a:solidFill>
                  <a:schemeClr val="bg1"/>
                </a:solidFill>
                <a:latin typeface="Goudy Old Style" panose="02020502050305020303" pitchFamily="18" charset="77"/>
              </a:rPr>
              <a:t>2. The spiritual body</a:t>
            </a:r>
          </a:p>
          <a:p>
            <a:pPr algn="l">
              <a:lnSpc>
                <a:spcPct val="100000"/>
              </a:lnSpc>
              <a:spcBef>
                <a:spcPts val="0"/>
              </a:spcBef>
            </a:pPr>
            <a:r>
              <a:rPr lang="en-US" sz="2300" dirty="0">
                <a:solidFill>
                  <a:schemeClr val="bg1"/>
                </a:solidFill>
                <a:latin typeface="Goudy Old Style" panose="02020502050305020303" pitchFamily="18" charset="77"/>
              </a:rPr>
              <a:t>“I cannot now remember whether she was naked or clothed. If she were naked, then it must have been the almost visible penumbra of her courtesy and joy which produces in my memory the illusion of a great and shining train that followed her across the happy grass. If she were clothed, then the illusion of nakedness is doubtless due to the clarity with which her inmost spirit shone through the clothes. For clothes in that country are not a disguise: the spiritual body lives along each thread and turns them into living organs. A robe or a crown is there as much one of the wearer's features as a lip or an eye. But I have forgotten. And only partly do I remember the unbearable beauty of her face.”</a:t>
            </a:r>
            <a:endParaRPr lang="en-US" sz="2300" i="1" dirty="0">
              <a:solidFill>
                <a:schemeClr val="bg1"/>
              </a:solidFill>
              <a:latin typeface="Goudy Old Style" panose="02020502050305020303" pitchFamily="18" charset="77"/>
            </a:endParaRPr>
          </a:p>
          <a:p>
            <a:pPr algn="l">
              <a:lnSpc>
                <a:spcPct val="100000"/>
              </a:lnSpc>
              <a:spcBef>
                <a:spcPts val="0"/>
              </a:spcBef>
            </a:pPr>
            <a:r>
              <a:rPr lang="en-US" sz="2300" b="1" i="1" baseline="30000" dirty="0">
                <a:solidFill>
                  <a:schemeClr val="bg1"/>
                </a:solidFill>
                <a:effectLst/>
                <a:latin typeface="Goudy Old Style" panose="02020502050305020303" pitchFamily="18" charset="77"/>
              </a:rPr>
              <a:t> </a:t>
            </a:r>
            <a:r>
              <a:rPr lang="en-US" sz="2300" b="0" i="1" dirty="0">
                <a:solidFill>
                  <a:schemeClr val="bg1"/>
                </a:solidFill>
                <a:effectLst/>
                <a:latin typeface="Goudy Old Style" panose="02020502050305020303" pitchFamily="18" charset="77"/>
              </a:rPr>
              <a:t>So will it be with the resurrection of the dead. The body that is sown is perishable, it is raised </a:t>
            </a:r>
            <a:r>
              <a:rPr lang="en-US" sz="2300" b="0" i="1" dirty="0" err="1">
                <a:solidFill>
                  <a:schemeClr val="bg1"/>
                </a:solidFill>
                <a:effectLst/>
                <a:latin typeface="Goudy Old Style" panose="02020502050305020303" pitchFamily="18" charset="77"/>
              </a:rPr>
              <a:t>imperish</a:t>
            </a:r>
            <a:r>
              <a:rPr lang="en-US" sz="2300" b="0" i="1" dirty="0">
                <a:solidFill>
                  <a:schemeClr val="bg1"/>
                </a:solidFill>
                <a:effectLst/>
                <a:latin typeface="Goudy Old Style" panose="02020502050305020303" pitchFamily="18" charset="77"/>
              </a:rPr>
              <a:t>- able; </a:t>
            </a:r>
            <a:r>
              <a:rPr lang="en-US" sz="2300" b="1" i="1" baseline="30000" dirty="0">
                <a:solidFill>
                  <a:schemeClr val="bg1"/>
                </a:solidFill>
                <a:effectLst/>
                <a:latin typeface="Goudy Old Style" panose="02020502050305020303" pitchFamily="18" charset="77"/>
              </a:rPr>
              <a:t> </a:t>
            </a:r>
            <a:r>
              <a:rPr lang="en-US" sz="2300" b="0" i="1" dirty="0">
                <a:solidFill>
                  <a:schemeClr val="bg1"/>
                </a:solidFill>
                <a:effectLst/>
                <a:latin typeface="Goudy Old Style" panose="02020502050305020303" pitchFamily="18" charset="77"/>
              </a:rPr>
              <a:t>it is sown in dishonor, it is raised in glory; it is sown in weakness, it is raised in power; it is sown a natural body, it is raised a spiritual body…The first man was of the dust of the earth; the second man is of heaven. As was the earthly man, so are those who are of the earth; and as is the heavenly man, so also are those who are of heaven. And just as we have borne the image of the earthly man, so shall we</a:t>
            </a:r>
            <a:r>
              <a:rPr lang="en-US" sz="2300" i="1" baseline="30000" dirty="0">
                <a:solidFill>
                  <a:schemeClr val="bg1"/>
                </a:solidFill>
                <a:latin typeface="Goudy Old Style" panose="02020502050305020303" pitchFamily="18" charset="77"/>
              </a:rPr>
              <a:t> </a:t>
            </a:r>
            <a:r>
              <a:rPr lang="en-US" sz="2300" b="0" i="1" dirty="0">
                <a:solidFill>
                  <a:schemeClr val="bg1"/>
                </a:solidFill>
                <a:effectLst/>
                <a:latin typeface="Goudy Old Style" panose="02020502050305020303" pitchFamily="18" charset="77"/>
              </a:rPr>
              <a:t>bear the image of the heavenly man. I declare to you, brothers and sisters, that flesh and blood cannot inherit the kingdom of God, nor does the perishable inherit the imperishable.</a:t>
            </a:r>
            <a:r>
              <a:rPr lang="en-US" sz="2300" b="1" i="1" baseline="30000" dirty="0">
                <a:solidFill>
                  <a:schemeClr val="bg1"/>
                </a:solidFill>
                <a:effectLst/>
                <a:latin typeface="Goudy Old Style" panose="02020502050305020303" pitchFamily="18" charset="77"/>
              </a:rPr>
              <a:t> </a:t>
            </a:r>
            <a:r>
              <a:rPr lang="en-US" sz="2300" b="0" i="1" dirty="0">
                <a:solidFill>
                  <a:schemeClr val="bg1"/>
                </a:solidFill>
                <a:effectLst/>
                <a:latin typeface="Goudy Old Style" panose="02020502050305020303" pitchFamily="18" charset="77"/>
              </a:rPr>
              <a:t>Listen, I tell you a mystery: We will not all sleep, but we will all be changed—</a:t>
            </a:r>
            <a:r>
              <a:rPr lang="en-US" sz="2300" b="1" i="1" baseline="30000" dirty="0">
                <a:solidFill>
                  <a:schemeClr val="bg1"/>
                </a:solidFill>
                <a:effectLst/>
                <a:latin typeface="Goudy Old Style" panose="02020502050305020303" pitchFamily="18" charset="77"/>
              </a:rPr>
              <a:t> </a:t>
            </a:r>
            <a:r>
              <a:rPr lang="en-US" sz="2300" b="0" i="1" dirty="0">
                <a:solidFill>
                  <a:schemeClr val="bg1"/>
                </a:solidFill>
                <a:effectLst/>
                <a:latin typeface="Goudy Old Style" panose="02020502050305020303" pitchFamily="18" charset="77"/>
              </a:rPr>
              <a:t>in a flash, in the twinkling of an eye, at the last trumpet. For the trumpet will sound, the dead will be raised imperishable, and we will be changed. </a:t>
            </a:r>
            <a:r>
              <a:rPr lang="en-US" sz="2300" b="1" i="1" baseline="30000" dirty="0">
                <a:solidFill>
                  <a:schemeClr val="bg1"/>
                </a:solidFill>
                <a:effectLst/>
                <a:latin typeface="Goudy Old Style" panose="02020502050305020303" pitchFamily="18" charset="77"/>
              </a:rPr>
              <a:t> </a:t>
            </a:r>
            <a:r>
              <a:rPr lang="en-US" sz="2300" b="0" i="1" dirty="0">
                <a:solidFill>
                  <a:schemeClr val="bg1"/>
                </a:solidFill>
                <a:effectLst/>
                <a:latin typeface="Goudy Old Style" panose="02020502050305020303" pitchFamily="18" charset="77"/>
              </a:rPr>
              <a:t>For the perishable</a:t>
            </a:r>
          </a:p>
          <a:p>
            <a:pPr algn="l">
              <a:lnSpc>
                <a:spcPct val="100000"/>
              </a:lnSpc>
              <a:spcBef>
                <a:spcPts val="0"/>
              </a:spcBef>
            </a:pPr>
            <a:r>
              <a:rPr lang="en-US" sz="2300" b="0" i="1" dirty="0">
                <a:solidFill>
                  <a:schemeClr val="bg1"/>
                </a:solidFill>
                <a:effectLst/>
                <a:latin typeface="Goudy Old Style" panose="02020502050305020303" pitchFamily="18" charset="77"/>
              </a:rPr>
              <a:t>must clothe itself with the imperishable, and the mortal with immortality. </a:t>
            </a:r>
            <a:r>
              <a:rPr lang="en-US" sz="1800" b="0" i="1" dirty="0">
                <a:solidFill>
                  <a:schemeClr val="bg1"/>
                </a:solidFill>
                <a:effectLst/>
                <a:latin typeface="Goudy Old Style" panose="02020502050305020303" pitchFamily="18" charset="77"/>
              </a:rPr>
              <a:t>(</a:t>
            </a:r>
            <a:r>
              <a:rPr lang="en-US" sz="1800" b="0" dirty="0">
                <a:solidFill>
                  <a:schemeClr val="bg1"/>
                </a:solidFill>
                <a:effectLst/>
                <a:latin typeface="Goudy Old Style" panose="02020502050305020303" pitchFamily="18" charset="77"/>
              </a:rPr>
              <a:t>I Cor. 15:42 </a:t>
            </a:r>
            <a:r>
              <a:rPr lang="en-US" sz="1800" b="0" i="1" dirty="0">
                <a:solidFill>
                  <a:schemeClr val="bg1"/>
                </a:solidFill>
                <a:effectLst/>
                <a:latin typeface="Goudy Old Style" panose="02020502050305020303" pitchFamily="18" charset="77"/>
              </a:rPr>
              <a:t>ff)</a:t>
            </a:r>
            <a:endParaRPr lang="en-US" sz="18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027843" cy="6182601"/>
          </a:xfrm>
          <a:prstGeom prst="rect">
            <a:avLst/>
          </a:prstGeom>
        </p:spPr>
      </p:pic>
    </p:spTree>
    <p:extLst>
      <p:ext uri="{BB962C8B-B14F-4D97-AF65-F5344CB8AC3E}">
        <p14:creationId xmlns:p14="http://schemas.microsoft.com/office/powerpoint/2010/main" val="2641681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u="sng" dirty="0">
                <a:solidFill>
                  <a:schemeClr val="bg1"/>
                </a:solidFill>
                <a:latin typeface="Goudy Old Style" panose="02020502050305020303" pitchFamily="18" charset="77"/>
              </a:rPr>
              <a:t>3. Earthly fame v. heavenly fame</a:t>
            </a:r>
          </a:p>
          <a:p>
            <a:pPr algn="l">
              <a:lnSpc>
                <a:spcPct val="100000"/>
              </a:lnSpc>
              <a:spcBef>
                <a:spcPts val="0"/>
              </a:spcBef>
            </a:pPr>
            <a:r>
              <a:rPr lang="en-US" dirty="0">
                <a:solidFill>
                  <a:schemeClr val="bg1"/>
                </a:solidFill>
                <a:latin typeface="Goudy Old Style" panose="02020502050305020303" pitchFamily="18" charset="77"/>
              </a:rPr>
              <a:t>"Is it? ... is it?" I whispered to my guide. "Not at all," said he. "It's someone ye'll never have heard of. Her name on earth was Sarah Smith and she lived at </a:t>
            </a:r>
            <a:r>
              <a:rPr lang="en-US" dirty="0" err="1">
                <a:solidFill>
                  <a:schemeClr val="bg1"/>
                </a:solidFill>
                <a:latin typeface="Goudy Old Style" panose="02020502050305020303" pitchFamily="18" charset="77"/>
              </a:rPr>
              <a:t>Golders</a:t>
            </a:r>
            <a:r>
              <a:rPr lang="en-US" dirty="0">
                <a:solidFill>
                  <a:schemeClr val="bg1"/>
                </a:solidFill>
                <a:latin typeface="Goudy Old Style" panose="02020502050305020303" pitchFamily="18" charset="77"/>
              </a:rPr>
              <a:t> Green." "She seems to be ... well, a person of particular importance?" "Aye. She is one of the great ones. Ye have heard that fame in this country and fame on Earth are two quite different things.”</a:t>
            </a:r>
            <a:endParaRPr lang="en-US" i="1" dirty="0">
              <a:solidFill>
                <a:schemeClr val="bg1"/>
              </a:solidFill>
              <a:latin typeface="Goudy Old Style" panose="02020502050305020303" pitchFamily="18" charset="77"/>
            </a:endParaRPr>
          </a:p>
          <a:p>
            <a:pPr algn="l">
              <a:lnSpc>
                <a:spcPct val="100000"/>
              </a:lnSpc>
              <a:spcBef>
                <a:spcPts val="0"/>
              </a:spcBef>
            </a:pPr>
            <a:r>
              <a:rPr lang="en-US" b="0" i="1" dirty="0">
                <a:solidFill>
                  <a:schemeClr val="bg1"/>
                </a:solidFill>
                <a:effectLst/>
                <a:latin typeface="Goudy Old Style" panose="02020502050305020303" pitchFamily="18" charset="77"/>
              </a:rPr>
              <a:t>“Be careful not to practice your righteousness in front of others to be seen by them. If you do, you will have no reward from your Father in heaven. So when you give to the needy, do not announce it with trumpets, as the hypocrites do in the synagogues and on the streets, to be honored by others. Truly I tell you, they have received their reward in full. </a:t>
            </a:r>
            <a:r>
              <a:rPr lang="en-US" b="1" i="1" baseline="30000" dirty="0">
                <a:solidFill>
                  <a:schemeClr val="bg1"/>
                </a:solidFill>
                <a:effectLst/>
                <a:latin typeface="Goudy Old Style" panose="02020502050305020303" pitchFamily="18" charset="77"/>
              </a:rPr>
              <a:t> </a:t>
            </a:r>
            <a:r>
              <a:rPr lang="en-US" b="0" i="1" dirty="0">
                <a:solidFill>
                  <a:schemeClr val="bg1"/>
                </a:solidFill>
                <a:effectLst/>
                <a:latin typeface="Goudy Old Style" panose="02020502050305020303" pitchFamily="18" charset="77"/>
              </a:rPr>
              <a:t>But when you give to the needy, do not let your left hand know what your right hand is doing, so that your giving may be in secret. Then your Father, who sees what is done in secret, will reward you.” </a:t>
            </a:r>
            <a:r>
              <a:rPr lang="en-US" sz="1800" b="0" dirty="0">
                <a:solidFill>
                  <a:schemeClr val="bg1"/>
                </a:solidFill>
                <a:effectLst/>
                <a:latin typeface="Goudy Old Style" panose="02020502050305020303" pitchFamily="18" charset="77"/>
              </a:rPr>
              <a:t>(Mt. 6:1-4)  “</a:t>
            </a:r>
            <a:r>
              <a:rPr lang="en-US" b="0" i="1" dirty="0">
                <a:solidFill>
                  <a:schemeClr val="bg1"/>
                </a:solidFill>
                <a:effectLst/>
                <a:latin typeface="Goudy Old Style" panose="02020502050305020303" pitchFamily="18" charset="77"/>
              </a:rPr>
              <a:t>The glory that you have given me I have given to them, that they may be one even as we are one, I in them and you in me, that they may become perfectly one, so that the world may know that you sent me and loved them even as you loved me. </a:t>
            </a:r>
            <a:r>
              <a:rPr lang="en-US" b="1" i="1" baseline="30000" dirty="0">
                <a:solidFill>
                  <a:schemeClr val="bg1"/>
                </a:solidFill>
                <a:effectLst/>
                <a:latin typeface="Goudy Old Style" panose="02020502050305020303" pitchFamily="18" charset="77"/>
              </a:rPr>
              <a:t> </a:t>
            </a:r>
            <a:r>
              <a:rPr lang="en-US" b="0" i="1" dirty="0">
                <a:solidFill>
                  <a:schemeClr val="bg1"/>
                </a:solidFill>
                <a:effectLst/>
                <a:latin typeface="Goudy Old Style" panose="02020502050305020303" pitchFamily="18" charset="77"/>
              </a:rPr>
              <a:t>Father, I desire that they also, whom you have given me, may be with me where I am, to see my glory that you have given me because you loved me before the foundation of the world.” </a:t>
            </a:r>
            <a:r>
              <a:rPr lang="en-US" sz="1800" b="0" dirty="0">
                <a:solidFill>
                  <a:schemeClr val="bg1"/>
                </a:solidFill>
                <a:effectLst/>
                <a:latin typeface="Goudy Old Style" panose="02020502050305020303" pitchFamily="18" charset="77"/>
              </a:rPr>
              <a:t>(Jn. 17:22-24) </a:t>
            </a:r>
            <a:r>
              <a:rPr lang="en-US" b="0" i="1" dirty="0">
                <a:solidFill>
                  <a:schemeClr val="bg1"/>
                </a:solidFill>
                <a:effectLst/>
                <a:latin typeface="Goudy Old Style" panose="02020502050305020303" pitchFamily="18" charset="77"/>
              </a:rPr>
              <a:t>Now if we are children, then we are heirs—heirs of God and co-heirs with Christ, if indeed we share in his sufferings in order that we may also share in his glory. </a:t>
            </a:r>
            <a:r>
              <a:rPr lang="en-US" sz="1800" dirty="0">
                <a:solidFill>
                  <a:schemeClr val="bg1"/>
                </a:solidFill>
                <a:latin typeface="Goudy Old Style" panose="02020502050305020303" pitchFamily="18" charset="77"/>
              </a:rPr>
              <a:t>(Rom. 8:17)</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77761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212574" y="0"/>
            <a:ext cx="10979427" cy="6858000"/>
          </a:xfrm>
        </p:spPr>
        <p:txBody>
          <a:bodyPr>
            <a:noAutofit/>
          </a:bodyPr>
          <a:lstStyle/>
          <a:p>
            <a:pPr algn="l">
              <a:lnSpc>
                <a:spcPct val="100000"/>
              </a:lnSpc>
              <a:spcBef>
                <a:spcPts val="0"/>
              </a:spcBef>
            </a:pPr>
            <a:r>
              <a:rPr lang="en-US" sz="2300" b="1" i="0" u="sng" dirty="0">
                <a:solidFill>
                  <a:schemeClr val="bg1"/>
                </a:solidFill>
                <a:effectLst/>
                <a:latin typeface="Goudy Old Style" panose="02020502050305020303" pitchFamily="18" charset="77"/>
              </a:rPr>
              <a:t>Some thoughts on Glory from Lewis’s sermon/essay </a:t>
            </a:r>
            <a:r>
              <a:rPr lang="en-US" sz="2300" b="1" i="1" u="sng" dirty="0">
                <a:solidFill>
                  <a:schemeClr val="bg1"/>
                </a:solidFill>
                <a:effectLst/>
                <a:latin typeface="Goudy Old Style" panose="02020502050305020303" pitchFamily="18" charset="77"/>
              </a:rPr>
              <a:t>The Weight of Glory:</a:t>
            </a:r>
          </a:p>
          <a:p>
            <a:pPr algn="l">
              <a:lnSpc>
                <a:spcPct val="100000"/>
              </a:lnSpc>
              <a:spcBef>
                <a:spcPts val="0"/>
              </a:spcBef>
            </a:pPr>
            <a:r>
              <a:rPr lang="en-US" sz="2300" b="0" i="0" dirty="0">
                <a:solidFill>
                  <a:schemeClr val="bg1"/>
                </a:solidFill>
                <a:effectLst/>
                <a:latin typeface="Goudy Old Style" panose="02020502050305020303" pitchFamily="18" charset="77"/>
              </a:rPr>
              <a:t>“There is no getting away from the fact that this idea [of Glory] is very prominent in the New Testament and in early Christian writings. Salvation is constantly associated with palms, crowns, white robes, thrones, and </a:t>
            </a:r>
            <a:r>
              <a:rPr lang="en-US" sz="2300" b="0" i="0" dirty="0" err="1">
                <a:solidFill>
                  <a:schemeClr val="bg1"/>
                </a:solidFill>
                <a:effectLst/>
                <a:latin typeface="Goudy Old Style" panose="02020502050305020303" pitchFamily="18" charset="77"/>
              </a:rPr>
              <a:t>splendour</a:t>
            </a:r>
            <a:r>
              <a:rPr lang="en-US" sz="2300" b="0" i="0" dirty="0">
                <a:solidFill>
                  <a:schemeClr val="bg1"/>
                </a:solidFill>
                <a:effectLst/>
                <a:latin typeface="Goudy Old Style" panose="02020502050305020303" pitchFamily="18" charset="77"/>
              </a:rPr>
              <a:t> like the sun and stars…When I began to look into this matter I was shocked to find such different Christians as Milton, Johnson, and Thomas Aquinas taking heavenly glory quite frankly in the sense of fame or good report. But not fame conferred by our fellow creatures—fame with God, approval or (I might say) “appreciation” by God. And then, when I had thought it over, I saw that this view was scriptural; nothing can eliminate from the parable the divine accolade, “Well done, though good and faithful servant.” With that, a good deal of what I had been thinking all my life fell down like a house of cards. I suddenly remembered that no one can enter heaven except as a child; and nothing is so obvious in a child—not in a conceited child, but in a good child—as its great and undisguised pleasure in being </a:t>
            </a:r>
            <a:r>
              <a:rPr lang="en-US" sz="2300" b="0" dirty="0">
                <a:solidFill>
                  <a:schemeClr val="bg1"/>
                </a:solidFill>
                <a:effectLst/>
                <a:latin typeface="Goudy Old Style" panose="02020502050305020303" pitchFamily="18" charset="77"/>
              </a:rPr>
              <a:t>praised, [a moment when] the satisfaction of having pleased those whom I rightly loved and rightly feared was pure. And that is enough to raise our thoughts to what may happen when the redeemed soul, beyond all hope and nearly beyond belief, learns at last that she has pleased Him whom she was created to please. There will be no room for vanity then. She will be free from the miserable illusion that it is her doing. With no taint of what we should now call self-approval she will most innocently rejoice in the thing that God has made her to be…”</a:t>
            </a:r>
            <a:endParaRPr lang="en-US" sz="23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027843" cy="6182601"/>
          </a:xfrm>
          <a:prstGeom prst="rect">
            <a:avLst/>
          </a:prstGeom>
        </p:spPr>
      </p:pic>
    </p:spTree>
    <p:extLst>
      <p:ext uri="{BB962C8B-B14F-4D97-AF65-F5344CB8AC3E}">
        <p14:creationId xmlns:p14="http://schemas.microsoft.com/office/powerpoint/2010/main" val="321590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u="sng" dirty="0">
                <a:solidFill>
                  <a:schemeClr val="bg1"/>
                </a:solidFill>
                <a:latin typeface="Goudy Old Style" panose="02020502050305020303" pitchFamily="18" charset="77"/>
              </a:rPr>
              <a:t>4. Angels</a:t>
            </a:r>
          </a:p>
          <a:p>
            <a:pPr algn="l">
              <a:lnSpc>
                <a:spcPct val="100000"/>
              </a:lnSpc>
              <a:spcBef>
                <a:spcPts val="0"/>
              </a:spcBef>
            </a:pPr>
            <a:r>
              <a:rPr lang="en-US" dirty="0">
                <a:solidFill>
                  <a:schemeClr val="bg1"/>
                </a:solidFill>
                <a:latin typeface="Goudy Old Style" panose="02020502050305020303" pitchFamily="18" charset="77"/>
              </a:rPr>
              <a:t>"And who are these gigantic people . . . look! They're like emeralds . . . who are dancing and throwing flowers before her?" "Haven't ye read your Milton? A thousand livened angels lackey her…" </a:t>
            </a:r>
            <a:endParaRPr lang="en-US" i="1" dirty="0">
              <a:solidFill>
                <a:schemeClr val="bg1"/>
              </a:solidFill>
              <a:latin typeface="Goudy Old Style" panose="02020502050305020303" pitchFamily="18" charset="77"/>
            </a:endParaRPr>
          </a:p>
          <a:p>
            <a:pPr algn="l"/>
            <a:r>
              <a:rPr lang="en-US" b="0" i="1" dirty="0">
                <a:solidFill>
                  <a:schemeClr val="bg1"/>
                </a:solidFill>
                <a:effectLst/>
                <a:latin typeface="Goudy Old Style" panose="02020502050305020303" pitchFamily="18" charset="77"/>
              </a:rPr>
              <a:t>I lifted up my eyes and looked, and behold, a man clothed in linen, with a belt of fine gold from </a:t>
            </a:r>
            <a:r>
              <a:rPr lang="en-US" b="0" i="1" dirty="0" err="1">
                <a:solidFill>
                  <a:schemeClr val="bg1"/>
                </a:solidFill>
                <a:effectLst/>
                <a:latin typeface="Goudy Old Style" panose="02020502050305020303" pitchFamily="18" charset="77"/>
              </a:rPr>
              <a:t>Uphaz</a:t>
            </a:r>
            <a:r>
              <a:rPr lang="en-US" b="0" i="1" dirty="0">
                <a:solidFill>
                  <a:schemeClr val="bg1"/>
                </a:solidFill>
                <a:effectLst/>
                <a:latin typeface="Goudy Old Style" panose="02020502050305020303" pitchFamily="18" charset="77"/>
              </a:rPr>
              <a:t> around his waist. His body was like beryl, his face like the appearance of lightning, his eyes like flaming torches, his arms and legs like the gleam of burnished bronze, and the sound of his words like the sound of a multitude </a:t>
            </a:r>
            <a:r>
              <a:rPr lang="en-US" sz="1800" b="0" dirty="0">
                <a:solidFill>
                  <a:schemeClr val="bg1"/>
                </a:solidFill>
                <a:effectLst/>
                <a:latin typeface="Goudy Old Style" panose="02020502050305020303" pitchFamily="18" charset="77"/>
              </a:rPr>
              <a:t>(Dn. 10:5-6) </a:t>
            </a:r>
            <a:r>
              <a:rPr lang="en-US" b="0" i="1" dirty="0">
                <a:solidFill>
                  <a:schemeClr val="bg1"/>
                </a:solidFill>
                <a:effectLst/>
                <a:latin typeface="Goudy Old Style" panose="02020502050305020303" pitchFamily="18" charset="77"/>
              </a:rPr>
              <a:t>Then I looked, and I heard around the throne and the living creatures and the elders the voice of many angels, numbering myriads of myriads and thousands of thousands, saying with a loud voice, “Worthy is the Lamb who was slain, to receive power and wealth and wisdom and might and honor and glory and blessing!” </a:t>
            </a:r>
            <a:r>
              <a:rPr lang="en-US" sz="1800" b="0" dirty="0">
                <a:solidFill>
                  <a:schemeClr val="bg1"/>
                </a:solidFill>
                <a:effectLst/>
                <a:latin typeface="Goudy Old Style" panose="02020502050305020303" pitchFamily="18" charset="77"/>
              </a:rPr>
              <a:t>(Rev. 5:11-12)</a:t>
            </a:r>
            <a:endParaRPr lang="en-US" b="0" dirty="0">
              <a:solidFill>
                <a:schemeClr val="bg1"/>
              </a:solidFill>
              <a:effectLst/>
              <a:latin typeface="Goudy Old Style" panose="02020502050305020303" pitchFamily="18" charset="77"/>
            </a:endParaRPr>
          </a:p>
          <a:p>
            <a:pPr algn="l"/>
            <a:r>
              <a:rPr lang="en-US" dirty="0">
                <a:solidFill>
                  <a:schemeClr val="bg1"/>
                </a:solidFill>
                <a:latin typeface="Goudy Old Style" panose="02020502050305020303" pitchFamily="18" charset="77"/>
              </a:rPr>
              <a:t>Milton’s </a:t>
            </a:r>
            <a:r>
              <a:rPr lang="en-US" i="1" dirty="0">
                <a:solidFill>
                  <a:schemeClr val="bg1"/>
                </a:solidFill>
                <a:latin typeface="Goudy Old Style" panose="02020502050305020303" pitchFamily="18" charset="77"/>
              </a:rPr>
              <a:t>Comus </a:t>
            </a:r>
            <a:r>
              <a:rPr lang="en-US" dirty="0">
                <a:solidFill>
                  <a:schemeClr val="bg1"/>
                </a:solidFill>
                <a:latin typeface="Goudy Old Style" panose="02020502050305020303" pitchFamily="18" charset="77"/>
              </a:rPr>
              <a:t>(1637) tells of a Lady who turns away from fleshly temptation, having discovered what is better as her desires turn more and more to spiritual things:</a:t>
            </a:r>
            <a:endParaRPr lang="en-US" b="0" i="0" dirty="0">
              <a:solidFill>
                <a:schemeClr val="bg1"/>
              </a:solidFill>
              <a:effectLst/>
              <a:latin typeface="Goudy Old Style" panose="02020502050305020303" pitchFamily="18" charset="77"/>
            </a:endParaRPr>
          </a:p>
          <a:p>
            <a:pPr algn="l"/>
            <a:r>
              <a:rPr lang="en-US" b="0" i="0" dirty="0">
                <a:solidFill>
                  <a:schemeClr val="bg1"/>
                </a:solidFill>
                <a:effectLst/>
                <a:latin typeface="Goudy Old Style" panose="02020502050305020303" pitchFamily="18" charset="77"/>
              </a:rPr>
              <a:t>“So dear to heaven is saintly chastity, that when a soul is found sincerely so,</a:t>
            </a:r>
            <a:br>
              <a:rPr lang="en-US" b="0" i="0" dirty="0">
                <a:solidFill>
                  <a:schemeClr val="bg1"/>
                </a:solidFill>
                <a:effectLst/>
                <a:latin typeface="Goudy Old Style" panose="02020502050305020303" pitchFamily="18" charset="77"/>
              </a:rPr>
            </a:br>
            <a:r>
              <a:rPr lang="en-US" b="0" i="0" dirty="0">
                <a:solidFill>
                  <a:schemeClr val="bg1"/>
                </a:solidFill>
                <a:effectLst/>
                <a:latin typeface="Goudy Old Style" panose="02020502050305020303" pitchFamily="18" charset="77"/>
              </a:rPr>
              <a:t>A thousand liveried angels lackey her, driving far off each thing of sin and guilt,</a:t>
            </a:r>
            <a:br>
              <a:rPr lang="en-US" b="0" i="0" dirty="0">
                <a:solidFill>
                  <a:schemeClr val="bg1"/>
                </a:solidFill>
                <a:effectLst/>
                <a:latin typeface="Goudy Old Style" panose="02020502050305020303" pitchFamily="18" charset="77"/>
              </a:rPr>
            </a:br>
            <a:r>
              <a:rPr lang="en-US" b="0" i="0" dirty="0">
                <a:solidFill>
                  <a:schemeClr val="bg1"/>
                </a:solidFill>
                <a:effectLst/>
                <a:latin typeface="Goudy Old Style" panose="02020502050305020303" pitchFamily="18" charset="77"/>
              </a:rPr>
              <a:t>And in clear dream, and solemn vision tell her of things that no gross ear can hear,</a:t>
            </a:r>
            <a:br>
              <a:rPr lang="en-US" b="0" i="0" dirty="0">
                <a:solidFill>
                  <a:schemeClr val="bg1"/>
                </a:solidFill>
                <a:effectLst/>
                <a:latin typeface="Goudy Old Style" panose="02020502050305020303" pitchFamily="18" charset="77"/>
              </a:rPr>
            </a:br>
            <a:r>
              <a:rPr lang="en-US" b="0" i="0" dirty="0">
                <a:solidFill>
                  <a:schemeClr val="bg1"/>
                </a:solidFill>
                <a:effectLst/>
                <a:latin typeface="Goudy Old Style" panose="02020502050305020303" pitchFamily="18" charset="77"/>
              </a:rPr>
              <a:t>Till oft converse with heavenly habitants begin to cast a beam on the outward shape,</a:t>
            </a:r>
            <a:br>
              <a:rPr lang="en-US" b="0" i="0" dirty="0">
                <a:solidFill>
                  <a:schemeClr val="bg1"/>
                </a:solidFill>
                <a:effectLst/>
                <a:latin typeface="Goudy Old Style" panose="02020502050305020303" pitchFamily="18" charset="77"/>
              </a:rPr>
            </a:br>
            <a:r>
              <a:rPr lang="en-US" b="0" i="0" dirty="0">
                <a:solidFill>
                  <a:schemeClr val="bg1"/>
                </a:solidFill>
                <a:effectLst/>
                <a:latin typeface="Goudy Old Style" panose="02020502050305020303" pitchFamily="18" charset="77"/>
              </a:rPr>
              <a:t>The unpolluted temple of the mind, and turns it by degrees to the soul's essence,</a:t>
            </a:r>
            <a:br>
              <a:rPr lang="en-US" b="0" i="0" dirty="0">
                <a:solidFill>
                  <a:schemeClr val="bg1"/>
                </a:solidFill>
                <a:effectLst/>
                <a:latin typeface="Goudy Old Style" panose="02020502050305020303" pitchFamily="18" charset="77"/>
              </a:rPr>
            </a:br>
            <a:r>
              <a:rPr lang="en-US" b="0" i="0" dirty="0">
                <a:solidFill>
                  <a:schemeClr val="bg1"/>
                </a:solidFill>
                <a:effectLst/>
                <a:latin typeface="Goudy Old Style" panose="02020502050305020303" pitchFamily="18" charset="77"/>
              </a:rPr>
              <a:t>Till all be made immortal”</a:t>
            </a:r>
          </a:p>
          <a:p>
            <a:pPr algn="l"/>
            <a:endParaRPr lang="en-US" b="0" dirty="0">
              <a:solidFill>
                <a:schemeClr val="bg1"/>
              </a:solidFill>
              <a:effectLst/>
              <a:latin typeface="Goudy Old Style" panose="02020502050305020303" pitchFamily="18" charset="77"/>
            </a:endParaRPr>
          </a:p>
          <a:p>
            <a:pPr algn="l"/>
            <a:br>
              <a:rPr lang="en-US" b="0" i="1" dirty="0">
                <a:solidFill>
                  <a:schemeClr val="bg1"/>
                </a:solidFill>
                <a:effectLst/>
                <a:latin typeface="Goudy Old Style" panose="02020502050305020303" pitchFamily="18" charset="77"/>
              </a:rPr>
            </a:br>
            <a:endParaRPr lang="en-US" b="0" i="1" dirty="0">
              <a:solidFill>
                <a:schemeClr val="bg1"/>
              </a:solidFill>
              <a:effectLst/>
              <a:latin typeface="Goudy Old Style" panose="02020502050305020303" pitchFamily="18" charset="77"/>
            </a:endParaRPr>
          </a:p>
          <a:p>
            <a:pPr algn="l">
              <a:lnSpc>
                <a:spcPct val="100000"/>
              </a:lnSpc>
              <a:spcBef>
                <a:spcPts val="0"/>
              </a:spcBef>
            </a:pPr>
            <a:endParaRPr lang="en-US" sz="18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186042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937051"/>
          </a:xfrm>
        </p:spPr>
        <p:txBody>
          <a:bodyPr>
            <a:noAutofit/>
          </a:bodyPr>
          <a:lstStyle/>
          <a:p>
            <a:pPr algn="l">
              <a:lnSpc>
                <a:spcPct val="100000"/>
              </a:lnSpc>
              <a:spcBef>
                <a:spcPts val="0"/>
              </a:spcBef>
            </a:pPr>
            <a:r>
              <a:rPr lang="en-US" u="sng" dirty="0">
                <a:solidFill>
                  <a:schemeClr val="bg1"/>
                </a:solidFill>
                <a:latin typeface="Goudy Old Style" panose="02020502050305020303" pitchFamily="18" charset="77"/>
              </a:rPr>
              <a:t>5. Relationships and Love in Heaven</a:t>
            </a:r>
          </a:p>
          <a:p>
            <a:pPr algn="l">
              <a:lnSpc>
                <a:spcPct val="100000"/>
              </a:lnSpc>
              <a:spcBef>
                <a:spcPts val="0"/>
              </a:spcBef>
            </a:pPr>
            <a:r>
              <a:rPr lang="en-US" dirty="0">
                <a:solidFill>
                  <a:schemeClr val="bg1"/>
                </a:solidFill>
                <a:latin typeface="Goudy Old Style" panose="02020502050305020303" pitchFamily="18" charset="77"/>
              </a:rPr>
              <a:t>"And who are all these young men and women on each side?" "They are her sons and daughters." "She must have had a very large family, Sir." "Every young man or boy that met her became her son--even if it was only the boy that brought the meat to her back door. Every girl that met her was her daughter…Every beast and bird that came near her had its place in her love. In her they became themselves. And now the abundance of life she has in Christ from the Father flows over into them.”</a:t>
            </a:r>
            <a:endParaRPr lang="en-US" i="1" dirty="0">
              <a:solidFill>
                <a:schemeClr val="bg1"/>
              </a:solidFill>
              <a:latin typeface="Goudy Old Style" panose="02020502050305020303" pitchFamily="18" charset="77"/>
            </a:endParaRPr>
          </a:p>
          <a:p>
            <a:pPr algn="l"/>
            <a:r>
              <a:rPr lang="en-US" b="0" i="1" dirty="0">
                <a:solidFill>
                  <a:schemeClr val="bg1"/>
                </a:solidFill>
                <a:effectLst/>
                <a:latin typeface="Goudy Old Style" panose="02020502050305020303" pitchFamily="18" charset="77"/>
              </a:rPr>
              <a:t>Brothers and sisters, we do not want you to be uninformed about those who sleep in death, so that you do not grieve like the rest of mankind, who have no hope. For we believe that Jesus died and rose again, and so we believe that God will bring with Jesus those who have fallen asleep in him. </a:t>
            </a:r>
            <a:r>
              <a:rPr lang="en-US" sz="1800" b="0" dirty="0">
                <a:solidFill>
                  <a:schemeClr val="bg1"/>
                </a:solidFill>
                <a:effectLst/>
                <a:latin typeface="Goudy Old Style" panose="02020502050305020303" pitchFamily="18" charset="77"/>
              </a:rPr>
              <a:t>(2 Thess. 4:13-14)</a:t>
            </a:r>
            <a:r>
              <a:rPr lang="en-US" sz="1400" b="0" i="0" dirty="0">
                <a:solidFill>
                  <a:srgbClr val="001320"/>
                </a:solidFill>
                <a:effectLst/>
                <a:latin typeface="Roboto" panose="02000000000000000000" pitchFamily="2" charset="0"/>
              </a:rPr>
              <a:t>  </a:t>
            </a:r>
            <a:r>
              <a:rPr lang="en-US" b="0" i="1" dirty="0">
                <a:solidFill>
                  <a:schemeClr val="bg1"/>
                </a:solidFill>
                <a:effectLst/>
                <a:latin typeface="Goudy Old Style" panose="02020502050305020303" pitchFamily="18" charset="77"/>
              </a:rPr>
              <a:t>And if I go and prepare a place for you, I will come again and will take you to myself, that where I am you may be also. </a:t>
            </a:r>
            <a:r>
              <a:rPr lang="en-US" sz="1800" b="0" dirty="0">
                <a:solidFill>
                  <a:schemeClr val="bg1"/>
                </a:solidFill>
                <a:effectLst/>
                <a:latin typeface="Goudy Old Style" panose="02020502050305020303" pitchFamily="18" charset="77"/>
              </a:rPr>
              <a:t>(Jn. 14:3)  </a:t>
            </a:r>
            <a:r>
              <a:rPr lang="en-US" b="0" i="1" dirty="0">
                <a:solidFill>
                  <a:schemeClr val="bg1"/>
                </a:solidFill>
                <a:effectLst/>
                <a:latin typeface="Goudy Old Style" panose="02020502050305020303" pitchFamily="18" charset="77"/>
              </a:rPr>
              <a:t>And he said, “Jesus, remember me when you come into your kingdom.” And he said to him, “Truly, I say to you, today you will be with me in Paradise</a:t>
            </a:r>
            <a:r>
              <a:rPr lang="en-US" sz="1800" b="0" dirty="0">
                <a:solidFill>
                  <a:schemeClr val="bg1"/>
                </a:solidFill>
                <a:effectLst/>
                <a:latin typeface="Goudy Old Style" panose="02020502050305020303" pitchFamily="18" charset="77"/>
              </a:rPr>
              <a:t>.” (Lk. 23:42-43) </a:t>
            </a:r>
            <a:endParaRPr lang="en-US" b="0" dirty="0">
              <a:solidFill>
                <a:schemeClr val="bg1"/>
              </a:solidFill>
              <a:effectLst/>
              <a:latin typeface="Goudy Old Style" panose="02020502050305020303" pitchFamily="18" charset="77"/>
            </a:endParaRPr>
          </a:p>
          <a:p>
            <a:pPr algn="l"/>
            <a:r>
              <a:rPr lang="en-US" dirty="0">
                <a:solidFill>
                  <a:schemeClr val="bg1"/>
                </a:solidFill>
                <a:latin typeface="Goudy Old Style" panose="02020502050305020303" pitchFamily="18" charset="77"/>
              </a:rPr>
              <a:t>--Moses, Elijah, Abraham, Lazarus, etc.</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165759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461665"/>
            <a:ext cx="9457562" cy="5680718"/>
          </a:xfrm>
        </p:spPr>
        <p:txBody>
          <a:bodyPr>
            <a:normAutofit fontScale="70000" lnSpcReduction="20000"/>
          </a:bodyPr>
          <a:lstStyle/>
          <a:p>
            <a:endParaRPr lang="en-US" dirty="0">
              <a:latin typeface="Goudy Old Style" charset="0"/>
              <a:ea typeface="Goudy Old Style" charset="0"/>
              <a:cs typeface="Goudy Old Style" charset="0"/>
            </a:endParaRPr>
          </a:p>
          <a:p>
            <a:pPr algn="l"/>
            <a:r>
              <a:rPr lang="en-US" sz="48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8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4400" b="0" i="1" dirty="0">
                <a:solidFill>
                  <a:schemeClr val="bg1"/>
                </a:solidFill>
                <a:effectLst/>
                <a:latin typeface="Goudy Old Style" panose="02020502050305020303" pitchFamily="18" charset="77"/>
              </a:rPr>
              <a:t> </a:t>
            </a:r>
          </a:p>
          <a:p>
            <a:pPr algn="l"/>
            <a:r>
              <a:rPr lang="en-US" sz="3600" b="0" i="1" dirty="0">
                <a:solidFill>
                  <a:schemeClr val="bg1"/>
                </a:solidFill>
                <a:effectLst/>
                <a:latin typeface="Goudy Old Style" panose="02020502050305020303" pitchFamily="18" charset="77"/>
              </a:rPr>
              <a:t>(</a:t>
            </a:r>
            <a:r>
              <a:rPr lang="en-US" sz="3600" dirty="0">
                <a:solidFill>
                  <a:schemeClr val="bg1"/>
                </a:solidFill>
                <a:latin typeface="Goudy Old Style" panose="02020502050305020303" pitchFamily="18" charset="77"/>
              </a:rPr>
              <a:t>2 Timothy 4:1-4)</a:t>
            </a:r>
            <a:endParaRPr lang="en-US" sz="36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12651"/>
            <a:ext cx="2367083" cy="6379536"/>
          </a:xfrm>
          <a:prstGeom prst="rect">
            <a:avLst/>
          </a:prstGeom>
        </p:spPr>
      </p:pic>
    </p:spTree>
    <p:extLst>
      <p:ext uri="{BB962C8B-B14F-4D97-AF65-F5344CB8AC3E}">
        <p14:creationId xmlns:p14="http://schemas.microsoft.com/office/powerpoint/2010/main" val="172241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937051"/>
          </a:xfrm>
        </p:spPr>
        <p:txBody>
          <a:bodyPr>
            <a:noAutofit/>
          </a:bodyPr>
          <a:lstStyle/>
          <a:p>
            <a:pPr algn="l"/>
            <a:r>
              <a:rPr lang="en-US" u="sng" dirty="0">
                <a:solidFill>
                  <a:schemeClr val="bg1"/>
                </a:solidFill>
                <a:latin typeface="Goudy Old Style" panose="02020502050305020303" pitchFamily="18" charset="77"/>
              </a:rPr>
              <a:t>6. Redeemed humanity, Joy, and Life</a:t>
            </a:r>
          </a:p>
          <a:p>
            <a:pPr algn="l">
              <a:lnSpc>
                <a:spcPct val="100000"/>
              </a:lnSpc>
              <a:spcBef>
                <a:spcPts val="0"/>
              </a:spcBef>
            </a:pPr>
            <a:r>
              <a:rPr lang="en-US" dirty="0">
                <a:solidFill>
                  <a:schemeClr val="bg1"/>
                </a:solidFill>
                <a:latin typeface="Goudy Old Style" panose="02020502050305020303" pitchFamily="18" charset="77"/>
              </a:rPr>
              <a:t>“I looked at my Teacher in amazement. "Yes," he said. "It is like when you throw a stone into a pool, and the concentric waves spread out further and further. Who knows where it will end? Redeemed humanity is still young, it has hardly come to its full strength. But already there is Joy enough in the little finger of a great saint such as yonder lady to waken all the dead things of the universe into life.”</a:t>
            </a:r>
            <a:endParaRPr lang="en-US" i="1" dirty="0">
              <a:solidFill>
                <a:schemeClr val="bg1"/>
              </a:solidFill>
              <a:latin typeface="Goudy Old Style" panose="02020502050305020303" pitchFamily="18" charset="77"/>
            </a:endParaRPr>
          </a:p>
          <a:p>
            <a:pPr algn="l">
              <a:lnSpc>
                <a:spcPct val="100000"/>
              </a:lnSpc>
              <a:spcBef>
                <a:spcPts val="0"/>
              </a:spcBef>
            </a:pPr>
            <a:r>
              <a:rPr lang="en-US" b="0" i="1" dirty="0">
                <a:solidFill>
                  <a:schemeClr val="bg1"/>
                </a:solidFill>
                <a:effectLst/>
                <a:latin typeface="Goudy Old Style" panose="02020502050305020303" pitchFamily="18" charset="77"/>
              </a:rPr>
              <a:t>As for the rich in this present age, charge them not to be haughty, nor to set their hopes on the uncertainty of riches, but on God, who richly provides us with everything to enjoy. </a:t>
            </a:r>
            <a:r>
              <a:rPr lang="en-US" b="1" i="1" baseline="30000" dirty="0">
                <a:solidFill>
                  <a:schemeClr val="bg1"/>
                </a:solidFill>
                <a:effectLst/>
                <a:latin typeface="Goudy Old Style" panose="02020502050305020303" pitchFamily="18" charset="77"/>
              </a:rPr>
              <a:t> </a:t>
            </a:r>
            <a:r>
              <a:rPr lang="en-US" b="0" i="1" dirty="0">
                <a:solidFill>
                  <a:schemeClr val="bg1"/>
                </a:solidFill>
                <a:effectLst/>
                <a:latin typeface="Goudy Old Style" panose="02020502050305020303" pitchFamily="18" charset="77"/>
              </a:rPr>
              <a:t>They are to do good, to be rich in good works, to be generous and ready to share, thus storing up treasure for themselves as a good foundation for the future, so that they may take hold of that which is truly life. </a:t>
            </a:r>
            <a:r>
              <a:rPr lang="en-US" sz="1800" b="0" dirty="0">
                <a:solidFill>
                  <a:schemeClr val="bg1"/>
                </a:solidFill>
                <a:effectLst/>
                <a:latin typeface="Goudy Old Style" panose="02020502050305020303" pitchFamily="18" charset="77"/>
              </a:rPr>
              <a:t>(I Tim. 6:16--18) </a:t>
            </a:r>
            <a:r>
              <a:rPr lang="en-US" sz="1800" i="1"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E</a:t>
            </a:r>
            <a:r>
              <a:rPr lang="en-US" b="0" i="1" dirty="0">
                <a:solidFill>
                  <a:schemeClr val="bg1"/>
                </a:solidFill>
                <a:effectLst/>
                <a:latin typeface="Goudy Old Style" panose="02020502050305020303" pitchFamily="18" charset="77"/>
              </a:rPr>
              <a:t>ach one's work will become manifest, for the Day will disclose it, because it will be revealed by fire, and the fire will test what sort of work each one has done. </a:t>
            </a:r>
            <a:r>
              <a:rPr lang="en-US" b="1" i="1" baseline="30000" dirty="0">
                <a:solidFill>
                  <a:schemeClr val="bg1"/>
                </a:solidFill>
                <a:effectLst/>
                <a:latin typeface="Goudy Old Style" panose="02020502050305020303" pitchFamily="18" charset="77"/>
              </a:rPr>
              <a:t>14 </a:t>
            </a:r>
            <a:r>
              <a:rPr lang="en-US" b="0" i="1" dirty="0">
                <a:solidFill>
                  <a:schemeClr val="bg1"/>
                </a:solidFill>
                <a:effectLst/>
                <a:latin typeface="Goudy Old Style" panose="02020502050305020303" pitchFamily="18" charset="77"/>
              </a:rPr>
              <a:t>If the work that anyone has built on the foundation survives, he will receive a reward. </a:t>
            </a:r>
            <a:r>
              <a:rPr lang="en-US" b="1" i="1" baseline="30000" dirty="0">
                <a:solidFill>
                  <a:schemeClr val="bg1"/>
                </a:solidFill>
                <a:effectLst/>
                <a:latin typeface="Goudy Old Style" panose="02020502050305020303" pitchFamily="18" charset="77"/>
              </a:rPr>
              <a:t>15 </a:t>
            </a:r>
            <a:r>
              <a:rPr lang="en-US" b="0" i="1" dirty="0">
                <a:solidFill>
                  <a:schemeClr val="bg1"/>
                </a:solidFill>
                <a:effectLst/>
                <a:latin typeface="Goudy Old Style" panose="02020502050305020303" pitchFamily="18" charset="77"/>
              </a:rPr>
              <a:t>If anyone's work is burned up, he will suffer loss, though he himself will be saved, but only as through fire. </a:t>
            </a:r>
            <a:r>
              <a:rPr lang="en-US" sz="1800" b="0" dirty="0">
                <a:solidFill>
                  <a:schemeClr val="bg1"/>
                </a:solidFill>
                <a:effectLst/>
                <a:latin typeface="Goudy Old Style" panose="02020502050305020303" pitchFamily="18" charset="77"/>
              </a:rPr>
              <a:t>(I Cor. 3:13-15) </a:t>
            </a:r>
            <a:r>
              <a:rPr lang="en-US" i="1" dirty="0">
                <a:solidFill>
                  <a:schemeClr val="bg1"/>
                </a:solidFill>
                <a:latin typeface="Goudy Old Style" panose="02020502050305020303" pitchFamily="18" charset="77"/>
              </a:rPr>
              <a:t>D</a:t>
            </a:r>
            <a:r>
              <a:rPr lang="en-US" b="0" i="1" dirty="0">
                <a:solidFill>
                  <a:schemeClr val="bg1"/>
                </a:solidFill>
                <a:effectLst/>
                <a:latin typeface="Goudy Old Style" panose="02020502050305020303" pitchFamily="18" charset="77"/>
              </a:rPr>
              <a:t>o the will of God from the heart, rendering service with a good will as to the Lord and not to man, knowing that whatever good anyone does, this he will receive back from the Lord</a:t>
            </a:r>
            <a:r>
              <a:rPr lang="en-US" sz="1800" i="1" dirty="0">
                <a:solidFill>
                  <a:schemeClr val="bg1"/>
                </a:solidFill>
                <a:latin typeface="Goudy Old Style" panose="02020502050305020303" pitchFamily="18" charset="77"/>
              </a:rPr>
              <a:t> (</a:t>
            </a:r>
            <a:r>
              <a:rPr lang="en-US" sz="1800" b="0" dirty="0">
                <a:solidFill>
                  <a:schemeClr val="bg1"/>
                </a:solidFill>
                <a:effectLst/>
                <a:latin typeface="Goudy Old Style" panose="02020502050305020303" pitchFamily="18" charset="77"/>
              </a:rPr>
              <a:t>Eph. 6:5-8</a:t>
            </a:r>
            <a:r>
              <a:rPr lang="en-US" b="0" i="1" dirty="0">
                <a:solidFill>
                  <a:schemeClr val="bg1"/>
                </a:solidFill>
                <a:effectLst/>
                <a:latin typeface="Goudy Old Style" panose="02020502050305020303" pitchFamily="18" charset="77"/>
              </a:rPr>
              <a:t>) Those who have insight will shine brightly like the brightness of the expanse of heaven, and those who lead the many to righteousness, like the stars forever and ever. </a:t>
            </a:r>
            <a:r>
              <a:rPr lang="en-US" sz="1800" b="0" dirty="0">
                <a:solidFill>
                  <a:schemeClr val="bg1"/>
                </a:solidFill>
                <a:effectLst/>
                <a:latin typeface="Goudy Old Style" panose="02020502050305020303" pitchFamily="18" charset="77"/>
              </a:rPr>
              <a:t>(Dan. 12:3)</a:t>
            </a:r>
          </a:p>
          <a:p>
            <a:pPr algn="l">
              <a:lnSpc>
                <a:spcPct val="100000"/>
              </a:lnSpc>
              <a:spcBef>
                <a:spcPts val="0"/>
              </a:spcBef>
            </a:pPr>
            <a:endParaRPr lang="en-US" b="0" i="1" dirty="0">
              <a:solidFill>
                <a:schemeClr val="bg1"/>
              </a:solidFill>
              <a:effectLst/>
              <a:latin typeface="Goudy Old Style" panose="02020502050305020303" pitchFamily="18" charset="77"/>
            </a:endParaRPr>
          </a:p>
          <a:p>
            <a:pPr algn="l">
              <a:lnSpc>
                <a:spcPct val="100000"/>
              </a:lnSpc>
              <a:spcBef>
                <a:spcPts val="0"/>
              </a:spcBef>
            </a:pPr>
            <a:r>
              <a:rPr lang="en-US" b="0" i="1" dirty="0">
                <a:solidFill>
                  <a:schemeClr val="bg1"/>
                </a:solidFill>
                <a:effectLst/>
                <a:latin typeface="Goudy Old Style" panose="02020502050305020303" pitchFamily="18" charset="77"/>
              </a:rPr>
              <a:t>Source: https://</a:t>
            </a:r>
            <a:r>
              <a:rPr lang="en-US" b="0" i="1" dirty="0" err="1">
                <a:solidFill>
                  <a:schemeClr val="bg1"/>
                </a:solidFill>
                <a:effectLst/>
                <a:latin typeface="Goudy Old Style" panose="02020502050305020303" pitchFamily="18" charset="77"/>
              </a:rPr>
              <a:t>bible.knowing-jesus.com</a:t>
            </a:r>
            <a:r>
              <a:rPr lang="en-US" b="0" i="1" dirty="0">
                <a:solidFill>
                  <a:schemeClr val="bg1"/>
                </a:solidFill>
                <a:effectLst/>
                <a:latin typeface="Goudy Old Style" panose="02020502050305020303" pitchFamily="18" charset="77"/>
              </a:rPr>
              <a:t>/topics/Heavenly-Rewards</a:t>
            </a:r>
            <a:endParaRPr lang="en-US"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565385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937051"/>
          </a:xfrm>
        </p:spPr>
        <p:txBody>
          <a:bodyPr>
            <a:noAutofit/>
          </a:bodyPr>
          <a:lstStyle/>
          <a:p>
            <a:pPr marL="0" marR="0">
              <a:spcBef>
                <a:spcPts val="0"/>
              </a:spcBef>
              <a:spcAft>
                <a:spcPts val="0"/>
              </a:spcAft>
            </a:pPr>
            <a:endParaRPr lang="en-US" sz="28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AS KINGFISHERS CATCH FIRE</a:t>
            </a:r>
            <a:endParaRPr lang="en-US" sz="28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endPar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As kingfishers catch fire, dragonflies draw flame;</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As tumbled over rim in </a:t>
            </a:r>
            <a:r>
              <a:rPr lang="en-US"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roundy</a:t>
            </a: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wells</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Stones ring; like each tucked string tells, each hung bell's</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Bow swung finds tongue to fling out broad its name;</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Each mortal thing does one thing and the same:</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Deals out that being indoors each one dwells;</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Selves — goes itself; </a:t>
            </a:r>
            <a:r>
              <a:rPr lang="en-US"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myself</a:t>
            </a: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it speaks and spells,</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Crying </a:t>
            </a:r>
            <a:r>
              <a:rPr lang="en-US" i="1"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Whát</a:t>
            </a:r>
            <a:r>
              <a:rPr lang="en-US"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I </a:t>
            </a:r>
            <a:r>
              <a:rPr lang="en-US" i="1"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dó</a:t>
            </a:r>
            <a:r>
              <a:rPr lang="en-US"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is me: for that I came.</a:t>
            </a:r>
            <a:endPar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I say </a:t>
            </a:r>
            <a:r>
              <a:rPr lang="en-US"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móre</a:t>
            </a: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the just man justices;</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Keeps grace: </a:t>
            </a:r>
            <a:r>
              <a:rPr lang="en-US"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thát</a:t>
            </a: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keeps all his goings graces;</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Acts in God's eye what in God's eye he is —</a:t>
            </a:r>
          </a:p>
          <a:p>
            <a:pPr marL="0" marR="0">
              <a:spcBef>
                <a:spcPts val="0"/>
              </a:spcBef>
              <a:spcAft>
                <a:spcPts val="0"/>
              </a:spcAft>
            </a:pPr>
            <a:r>
              <a:rPr lang="en-US"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Chríst</a:t>
            </a: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 for Christ plays in ten thousand places,</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Lovely in limbs, and lovely in eyes not his</a:t>
            </a: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To the Father through the features of men's faces.</a:t>
            </a:r>
          </a:p>
          <a:p>
            <a:pPr marL="0" marR="0">
              <a:spcBef>
                <a:spcPts val="0"/>
              </a:spcBef>
              <a:spcAft>
                <a:spcPts val="0"/>
              </a:spcAft>
            </a:pPr>
            <a:endParaRPr lang="en-US" sz="1800" i="1">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sz="1800" i="1">
                <a:solidFill>
                  <a:schemeClr val="bg1"/>
                </a:solidFill>
                <a:latin typeface="Goudy Old Style" panose="02020502050305020303" pitchFamily="18" charset="77"/>
                <a:ea typeface="Calibri" panose="020F0502020204030204" pitchFamily="34" charset="0"/>
                <a:cs typeface="Times New Roman" panose="02020603050405020304" pitchFamily="18" charset="0"/>
              </a:rPr>
              <a:t>--</a:t>
            </a:r>
            <a:r>
              <a:rPr lang="en-US" sz="1800" i="1" dirty="0">
                <a:solidFill>
                  <a:schemeClr val="bg1"/>
                </a:solidFill>
                <a:latin typeface="Goudy Old Style" panose="02020502050305020303" pitchFamily="18" charset="77"/>
                <a:ea typeface="Calibri" panose="020F0502020204030204" pitchFamily="34" charset="0"/>
                <a:cs typeface="Times New Roman" panose="02020603050405020304" pitchFamily="18" charset="0"/>
              </a:rPr>
              <a:t>Gerard Manley Hopkins</a:t>
            </a:r>
            <a:endParaRPr lang="en-US" sz="1800" i="1"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a:t>
            </a:r>
          </a:p>
          <a:p>
            <a:pPr algn="l" fontAlgn="base">
              <a:lnSpc>
                <a:spcPct val="100000"/>
              </a:lnSpc>
              <a:spcBef>
                <a:spcPts val="0"/>
              </a:spcBef>
            </a:pPr>
            <a:endParaRPr lang="en-US" sz="1600" b="0" i="0" dirty="0">
              <a:solidFill>
                <a:schemeClr val="bg1"/>
              </a:solidFill>
              <a:effectLst/>
              <a:latin typeface="inherit"/>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225443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700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p>
          <a:p>
            <a:pPr algn="l"/>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0" y="248269"/>
            <a:ext cx="2133167" cy="6471508"/>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b="1" dirty="0">
                <a:solidFill>
                  <a:schemeClr val="bg1"/>
                </a:solidFill>
                <a:latin typeface="Goudy Old Style" panose="02020502050305020303" pitchFamily="18" charset="77"/>
              </a:rPr>
              <a:t>THEMES</a:t>
            </a:r>
            <a:r>
              <a:rPr lang="en-US" b="1" i="0" dirty="0">
                <a:solidFill>
                  <a:schemeClr val="bg1"/>
                </a:solidFill>
                <a:effectLst/>
                <a:latin typeface="Goudy Old Style" panose="02020502050305020303" pitchFamily="18" charset="77"/>
              </a:rPr>
              <a:t> IN CHAPTER 11, PART 3</a:t>
            </a:r>
          </a:p>
          <a:p>
            <a:pPr algn="l">
              <a:lnSpc>
                <a:spcPct val="100000"/>
              </a:lnSpc>
              <a:spcBef>
                <a:spcPts val="0"/>
              </a:spcBef>
            </a:pPr>
            <a:r>
              <a:rPr lang="en-US" b="1" u="sng" dirty="0">
                <a:solidFill>
                  <a:schemeClr val="bg1"/>
                </a:solidFill>
                <a:latin typeface="Goudy Old Style" panose="02020502050305020303" pitchFamily="18" charset="77"/>
              </a:rPr>
              <a:t>The Creation rejoices</a:t>
            </a:r>
            <a:endParaRPr lang="en-US" b="1" i="0" u="sng" dirty="0">
              <a:solidFill>
                <a:schemeClr val="bg1"/>
              </a:solidFill>
              <a:effectLst/>
              <a:latin typeface="Goudy Old Style" panose="02020502050305020303" pitchFamily="18" charset="77"/>
            </a:endParaRPr>
          </a:p>
          <a:p>
            <a:pPr algn="l">
              <a:lnSpc>
                <a:spcPct val="100000"/>
              </a:lnSpc>
              <a:spcBef>
                <a:spcPts val="0"/>
              </a:spcBef>
            </a:pPr>
            <a:r>
              <a:rPr lang="en-US" dirty="0">
                <a:solidFill>
                  <a:schemeClr val="bg1"/>
                </a:solidFill>
                <a:latin typeface="Goudy Old Style" panose="02020502050305020303" pitchFamily="18" charset="77"/>
              </a:rPr>
              <a:t>“The whole plain and forest were shaking with a sound which in our world would be too large to hear, but there I could take it with joy. I knew it was not the Solid People who were singing. It was the voice of that earth, those woods and those waters. A strange archaic, inorganic noise, that came from all directions at once.” </a:t>
            </a:r>
            <a:endParaRPr lang="en-US" i="1" dirty="0">
              <a:solidFill>
                <a:schemeClr val="bg1"/>
              </a:solidFill>
              <a:latin typeface="Goudy Old Style" panose="02020502050305020303" pitchFamily="18" charset="77"/>
            </a:endParaRPr>
          </a:p>
          <a:p>
            <a:pPr algn="l">
              <a:lnSpc>
                <a:spcPct val="100000"/>
              </a:lnSpc>
              <a:spcBef>
                <a:spcPts val="0"/>
              </a:spcBef>
            </a:pPr>
            <a:r>
              <a:rPr lang="en-US" b="0" i="1" dirty="0">
                <a:solidFill>
                  <a:schemeClr val="bg1"/>
                </a:solidFill>
                <a:effectLst/>
                <a:latin typeface="Goudy Old Style" panose="02020502050305020303" pitchFamily="18" charset="77"/>
              </a:rPr>
              <a:t>Just so, I tell you, there will be more joy in heaven over one sinner who repents than over ninety-nine righteous persons who need no repentance. </a:t>
            </a:r>
            <a:r>
              <a:rPr lang="en-US" sz="1800" b="0" dirty="0">
                <a:solidFill>
                  <a:schemeClr val="bg1"/>
                </a:solidFill>
                <a:effectLst/>
                <a:latin typeface="Goudy Old Style" panose="02020502050305020303" pitchFamily="18" charset="77"/>
              </a:rPr>
              <a:t>(Lk. 15:7) </a:t>
            </a:r>
            <a:r>
              <a:rPr lang="en-US" b="0" i="1" dirty="0">
                <a:solidFill>
                  <a:schemeClr val="bg1"/>
                </a:solidFill>
                <a:effectLst/>
                <a:latin typeface="Goudy Old Style" panose="02020502050305020303" pitchFamily="18" charset="77"/>
              </a:rPr>
              <a:t>For the creation waits with eager longing for the revealing of the sons of God. For the creation was subjected to futility, not willingly, but because of him who subjected it, in hope that the creation itself will be set free from its bondage to corruption and obtain the freedom of the glory of the children of God. </a:t>
            </a:r>
            <a:r>
              <a:rPr lang="en-US" sz="1800" b="0" dirty="0">
                <a:solidFill>
                  <a:schemeClr val="bg1"/>
                </a:solidFill>
                <a:effectLst/>
                <a:latin typeface="Goudy Old Style" panose="02020502050305020303" pitchFamily="18" charset="77"/>
              </a:rPr>
              <a:t>(Rom. 8:19-21</a:t>
            </a:r>
            <a:r>
              <a:rPr lang="en-US" sz="1800" b="0" i="1" dirty="0">
                <a:solidFill>
                  <a:schemeClr val="bg1"/>
                </a:solidFill>
                <a:effectLst/>
                <a:latin typeface="Goudy Old Style" panose="02020502050305020303" pitchFamily="18" charset="77"/>
              </a:rPr>
              <a:t>) </a:t>
            </a:r>
            <a:r>
              <a:rPr lang="en-US" b="0" i="1" dirty="0">
                <a:solidFill>
                  <a:schemeClr val="bg1"/>
                </a:solidFill>
                <a:effectLst/>
                <a:latin typeface="Goudy Old Style" panose="02020502050305020303" pitchFamily="18" charset="77"/>
              </a:rPr>
              <a:t>“For you shall go out in joy and be led forth in peace; the mountains and the hills before you shall break forth into singing, and all the trees of the field shall clap their hands. </a:t>
            </a:r>
            <a:r>
              <a:rPr lang="en-US" sz="1800" b="0" dirty="0">
                <a:solidFill>
                  <a:schemeClr val="bg1"/>
                </a:solidFill>
                <a:effectLst/>
                <a:latin typeface="Goudy Old Style" panose="02020502050305020303" pitchFamily="18" charset="77"/>
              </a:rPr>
              <a:t>(</a:t>
            </a:r>
            <a:r>
              <a:rPr lang="en-US" sz="1800" dirty="0">
                <a:solidFill>
                  <a:schemeClr val="bg1"/>
                </a:solidFill>
                <a:latin typeface="Goudy Old Style" panose="02020502050305020303" pitchFamily="18" charset="77"/>
              </a:rPr>
              <a:t>Is. 55:12)</a:t>
            </a:r>
            <a:endParaRPr lang="en-US" i="1"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187589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altLang="en-US" sz="2300" b="1" u="sng" dirty="0">
                <a:solidFill>
                  <a:schemeClr val="bg1"/>
                </a:solidFill>
                <a:latin typeface="Goudy Old Style" panose="02020502050305020303" pitchFamily="18" charset="77"/>
              </a:rPr>
              <a:t>MUSIC AND REJOICING IN THE CREATION</a:t>
            </a:r>
          </a:p>
          <a:p>
            <a:pPr algn="l">
              <a:lnSpc>
                <a:spcPct val="100000"/>
              </a:lnSpc>
              <a:spcBef>
                <a:spcPts val="0"/>
              </a:spcBef>
            </a:pPr>
            <a:endParaRPr lang="en-US" altLang="en-US" b="1" u="sng" dirty="0">
              <a:solidFill>
                <a:schemeClr val="bg1"/>
              </a:solidFill>
              <a:latin typeface="Goudy Old Style" panose="02020502050305020303" pitchFamily="18" charset="77"/>
            </a:endParaRPr>
          </a:p>
          <a:p>
            <a:pPr algn="l">
              <a:lnSpc>
                <a:spcPct val="100000"/>
              </a:lnSpc>
              <a:spcBef>
                <a:spcPts val="0"/>
              </a:spcBef>
            </a:pPr>
            <a:r>
              <a:rPr lang="en-US" altLang="en-US" b="1" u="sng" dirty="0">
                <a:solidFill>
                  <a:schemeClr val="bg1"/>
                </a:solidFill>
                <a:latin typeface="Goudy Old Style" panose="02020502050305020303" pitchFamily="18" charset="77"/>
              </a:rPr>
              <a:t>Job:</a:t>
            </a:r>
            <a:r>
              <a:rPr lang="en-US" altLang="en-US"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“Where were you when I laid the foundation of the earth?  Tell me, if you have understanding. Who determined its measurements—surely you know! Or who stretched the line upon it? </a:t>
            </a:r>
            <a:r>
              <a:rPr lang="en-US" b="1" i="1" baseline="30000" dirty="0">
                <a:solidFill>
                  <a:schemeClr val="bg1"/>
                </a:solidFill>
                <a:effectLst/>
                <a:latin typeface="Goudy Old Style" panose="02020502050305020303" pitchFamily="18" charset="77"/>
              </a:rPr>
              <a:t> </a:t>
            </a:r>
            <a:r>
              <a:rPr lang="en-US" b="0" i="1" dirty="0">
                <a:solidFill>
                  <a:schemeClr val="bg1"/>
                </a:solidFill>
                <a:effectLst/>
                <a:latin typeface="Goudy Old Style" panose="02020502050305020303" pitchFamily="18" charset="77"/>
              </a:rPr>
              <a:t>On what were its bases sunk, or who laid its cornerstone, when the morning stars sang together and all the sons of God shouted for joy?</a:t>
            </a:r>
          </a:p>
          <a:p>
            <a:pPr algn="l">
              <a:lnSpc>
                <a:spcPct val="100000"/>
              </a:lnSpc>
              <a:spcBef>
                <a:spcPts val="0"/>
              </a:spcBef>
            </a:pPr>
            <a:endParaRPr lang="en-US" b="1" i="0" u="sng" dirty="0">
              <a:solidFill>
                <a:schemeClr val="bg1"/>
              </a:solidFill>
              <a:effectLst/>
              <a:latin typeface="Goudy Old Style" panose="02020502050305020303" pitchFamily="18" charset="77"/>
            </a:endParaRPr>
          </a:p>
          <a:p>
            <a:pPr algn="l">
              <a:lnSpc>
                <a:spcPct val="100000"/>
              </a:lnSpc>
              <a:spcBef>
                <a:spcPts val="0"/>
              </a:spcBef>
            </a:pPr>
            <a:r>
              <a:rPr lang="en-US" b="1" i="0" u="sng" dirty="0">
                <a:solidFill>
                  <a:schemeClr val="bg1"/>
                </a:solidFill>
                <a:effectLst/>
                <a:latin typeface="Goudy Old Style" panose="02020502050305020303" pitchFamily="18" charset="77"/>
              </a:rPr>
              <a:t>Habakkuk:</a:t>
            </a:r>
            <a:r>
              <a:rPr lang="en-US" b="0" i="0" dirty="0">
                <a:solidFill>
                  <a:schemeClr val="bg1"/>
                </a:solidFill>
                <a:effectLst/>
                <a:latin typeface="Goudy Old Style" panose="02020502050305020303" pitchFamily="18" charset="77"/>
              </a:rPr>
              <a:t> </a:t>
            </a:r>
            <a:r>
              <a:rPr lang="en-US" b="0" i="1" dirty="0">
                <a:solidFill>
                  <a:schemeClr val="bg1"/>
                </a:solidFill>
                <a:effectLst/>
                <a:latin typeface="Goudy Old Style" panose="02020502050305020303" pitchFamily="18" charset="77"/>
              </a:rPr>
              <a:t>God came from </a:t>
            </a:r>
            <a:r>
              <a:rPr lang="en-US" b="0" i="1" dirty="0" err="1">
                <a:solidFill>
                  <a:schemeClr val="bg1"/>
                </a:solidFill>
                <a:effectLst/>
                <a:latin typeface="Goudy Old Style" panose="02020502050305020303" pitchFamily="18" charset="77"/>
              </a:rPr>
              <a:t>Teman</a:t>
            </a:r>
            <a:r>
              <a:rPr lang="en-US" b="0" i="1" dirty="0">
                <a:solidFill>
                  <a:schemeClr val="bg1"/>
                </a:solidFill>
                <a:effectLst/>
                <a:latin typeface="Goudy Old Style" panose="02020502050305020303" pitchFamily="18" charset="77"/>
              </a:rPr>
              <a:t>, and the Holy One from Mount </a:t>
            </a:r>
            <a:r>
              <a:rPr lang="en-US" b="0" i="1" dirty="0" err="1">
                <a:solidFill>
                  <a:schemeClr val="bg1"/>
                </a:solidFill>
                <a:effectLst/>
                <a:latin typeface="Goudy Old Style" panose="02020502050305020303" pitchFamily="18" charset="77"/>
              </a:rPr>
              <a:t>Paran</a:t>
            </a:r>
            <a:r>
              <a:rPr lang="en-US"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His splendor covered the heavens, and the earth was full of his praise. His brightness was like the light; rays flashed from his hand; and there he veiled his power.</a:t>
            </a:r>
          </a:p>
          <a:p>
            <a:pPr algn="l">
              <a:lnSpc>
                <a:spcPct val="100000"/>
              </a:lnSpc>
              <a:spcBef>
                <a:spcPts val="0"/>
              </a:spcBef>
            </a:pPr>
            <a:endParaRPr lang="en-US" b="1" u="sng" dirty="0">
              <a:solidFill>
                <a:schemeClr val="bg1"/>
              </a:solidFill>
              <a:latin typeface="Goudy Old Style" panose="02020502050305020303" pitchFamily="18" charset="77"/>
            </a:endParaRPr>
          </a:p>
          <a:p>
            <a:pPr algn="l">
              <a:lnSpc>
                <a:spcPct val="100000"/>
              </a:lnSpc>
              <a:spcBef>
                <a:spcPts val="0"/>
              </a:spcBef>
            </a:pPr>
            <a:r>
              <a:rPr lang="en-US" b="1" u="sng" dirty="0">
                <a:solidFill>
                  <a:schemeClr val="bg1"/>
                </a:solidFill>
                <a:latin typeface="Goudy Old Style" panose="02020502050305020303" pitchFamily="18" charset="77"/>
              </a:rPr>
              <a:t>Psalm 96:</a:t>
            </a:r>
            <a:r>
              <a:rPr lang="en-US"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Let the heavens be glad, and let the earth rejoice; let the sea roar, and all that fills it; let the field exult, and everything in it! Then shall all the trees of the forest sing for joy before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for he comes, for he comes to judge the earth.</a:t>
            </a:r>
          </a:p>
          <a:p>
            <a:pPr algn="l">
              <a:lnSpc>
                <a:spcPct val="100000"/>
              </a:lnSpc>
              <a:spcBef>
                <a:spcPts val="0"/>
              </a:spcBef>
            </a:pPr>
            <a:endParaRPr lang="en-US" b="1" u="sng" dirty="0">
              <a:solidFill>
                <a:schemeClr val="bg1"/>
              </a:solidFill>
              <a:latin typeface="Goudy Old Style" panose="02020502050305020303" pitchFamily="18" charset="77"/>
            </a:endParaRPr>
          </a:p>
          <a:p>
            <a:pPr algn="l">
              <a:lnSpc>
                <a:spcPct val="100000"/>
              </a:lnSpc>
              <a:spcBef>
                <a:spcPts val="0"/>
              </a:spcBef>
            </a:pPr>
            <a:r>
              <a:rPr lang="en-US" b="1" u="sng" dirty="0">
                <a:solidFill>
                  <a:schemeClr val="bg1"/>
                </a:solidFill>
                <a:latin typeface="Goudy Old Style" panose="02020502050305020303" pitchFamily="18" charset="77"/>
              </a:rPr>
              <a:t>Dante:</a:t>
            </a:r>
            <a:r>
              <a:rPr lang="en-US" u="sng" dirty="0">
                <a:solidFill>
                  <a:schemeClr val="bg1"/>
                </a:solidFill>
                <a:latin typeface="Goudy Old Style" panose="02020502050305020303" pitchFamily="18" charset="77"/>
              </a:rPr>
              <a:t> </a:t>
            </a:r>
            <a:r>
              <a:rPr lang="en-US" altLang="en-US" i="1" dirty="0">
                <a:solidFill>
                  <a:schemeClr val="bg1"/>
                </a:solidFill>
                <a:latin typeface="Goudy Old Style" panose="02020502050305020303" pitchFamily="18" charset="77"/>
              </a:rPr>
              <a:t>The earth shaking and the singing of a psalm of praise at the release of soul is reminiscent of the earthquake that greats the release of the soul of Statius in Canto XX of Dante’s </a:t>
            </a:r>
            <a:r>
              <a:rPr lang="en-US" altLang="en-US" i="1" dirty="0" err="1">
                <a:solidFill>
                  <a:schemeClr val="bg1"/>
                </a:solidFill>
                <a:latin typeface="Goudy Old Style" panose="02020502050305020303" pitchFamily="18" charset="77"/>
              </a:rPr>
              <a:t>Purgatorio</a:t>
            </a:r>
            <a:r>
              <a:rPr lang="en-US" altLang="en-US" i="1" dirty="0">
                <a:solidFill>
                  <a:schemeClr val="bg1"/>
                </a:solidFill>
                <a:latin typeface="Goudy Old Style" panose="02020502050305020303" pitchFamily="18" charset="77"/>
              </a:rPr>
              <a:t> and the singing that accompanies each advance up Purgatory’s cornices. </a:t>
            </a:r>
            <a:endParaRPr lang="en-US" i="1"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286048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sz="2000" b="1" i="0" dirty="0">
                <a:solidFill>
                  <a:schemeClr val="bg1"/>
                </a:solidFill>
                <a:effectLst/>
                <a:latin typeface="Goudy Old Style" panose="02020502050305020303" pitchFamily="18" charset="77"/>
              </a:rPr>
              <a:t>And in Narnia—the Creation narrative in </a:t>
            </a:r>
            <a:r>
              <a:rPr lang="en-US" sz="2000" b="1" i="1" dirty="0">
                <a:solidFill>
                  <a:schemeClr val="bg1"/>
                </a:solidFill>
                <a:effectLst/>
                <a:latin typeface="Goudy Old Style" panose="02020502050305020303" pitchFamily="18" charset="77"/>
              </a:rPr>
              <a:t>The Magician’s Nephew</a:t>
            </a:r>
          </a:p>
          <a:p>
            <a:pPr algn="l">
              <a:lnSpc>
                <a:spcPct val="100000"/>
              </a:lnSpc>
              <a:spcBef>
                <a:spcPts val="0"/>
              </a:spcBef>
            </a:pPr>
            <a:endParaRPr lang="en-US" sz="2000" dirty="0">
              <a:solidFill>
                <a:schemeClr val="bg1"/>
              </a:solidFill>
              <a:latin typeface="Goudy Old Style" panose="02020502050305020303" pitchFamily="18" charset="77"/>
            </a:endParaRPr>
          </a:p>
          <a:p>
            <a:pPr algn="l">
              <a:lnSpc>
                <a:spcPct val="100000"/>
              </a:lnSpc>
              <a:spcBef>
                <a:spcPts val="0"/>
              </a:spcBef>
            </a:pPr>
            <a:r>
              <a:rPr lang="en-US" sz="2000" b="0" i="0" dirty="0">
                <a:solidFill>
                  <a:schemeClr val="bg1"/>
                </a:solidFill>
                <a:effectLst/>
                <a:latin typeface="Goudy Old Style" panose="02020502050305020303" pitchFamily="18" charset="77"/>
              </a:rPr>
              <a:t>“Hush!’ said the Cabby. They all listened.</a:t>
            </a:r>
            <a:br>
              <a:rPr lang="en-US" sz="2000" b="0" i="0" dirty="0">
                <a:solidFill>
                  <a:schemeClr val="bg1"/>
                </a:solidFill>
                <a:effectLst/>
                <a:latin typeface="Goudy Old Style" panose="02020502050305020303" pitchFamily="18" charset="77"/>
              </a:rPr>
            </a:br>
            <a:br>
              <a:rPr lang="en-US" sz="2000" b="0" i="0" dirty="0">
                <a:solidFill>
                  <a:schemeClr val="bg1"/>
                </a:solidFill>
                <a:effectLst/>
                <a:latin typeface="Goudy Old Style" panose="02020502050305020303" pitchFamily="18" charset="77"/>
              </a:rPr>
            </a:br>
            <a:r>
              <a:rPr lang="en-US" sz="2000" b="0" i="0" dirty="0">
                <a:solidFill>
                  <a:schemeClr val="bg1"/>
                </a:solidFill>
                <a:effectLst/>
                <a:latin typeface="Goudy Old Style" panose="02020502050305020303" pitchFamily="18" charset="77"/>
              </a:rPr>
              <a:t>In the darkness something was happening at last. A voice had begun to sing. It was very far away and Digory found it hard to decide from what direction it was coming. Sometimes it seemed to come from all directions at once. Sometimes he almost thought it was coming out of the earth beneath them. Its lower notes were deep enough to be the voice of the earth herself. There were no words. There was hardly even a tune. But it was, beyond comparison, the most beautiful noise he had ever heard. It was so beautiful he could hardly bear it…‘Gawd!’ said the Cabby. ‘</a:t>
            </a:r>
            <a:r>
              <a:rPr lang="en-US" sz="2000" b="0" i="0" dirty="0" err="1">
                <a:solidFill>
                  <a:schemeClr val="bg1"/>
                </a:solidFill>
                <a:effectLst/>
                <a:latin typeface="Goudy Old Style" panose="02020502050305020303" pitchFamily="18" charset="77"/>
              </a:rPr>
              <a:t>Ain’t</a:t>
            </a:r>
            <a:r>
              <a:rPr lang="en-US" sz="2000" b="0" i="0" dirty="0">
                <a:solidFill>
                  <a:schemeClr val="bg1"/>
                </a:solidFill>
                <a:effectLst/>
                <a:latin typeface="Goudy Old Style" panose="02020502050305020303" pitchFamily="18" charset="77"/>
              </a:rPr>
              <a:t> it lovely?’</a:t>
            </a:r>
            <a:endParaRPr lang="en-US" sz="20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300543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sz="2350" b="1" u="sng" dirty="0">
                <a:solidFill>
                  <a:schemeClr val="bg1"/>
                </a:solidFill>
                <a:latin typeface="Goudy Old Style" panose="02020502050305020303" pitchFamily="18" charset="77"/>
              </a:rPr>
              <a:t>Obedient Fire</a:t>
            </a:r>
          </a:p>
          <a:p>
            <a:pPr algn="l">
              <a:lnSpc>
                <a:spcPct val="100000"/>
              </a:lnSpc>
              <a:spcBef>
                <a:spcPts val="0"/>
              </a:spcBef>
            </a:pPr>
            <a:endParaRPr lang="en-US" sz="2350" dirty="0">
              <a:solidFill>
                <a:schemeClr val="bg1"/>
              </a:solidFill>
              <a:latin typeface="Goudy Old Style" panose="02020502050305020303" pitchFamily="18" charset="77"/>
            </a:endParaRPr>
          </a:p>
          <a:p>
            <a:pPr algn="l">
              <a:lnSpc>
                <a:spcPct val="100000"/>
              </a:lnSpc>
              <a:spcBef>
                <a:spcPts val="0"/>
              </a:spcBef>
            </a:pPr>
            <a:r>
              <a:rPr lang="en-US" sz="2350" dirty="0">
                <a:solidFill>
                  <a:schemeClr val="bg1"/>
                </a:solidFill>
                <a:latin typeface="Goudy Old Style" panose="02020502050305020303" pitchFamily="18" charset="77"/>
              </a:rPr>
              <a:t>“The Nature or Arch-nature of that land rejoiced to have been once more ridden, and therefore consummated, in the person of the horse. It sang, "The Master says to our master, Come up. Share my rest and </a:t>
            </a:r>
            <a:r>
              <a:rPr lang="en-US" sz="2350" dirty="0" err="1">
                <a:solidFill>
                  <a:schemeClr val="bg1"/>
                </a:solidFill>
                <a:latin typeface="Goudy Old Style" panose="02020502050305020303" pitchFamily="18" charset="77"/>
              </a:rPr>
              <a:t>splendour</a:t>
            </a:r>
            <a:r>
              <a:rPr lang="en-US" sz="2350" dirty="0">
                <a:solidFill>
                  <a:schemeClr val="bg1"/>
                </a:solidFill>
                <a:latin typeface="Goudy Old Style" panose="02020502050305020303" pitchFamily="18" charset="77"/>
              </a:rPr>
              <a:t> till all natures that were your enemies become slaves to dance before you; …obedient fire in your blood and heavenly thunder in your voice. "Overcome us that, so overcome, we may be ourselves: we desire the beginning of your reign as we desire dawn and dew, wetness at the birth of light.</a:t>
            </a:r>
          </a:p>
          <a:p>
            <a:pPr algn="l"/>
            <a:r>
              <a:rPr lang="en-US" b="0" i="1" dirty="0">
                <a:solidFill>
                  <a:schemeClr val="bg1"/>
                </a:solidFill>
                <a:effectLst/>
                <a:latin typeface="Goudy Old Style" panose="02020502050305020303" pitchFamily="18" charset="77"/>
              </a:rPr>
              <a:t>Delight yourself in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and he will give you the desires of your heart. Commit your way to the </a:t>
            </a:r>
            <a:r>
              <a:rPr lang="en-US" b="0" i="1" cap="small" dirty="0">
                <a:solidFill>
                  <a:schemeClr val="bg1"/>
                </a:solidFill>
                <a:effectLst/>
                <a:latin typeface="Goudy Old Style" panose="02020502050305020303" pitchFamily="18" charset="77"/>
              </a:rPr>
              <a:t>Lord</a:t>
            </a:r>
            <a:r>
              <a:rPr lang="en-US" b="0" i="1" dirty="0">
                <a:solidFill>
                  <a:schemeClr val="bg1"/>
                </a:solidFill>
                <a:effectLst/>
                <a:latin typeface="Goudy Old Style" panose="02020502050305020303" pitchFamily="18" charset="77"/>
              </a:rPr>
              <a:t>; trust in him, and he will act. </a:t>
            </a:r>
            <a:r>
              <a:rPr lang="en-US" sz="1800" b="0" dirty="0">
                <a:solidFill>
                  <a:schemeClr val="bg1"/>
                </a:solidFill>
                <a:effectLst/>
                <a:latin typeface="Goudy Old Style" panose="02020502050305020303" pitchFamily="18" charset="77"/>
              </a:rPr>
              <a:t>(Ps. 37:4-5)</a:t>
            </a:r>
            <a:r>
              <a:rPr lang="en-US" sz="1800" i="1"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Do not be conformed to this world, but be transformed by the renewal of your mind, that by testing you may discern what is the will of God, what is good and acceptable and perfect. </a:t>
            </a:r>
            <a:r>
              <a:rPr lang="en-US" sz="1800" b="0" dirty="0">
                <a:solidFill>
                  <a:schemeClr val="bg1"/>
                </a:solidFill>
                <a:effectLst/>
                <a:latin typeface="Goudy Old Style" panose="02020502050305020303" pitchFamily="18" charset="77"/>
              </a:rPr>
              <a:t>(Rom. 12:2) </a:t>
            </a:r>
            <a:r>
              <a:rPr lang="en-US" sz="1800" i="1" dirty="0">
                <a:solidFill>
                  <a:schemeClr val="bg1"/>
                </a:solidFill>
                <a:latin typeface="Goudy Old Style" panose="02020502050305020303" pitchFamily="18" charset="77"/>
              </a:rPr>
              <a:t>W</a:t>
            </a:r>
            <a:r>
              <a:rPr lang="en-US" b="0" i="1" dirty="0">
                <a:solidFill>
                  <a:schemeClr val="bg1"/>
                </a:solidFill>
                <a:effectLst/>
                <a:latin typeface="Goudy Old Style" panose="02020502050305020303" pitchFamily="18" charset="77"/>
              </a:rPr>
              <a:t>hoever does not take his cross and follow me is not worthy of me. Whoever finds his life will lose it, and whoever loses his life for my sake will find it. </a:t>
            </a:r>
            <a:r>
              <a:rPr lang="en-US" sz="1800" b="0" dirty="0">
                <a:solidFill>
                  <a:schemeClr val="bg1"/>
                </a:solidFill>
                <a:effectLst/>
                <a:latin typeface="Goudy Old Style" panose="02020502050305020303" pitchFamily="18" charset="77"/>
              </a:rPr>
              <a:t>(Mt. 10:38-39) </a:t>
            </a:r>
            <a:r>
              <a:rPr lang="en-US" b="0" i="1" dirty="0">
                <a:solidFill>
                  <a:schemeClr val="bg1"/>
                </a:solidFill>
                <a:effectLst/>
                <a:latin typeface="Goudy Old Style" panose="02020502050305020303" pitchFamily="18" charset="77"/>
              </a:rPr>
              <a:t>How much more, then, will the blood of Christ, who through the eternal Spirit offered himself unblemished to God, cleanse our consciences from acts that lead to death, so that we may serve the living God! </a:t>
            </a:r>
            <a:r>
              <a:rPr lang="en-US" sz="1800" b="0" dirty="0">
                <a:solidFill>
                  <a:schemeClr val="bg1"/>
                </a:solidFill>
                <a:effectLst/>
                <a:latin typeface="Goudy Old Style" panose="02020502050305020303" pitchFamily="18" charset="77"/>
              </a:rPr>
              <a:t>(</a:t>
            </a:r>
            <a:r>
              <a:rPr lang="en-US" sz="1800" dirty="0">
                <a:solidFill>
                  <a:schemeClr val="bg1"/>
                </a:solidFill>
                <a:latin typeface="Goudy Old Style" panose="02020502050305020303" pitchFamily="18" charset="77"/>
              </a:rPr>
              <a:t>H</a:t>
            </a:r>
            <a:r>
              <a:rPr lang="en-US" sz="1800" b="0" dirty="0">
                <a:solidFill>
                  <a:schemeClr val="bg1"/>
                </a:solidFill>
                <a:effectLst/>
                <a:latin typeface="Goudy Old Style" panose="02020502050305020303" pitchFamily="18" charset="77"/>
              </a:rPr>
              <a:t>eb. 9:14)</a:t>
            </a:r>
            <a:endParaRPr lang="en-US" sz="18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333410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sz="2350" b="1" u="sng" dirty="0">
                <a:solidFill>
                  <a:schemeClr val="bg1"/>
                </a:solidFill>
                <a:latin typeface="Goudy Old Style" panose="02020502050305020303" pitchFamily="18" charset="77"/>
              </a:rPr>
              <a:t>Being raised to Heaven first requires Death</a:t>
            </a:r>
          </a:p>
          <a:p>
            <a:pPr algn="l">
              <a:lnSpc>
                <a:spcPct val="100000"/>
              </a:lnSpc>
              <a:spcBef>
                <a:spcPts val="0"/>
              </a:spcBef>
            </a:pPr>
            <a:endParaRPr lang="en-US" sz="2350" dirty="0">
              <a:solidFill>
                <a:schemeClr val="bg1"/>
              </a:solidFill>
              <a:latin typeface="Goudy Old Style" panose="02020502050305020303" pitchFamily="18" charset="77"/>
            </a:endParaRPr>
          </a:p>
          <a:p>
            <a:pPr algn="l">
              <a:lnSpc>
                <a:spcPct val="100000"/>
              </a:lnSpc>
              <a:spcBef>
                <a:spcPts val="0"/>
              </a:spcBef>
            </a:pPr>
            <a:r>
              <a:rPr lang="en-US" sz="2350" dirty="0">
                <a:solidFill>
                  <a:schemeClr val="bg1"/>
                </a:solidFill>
                <a:latin typeface="Goudy Old Style" panose="02020502050305020303" pitchFamily="18" charset="77"/>
              </a:rPr>
              <a:t>“But does it mean that everything that is in us can go on to the Mountains?" "Nothing, not even the best and noblest, can go on as it now is. Nothing, not even what is lowest and most bestial, will not be raised again if it submits to death.”</a:t>
            </a:r>
            <a:endParaRPr lang="en-US" i="1" dirty="0">
              <a:solidFill>
                <a:schemeClr val="bg1"/>
              </a:solidFill>
              <a:latin typeface="Goudy Old Style" panose="02020502050305020303" pitchFamily="18" charset="77"/>
            </a:endParaRPr>
          </a:p>
          <a:p>
            <a:pPr algn="l"/>
            <a:r>
              <a:rPr lang="en-US" b="0" i="1" dirty="0">
                <a:solidFill>
                  <a:schemeClr val="bg1"/>
                </a:solidFill>
                <a:effectLst/>
                <a:latin typeface="Goudy Old Style" panose="02020502050305020303" pitchFamily="18" charset="77"/>
              </a:rPr>
              <a:t>If then you have been raised with Christ, seek the things that are above, where Christ is, seated at the right hand of God. Set your minds on things that are above, not on things that are on earth. For you have died, and your life is hidden with Christ in God. When Christ who is your</a:t>
            </a:r>
            <a:r>
              <a:rPr lang="en-US" i="1" baseline="30000"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life appears, then you also will appear with him in glory. Put to death therefore what is earthly in you:</a:t>
            </a:r>
            <a:r>
              <a:rPr lang="en-US" i="1" baseline="30000"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sexual immorality, impurity, passion, evil desire, and covetousness, which is idolatry. On account of these the wrath of God is coming.</a:t>
            </a:r>
            <a:r>
              <a:rPr lang="en-US" i="1" baseline="30000" dirty="0">
                <a:solidFill>
                  <a:schemeClr val="bg1"/>
                </a:solidFill>
                <a:latin typeface="Goudy Old Style" panose="02020502050305020303" pitchFamily="18" charset="77"/>
              </a:rPr>
              <a:t> </a:t>
            </a:r>
            <a:r>
              <a:rPr lang="en-US" b="0" i="1" dirty="0">
                <a:solidFill>
                  <a:schemeClr val="bg1"/>
                </a:solidFill>
                <a:effectLst/>
                <a:latin typeface="Goudy Old Style" panose="02020502050305020303" pitchFamily="18" charset="77"/>
              </a:rPr>
              <a:t>In these you too once walked, when you were living in them. </a:t>
            </a:r>
            <a:r>
              <a:rPr lang="en-US" sz="1800" b="0" dirty="0">
                <a:solidFill>
                  <a:schemeClr val="bg1"/>
                </a:solidFill>
                <a:effectLst/>
                <a:latin typeface="Goudy Old Style" panose="02020502050305020303" pitchFamily="18" charset="77"/>
              </a:rPr>
              <a:t>(Col. 3:1-7)</a:t>
            </a:r>
          </a:p>
          <a:p>
            <a:pPr algn="l">
              <a:lnSpc>
                <a:spcPct val="100000"/>
              </a:lnSpc>
              <a:spcBef>
                <a:spcPts val="0"/>
              </a:spcBef>
            </a:pPr>
            <a:endParaRPr lang="en-US" sz="235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109123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371600" y="0"/>
            <a:ext cx="10820401" cy="6858000"/>
          </a:xfrm>
        </p:spPr>
        <p:txBody>
          <a:bodyPr>
            <a:noAutofit/>
          </a:bodyPr>
          <a:lstStyle/>
          <a:p>
            <a:pPr algn="l">
              <a:lnSpc>
                <a:spcPct val="100000"/>
              </a:lnSpc>
              <a:spcBef>
                <a:spcPts val="0"/>
              </a:spcBef>
            </a:pPr>
            <a:r>
              <a:rPr lang="en-US" sz="2350" b="1" u="sng" dirty="0">
                <a:solidFill>
                  <a:schemeClr val="bg1"/>
                </a:solidFill>
                <a:latin typeface="Goudy Old Style" panose="02020502050305020303" pitchFamily="18" charset="77"/>
              </a:rPr>
              <a:t>The Glory of Risen Love</a:t>
            </a:r>
          </a:p>
          <a:p>
            <a:pPr algn="l">
              <a:lnSpc>
                <a:spcPct val="100000"/>
              </a:lnSpc>
              <a:spcBef>
                <a:spcPts val="0"/>
              </a:spcBef>
            </a:pPr>
            <a:r>
              <a:rPr lang="en-US" sz="2350" dirty="0">
                <a:solidFill>
                  <a:schemeClr val="bg1"/>
                </a:solidFill>
                <a:latin typeface="Goudy Old Style" panose="02020502050305020303" pitchFamily="18" charset="77"/>
              </a:rPr>
              <a:t>“Ye must ask, if the risen body even of appetite is as grand a horse as ye saw, what would the risen body of maternal love or friendship be?”</a:t>
            </a:r>
            <a:endParaRPr lang="en-US" i="1" dirty="0">
              <a:solidFill>
                <a:schemeClr val="bg1"/>
              </a:solidFill>
              <a:latin typeface="Goudy Old Style" panose="02020502050305020303" pitchFamily="18" charset="77"/>
            </a:endParaRPr>
          </a:p>
          <a:p>
            <a:pPr algn="l"/>
            <a:r>
              <a:rPr lang="en-US" b="0" i="1" dirty="0">
                <a:solidFill>
                  <a:schemeClr val="bg1"/>
                </a:solidFill>
                <a:effectLst/>
                <a:latin typeface="Goudy Old Style" panose="02020502050305020303" pitchFamily="18" charset="77"/>
              </a:rPr>
              <a:t>This is how we know what love is: Jesus Christ laid down his life for us. (</a:t>
            </a:r>
            <a:r>
              <a:rPr lang="en-US" sz="1800" b="0" dirty="0">
                <a:solidFill>
                  <a:schemeClr val="bg1"/>
                </a:solidFill>
                <a:effectLst/>
                <a:latin typeface="Goudy Old Style" panose="02020502050305020303" pitchFamily="18" charset="77"/>
              </a:rPr>
              <a:t>I Jn. 3:16) </a:t>
            </a:r>
            <a:r>
              <a:rPr lang="en-US" sz="1800" b="0" i="1" dirty="0">
                <a:solidFill>
                  <a:schemeClr val="bg1"/>
                </a:solidFill>
                <a:effectLst/>
                <a:latin typeface="Goudy Old Style" panose="02020502050305020303" pitchFamily="18" charset="77"/>
              </a:rPr>
              <a:t> </a:t>
            </a:r>
            <a:r>
              <a:rPr lang="en-US" i="1" dirty="0">
                <a:solidFill>
                  <a:schemeClr val="bg1"/>
                </a:solidFill>
                <a:effectLst/>
                <a:latin typeface="Goudy Old Style" panose="02020502050305020303" pitchFamily="18" charset="77"/>
              </a:rPr>
              <a:t>This is love for God: to obey his commands. And his commands are not burdensome. </a:t>
            </a:r>
            <a:r>
              <a:rPr lang="en-US" sz="1800" dirty="0">
                <a:solidFill>
                  <a:schemeClr val="bg1"/>
                </a:solidFill>
                <a:effectLst/>
                <a:latin typeface="Goudy Old Style" panose="02020502050305020303" pitchFamily="18" charset="77"/>
              </a:rPr>
              <a:t>(I Jn. 5:3) </a:t>
            </a:r>
            <a:r>
              <a:rPr lang="en-US" b="0" i="1" dirty="0">
                <a:solidFill>
                  <a:schemeClr val="bg1"/>
                </a:solidFill>
                <a:effectLst/>
                <a:latin typeface="Goudy Old Style" panose="02020502050305020303" pitchFamily="18" charset="77"/>
              </a:rPr>
              <a:t>No eye has seen, no ear has heard, no heart has imagined, what God has prepared for those who love Him. </a:t>
            </a:r>
            <a:r>
              <a:rPr lang="en-US" sz="1800" b="0" dirty="0">
                <a:solidFill>
                  <a:schemeClr val="bg1"/>
                </a:solidFill>
                <a:effectLst/>
                <a:latin typeface="Goudy Old Style" panose="02020502050305020303" pitchFamily="18" charset="77"/>
              </a:rPr>
              <a:t>(I Cor. 2:9) </a:t>
            </a:r>
            <a:r>
              <a:rPr lang="en-US" b="0" i="1" dirty="0">
                <a:solidFill>
                  <a:schemeClr val="bg1"/>
                </a:solidFill>
                <a:effectLst/>
                <a:latin typeface="Goudy Old Style" panose="02020502050305020303" pitchFamily="18" charset="77"/>
              </a:rPr>
              <a:t>He will wipe away every tear from their eyes, and death shall be no more, neither shall there be mourning, nor crying, nor pain anymore, for the former things have passed away. </a:t>
            </a:r>
            <a:r>
              <a:rPr lang="en-US" sz="1800" b="0" dirty="0">
                <a:solidFill>
                  <a:schemeClr val="bg1"/>
                </a:solidFill>
                <a:effectLst/>
                <a:latin typeface="Goudy Old Style" panose="02020502050305020303" pitchFamily="18" charset="77"/>
              </a:rPr>
              <a:t>(Rev. 21:4)</a:t>
            </a:r>
            <a:endParaRPr lang="en-US" sz="1800" dirty="0">
              <a:solidFill>
                <a:schemeClr val="bg1"/>
              </a:solidFill>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84731" y="297712"/>
            <a:ext cx="1186869" cy="6273209"/>
          </a:xfrm>
          <a:prstGeom prst="rect">
            <a:avLst/>
          </a:prstGeom>
        </p:spPr>
      </p:pic>
    </p:spTree>
    <p:extLst>
      <p:ext uri="{BB962C8B-B14F-4D97-AF65-F5344CB8AC3E}">
        <p14:creationId xmlns:p14="http://schemas.microsoft.com/office/powerpoint/2010/main" val="1427687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28413</TotalTime>
  <Words>4835</Words>
  <Application>Microsoft Macintosh PowerPoint</Application>
  <PresentationFormat>Widescreen</PresentationFormat>
  <Paragraphs>169</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Goudy Old Style</vt:lpstr>
      <vt:lpstr>inherit</vt:lpstr>
      <vt:lpstr>Roboto</vt:lpstr>
      <vt:lpstr>Office Theme</vt:lpstr>
      <vt:lpstr>  Dec,     April 19, 2023    St. Philip’s Church     The Rev’d Brian K. McGreevy, J.D., Facilitator</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448</cp:revision>
  <cp:lastPrinted>2019-01-09T18:18:00Z</cp:lastPrinted>
  <dcterms:created xsi:type="dcterms:W3CDTF">2018-09-19T14:45:23Z</dcterms:created>
  <dcterms:modified xsi:type="dcterms:W3CDTF">2023-04-18T16:25:56Z</dcterms:modified>
</cp:coreProperties>
</file>