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5"/>
  </p:notesMasterIdLst>
  <p:handoutMasterIdLst>
    <p:handoutMasterId r:id="rId16"/>
  </p:handoutMasterIdLst>
  <p:sldIdLst>
    <p:sldId id="374" r:id="rId2"/>
    <p:sldId id="454" r:id="rId3"/>
    <p:sldId id="455" r:id="rId4"/>
    <p:sldId id="474" r:id="rId5"/>
    <p:sldId id="459" r:id="rId6"/>
    <p:sldId id="470" r:id="rId7"/>
    <p:sldId id="475" r:id="rId8"/>
    <p:sldId id="480" r:id="rId9"/>
    <p:sldId id="481" r:id="rId10"/>
    <p:sldId id="479" r:id="rId11"/>
    <p:sldId id="483" r:id="rId12"/>
    <p:sldId id="484" r:id="rId13"/>
    <p:sldId id="4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65"/>
    <p:restoredTop sz="93267"/>
  </p:normalViewPr>
  <p:slideViewPr>
    <p:cSldViewPr snapToGrid="0" snapToObjects="1">
      <p:cViewPr varScale="1">
        <p:scale>
          <a:sx n="61" d="100"/>
          <a:sy n="61" d="100"/>
        </p:scale>
        <p:origin x="44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11/7/22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4</a:t>
            </a:fld>
            <a:endParaRPr lang="en-US"/>
          </a:p>
        </p:txBody>
      </p:sp>
    </p:spTree>
    <p:extLst>
      <p:ext uri="{BB962C8B-B14F-4D97-AF65-F5344CB8AC3E}">
        <p14:creationId xmlns:p14="http://schemas.microsoft.com/office/powerpoint/2010/main" val="288454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11/7/22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goodreads.com/work/quotes/121578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5" y="0"/>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r>
              <a:rPr lang="en-US" sz="2400" b="1" i="1">
                <a:solidFill>
                  <a:schemeClr val="bg1"/>
                </a:solidFill>
                <a:latin typeface="Goudy Old Style" charset="0"/>
                <a:ea typeface="Goudy Old Style" charset="0"/>
                <a:cs typeface="Goudy Old Style" charset="0"/>
              </a:rPr>
              <a:t>November 2, </a:t>
            </a:r>
            <a:r>
              <a:rPr lang="en-US" sz="2400" b="1" i="1" dirty="0">
                <a:solidFill>
                  <a:schemeClr val="bg1"/>
                </a:solidFill>
                <a:latin typeface="Goudy Old Style" charset="0"/>
                <a:ea typeface="Goudy Old Style" charset="0"/>
                <a:cs typeface="Goudy Old Style" charset="0"/>
              </a:rPr>
              <a:t>2022</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St. Philip’s Church </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The </a:t>
            </a:r>
            <a:r>
              <a:rPr lang="en-US" sz="2400" b="1" i="1" dirty="0" err="1">
                <a:solidFill>
                  <a:schemeClr val="bg1"/>
                </a:solidFill>
                <a:latin typeface="Goudy Old Style" charset="0"/>
                <a:ea typeface="Goudy Old Style" charset="0"/>
                <a:cs typeface="Goudy Old Style" charset="0"/>
              </a:rPr>
              <a:t>Rev’d</a:t>
            </a:r>
            <a:r>
              <a:rPr lang="en-US" sz="2400" b="1" i="1" dirty="0">
                <a:solidFill>
                  <a:schemeClr val="bg1"/>
                </a:solidFill>
                <a:latin typeface="Goudy Old Style" charset="0"/>
                <a:ea typeface="Goudy Old Style" charset="0"/>
                <a:cs typeface="Goudy Old Style" charset="0"/>
              </a:rPr>
              <a:t> Brian K. McGreevy, J.D., Facilitator</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877311" y="1986455"/>
            <a:ext cx="9314688" cy="3271345"/>
          </a:xfrm>
        </p:spPr>
        <p:txBody>
          <a:bodyPr>
            <a:normAutofit/>
          </a:bodyPr>
          <a:lstStyle/>
          <a:p>
            <a:endParaRPr lang="en-US" dirty="0">
              <a:latin typeface="Goudy Old Style" charset="0"/>
              <a:ea typeface="Goudy Old Style" charset="0"/>
              <a:cs typeface="Goudy Old Style" charset="0"/>
            </a:endParaRPr>
          </a:p>
          <a:p>
            <a:r>
              <a:rPr lang="en-US" sz="4800" b="1" i="1" dirty="0">
                <a:solidFill>
                  <a:schemeClr val="bg1"/>
                </a:solidFill>
                <a:latin typeface="Goudy Old Style" panose="02020502050305020303" pitchFamily="18" charset="77"/>
                <a:ea typeface="Arial" charset="0"/>
                <a:cs typeface="Arial" charset="0"/>
              </a:rPr>
              <a:t>The Great Divorce:</a:t>
            </a:r>
          </a:p>
          <a:p>
            <a:r>
              <a:rPr lang="en-US" sz="4400" b="1" dirty="0">
                <a:solidFill>
                  <a:schemeClr val="bg1"/>
                </a:solidFill>
                <a:latin typeface="Goudy Old Style" panose="02020502050305020303" pitchFamily="18" charset="77"/>
                <a:ea typeface="Arial" charset="0"/>
                <a:cs typeface="Arial" charset="0"/>
              </a:rPr>
              <a:t>C.S. Lewis on God’s Truth</a:t>
            </a:r>
          </a:p>
          <a:p>
            <a:r>
              <a:rPr lang="en-US" sz="4400" b="1" dirty="0">
                <a:solidFill>
                  <a:schemeClr val="bg1"/>
                </a:solidFill>
                <a:latin typeface="Goudy Old Style" panose="02020502050305020303" pitchFamily="18" charset="77"/>
                <a:ea typeface="Arial" charset="0"/>
                <a:cs typeface="Arial" charset="0"/>
              </a:rPr>
              <a:t>or Your Truth</a:t>
            </a:r>
            <a:endParaRPr lang="en-US" sz="8700" b="1" dirty="0">
              <a:solidFill>
                <a:schemeClr val="bg1"/>
              </a:solidFill>
              <a:latin typeface="Arial" charset="0"/>
              <a:ea typeface="Arial" charset="0"/>
              <a:cs typeface="Arial"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21025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4" y="22860"/>
            <a:ext cx="10478897" cy="6835139"/>
          </a:xfrm>
        </p:spPr>
        <p:txBody>
          <a:bodyPr>
            <a:normAutofit fontScale="25000" lnSpcReduction="20000"/>
          </a:bodyPr>
          <a:lstStyle/>
          <a:p>
            <a:pPr algn="l">
              <a:lnSpc>
                <a:spcPct val="150000"/>
              </a:lnSpc>
              <a:spcBef>
                <a:spcPts val="0"/>
              </a:spcBef>
            </a:pPr>
            <a:r>
              <a:rPr lang="en-US" sz="8000" b="1" i="0" dirty="0">
                <a:solidFill>
                  <a:schemeClr val="bg1"/>
                </a:solidFill>
                <a:effectLst/>
                <a:latin typeface="Goudy Old Style" panose="02020502050305020303" pitchFamily="18" charset="77"/>
              </a:rPr>
              <a:t>MAJOR THEMES IN CHAPTER TWO</a:t>
            </a:r>
          </a:p>
          <a:p>
            <a:pPr marL="457200" indent="-457200" algn="l">
              <a:lnSpc>
                <a:spcPct val="100000"/>
              </a:lnSpc>
              <a:spcBef>
                <a:spcPts val="0"/>
              </a:spcBef>
              <a:buAutoNum type="arabicPeriod"/>
            </a:pPr>
            <a:r>
              <a:rPr lang="en-US" sz="8000" b="1" u="sng" dirty="0">
                <a:solidFill>
                  <a:schemeClr val="bg1"/>
                </a:solidFill>
                <a:latin typeface="Goudy Old Style" panose="02020502050305020303" pitchFamily="18" charset="77"/>
              </a:rPr>
              <a:t>The importance of perspective</a:t>
            </a:r>
            <a:r>
              <a:rPr lang="en-US" sz="8000" dirty="0">
                <a:solidFill>
                  <a:schemeClr val="bg1"/>
                </a:solidFill>
                <a:latin typeface="Goudy Old Style" panose="02020502050305020303" pitchFamily="18" charset="77"/>
              </a:rPr>
              <a:t> </a:t>
            </a:r>
          </a:p>
          <a:p>
            <a:pPr algn="l">
              <a:lnSpc>
                <a:spcPct val="100000"/>
              </a:lnSpc>
              <a:spcBef>
                <a:spcPts val="0"/>
              </a:spcBef>
            </a:pPr>
            <a:r>
              <a:rPr lang="en-US" sz="8000" dirty="0">
                <a:solidFill>
                  <a:schemeClr val="bg1"/>
                </a:solidFill>
                <a:latin typeface="Goudy Old Style" panose="02020502050305020303" pitchFamily="18" charset="77"/>
              </a:rPr>
              <a:t>--“We were now so high that all below us had become featureless. But fields, rivers, or mountains I did not see, and I got the impression that the grey town still filled the whole field of vision. </a:t>
            </a:r>
          </a:p>
          <a:p>
            <a:pPr algn="l">
              <a:lnSpc>
                <a:spcPct val="100000"/>
              </a:lnSpc>
              <a:spcBef>
                <a:spcPts val="0"/>
              </a:spcBef>
            </a:pPr>
            <a:r>
              <a:rPr lang="en-US" sz="8000" dirty="0">
                <a:solidFill>
                  <a:schemeClr val="bg1"/>
                </a:solidFill>
                <a:latin typeface="Goudy Old Style" panose="02020502050305020303" pitchFamily="18" charset="77"/>
              </a:rPr>
              <a:t>--"It will be dark presently," he mouthed. "You mean the evening is really going to turn into a night in the end?" He nodded. "What's that got to do with it?" said I. "Well ... no one wants to be out of doors when that happens.” </a:t>
            </a:r>
          </a:p>
          <a:p>
            <a:pPr algn="l">
              <a:lnSpc>
                <a:spcPct val="100000"/>
              </a:lnSpc>
              <a:spcBef>
                <a:spcPts val="0"/>
              </a:spcBef>
            </a:pPr>
            <a:r>
              <a:rPr lang="en-US" sz="8000" dirty="0">
                <a:solidFill>
                  <a:schemeClr val="bg1"/>
                </a:solidFill>
                <a:latin typeface="Goudy Old Style" panose="02020502050305020303" pitchFamily="18" charset="77"/>
              </a:rPr>
              <a:t>--”There is not a shred of evidence that this twilight is ever going to turn into a night. There has been a revolution of opinion on that in educated circles…All the nightmare fantasies of our ancestors are being swept away. What we now see in this subdued and delicate half-light is the promise of the dawn: the slow turning of a whole nation towards the light…But we look on this spiritual city-for with all its faults it is spiritual- as a nursery in which the creative functions of man, now freed from the clogs of matter, begin to try their wings.”</a:t>
            </a:r>
          </a:p>
          <a:p>
            <a:pPr algn="l">
              <a:lnSpc>
                <a:spcPct val="100000"/>
              </a:lnSpc>
              <a:spcBef>
                <a:spcPts val="0"/>
              </a:spcBef>
            </a:pPr>
            <a:r>
              <a:rPr lang="en-US" sz="8000" i="1" dirty="0">
                <a:solidFill>
                  <a:schemeClr val="bg1"/>
                </a:solidFill>
                <a:latin typeface="Goudy Old Style" panose="02020502050305020303" pitchFamily="18" charset="77"/>
              </a:rPr>
              <a:t>And do not be conformed to this world, but be transformed by the renewing of your mind, so that you may prove what the will of God is, that which is good and acceptable and perfect. (Romans 12:2) Set your mind on the things above, not on the things that are on earth. (Col. 3:2)</a:t>
            </a:r>
          </a:p>
          <a:p>
            <a:pPr algn="l">
              <a:lnSpc>
                <a:spcPct val="100000"/>
              </a:lnSpc>
              <a:spcBef>
                <a:spcPts val="0"/>
              </a:spcBef>
            </a:pPr>
            <a:endParaRPr lang="en-US" sz="8000" dirty="0">
              <a:solidFill>
                <a:schemeClr val="bg1"/>
              </a:solidFill>
              <a:latin typeface="Goudy Old Style" panose="02020502050305020303" pitchFamily="18" charset="77"/>
            </a:endParaRPr>
          </a:p>
          <a:p>
            <a:pPr algn="l">
              <a:lnSpc>
                <a:spcPct val="100000"/>
              </a:lnSpc>
              <a:spcBef>
                <a:spcPts val="0"/>
              </a:spcBef>
            </a:pPr>
            <a:r>
              <a:rPr lang="en-US" sz="8000" b="1" u="sng" dirty="0">
                <a:solidFill>
                  <a:schemeClr val="bg1"/>
                </a:solidFill>
                <a:latin typeface="Goudy Old Style" panose="02020502050305020303" pitchFamily="18" charset="77"/>
              </a:rPr>
              <a:t>2. The danger of blaming others for our misfortunes</a:t>
            </a:r>
          </a:p>
          <a:p>
            <a:pPr algn="l">
              <a:lnSpc>
                <a:spcPct val="100000"/>
              </a:lnSpc>
              <a:spcBef>
                <a:spcPts val="0"/>
              </a:spcBef>
            </a:pPr>
            <a:r>
              <a:rPr lang="en-US" sz="8000" dirty="0">
                <a:solidFill>
                  <a:schemeClr val="bg1"/>
                </a:solidFill>
                <a:latin typeface="Goudy Old Style" panose="02020502050305020303" pitchFamily="18" charset="77"/>
              </a:rPr>
              <a:t>--”He appeared to be a singularly ill-used man. His parents had never appreciated him and none of the five schools at which he had been educated seemed to have made any provision for a talent and temperament such as his. To make matters worse he had been exactly the sort of boy in whose case the examination system works out with the maximum unfairness and absurdity. It was not until he reached the university that he began to </a:t>
            </a:r>
            <a:r>
              <a:rPr lang="en-US" sz="8000" dirty="0" err="1">
                <a:solidFill>
                  <a:schemeClr val="bg1"/>
                </a:solidFill>
                <a:latin typeface="Goudy Old Style" panose="02020502050305020303" pitchFamily="18" charset="77"/>
              </a:rPr>
              <a:t>recognise</a:t>
            </a:r>
            <a:r>
              <a:rPr lang="en-US" sz="8000" dirty="0">
                <a:solidFill>
                  <a:schemeClr val="bg1"/>
                </a:solidFill>
                <a:latin typeface="Goudy Old Style" panose="02020502050305020303" pitchFamily="18" charset="77"/>
              </a:rPr>
              <a:t> that all these injustices did not come by chance but were the inevitable results of …</a:t>
            </a:r>
            <a:r>
              <a:rPr lang="en-US" sz="8000" dirty="0" err="1">
                <a:solidFill>
                  <a:schemeClr val="bg1"/>
                </a:solidFill>
                <a:latin typeface="Goudy Old Style" panose="02020502050305020303" pitchFamily="18" charset="77"/>
              </a:rPr>
              <a:t>Capitalism,which</a:t>
            </a:r>
            <a:r>
              <a:rPr lang="en-US" sz="8000" dirty="0">
                <a:solidFill>
                  <a:schemeClr val="bg1"/>
                </a:solidFill>
                <a:latin typeface="Goudy Old Style" panose="02020502050305020303" pitchFamily="18" charset="77"/>
              </a:rPr>
              <a:t> did not merely enslave the workers, it also vitiated taste and </a:t>
            </a:r>
            <a:r>
              <a:rPr lang="en-US" sz="8000" dirty="0" err="1">
                <a:solidFill>
                  <a:schemeClr val="bg1"/>
                </a:solidFill>
                <a:latin typeface="Goudy Old Style" panose="02020502050305020303" pitchFamily="18" charset="77"/>
              </a:rPr>
              <a:t>vulgarised</a:t>
            </a:r>
            <a:r>
              <a:rPr lang="en-US" sz="8000" dirty="0">
                <a:solidFill>
                  <a:schemeClr val="bg1"/>
                </a:solidFill>
                <a:latin typeface="Goudy Old Style" panose="02020502050305020303" pitchFamily="18" charset="77"/>
              </a:rPr>
              <a:t> intellect: hence our educational system and hence the lack of "Recognition" for new genius.”</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38223"/>
            <a:ext cx="1713104" cy="6719777"/>
          </a:xfrm>
          <a:prstGeom prst="rect">
            <a:avLst/>
          </a:prstGeom>
        </p:spPr>
      </p:pic>
    </p:spTree>
    <p:extLst>
      <p:ext uri="{BB962C8B-B14F-4D97-AF65-F5344CB8AC3E}">
        <p14:creationId xmlns:p14="http://schemas.microsoft.com/office/powerpoint/2010/main" val="259856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4" y="22860"/>
            <a:ext cx="10478897" cy="6835139"/>
          </a:xfrm>
        </p:spPr>
        <p:txBody>
          <a:bodyPr>
            <a:normAutofit lnSpcReduction="10000"/>
          </a:bodyPr>
          <a:lstStyle/>
          <a:p>
            <a:pPr algn="l">
              <a:lnSpc>
                <a:spcPct val="100000"/>
              </a:lnSpc>
              <a:spcBef>
                <a:spcPts val="0"/>
              </a:spcBef>
            </a:pPr>
            <a:r>
              <a:rPr lang="en-US" sz="2000" dirty="0">
                <a:solidFill>
                  <a:schemeClr val="bg1"/>
                </a:solidFill>
                <a:latin typeface="Goudy Old Style" panose="02020502050305020303" pitchFamily="18" charset="77"/>
              </a:rPr>
              <a:t>--”It was Soult's fault. It was Ney's fault. It was Josephine's fault. It was the fault of the Russians. It was the fault of the English.' Like that all the time. Never stopped for a moment. A little, fat man and he looked kind of tired. But he didn't seem able to stop it.”</a:t>
            </a:r>
          </a:p>
          <a:p>
            <a:pPr algn="l"/>
            <a:r>
              <a:rPr lang="en-US" sz="2000" i="1" dirty="0">
                <a:solidFill>
                  <a:schemeClr val="bg1"/>
                </a:solidFill>
                <a:latin typeface="Goudy Old Style" panose="02020502050305020303" pitchFamily="18" charset="77"/>
              </a:rPr>
              <a:t>Do everything without complaining or arguing s</a:t>
            </a:r>
            <a:r>
              <a:rPr lang="en-US" sz="2000" b="0" i="1" dirty="0">
                <a:solidFill>
                  <a:schemeClr val="bg1"/>
                </a:solidFill>
                <a:effectLst/>
                <a:latin typeface="Goudy Old Style" panose="02020502050305020303" pitchFamily="18" charset="77"/>
              </a:rPr>
              <a:t>o that you may be blameless and pure, children of God without fault in a crooked and perverse generation, in which you shine as lights in the world as you hold forth the Word of Life (Philippians 2:14-16) Why do you see the speck that is in your brother's eye, but do not notice the log that is in your own eye? (Matt. 7:3) When a man's folly brings his way to ruin, his heart rages against the </a:t>
            </a:r>
            <a:r>
              <a:rPr lang="en-US" sz="2000" b="0" i="1" cap="small" dirty="0">
                <a:solidFill>
                  <a:schemeClr val="bg1"/>
                </a:solidFill>
                <a:effectLst/>
                <a:latin typeface="Goudy Old Style" panose="02020502050305020303" pitchFamily="18" charset="77"/>
              </a:rPr>
              <a:t>Lord</a:t>
            </a:r>
            <a:r>
              <a:rPr lang="en-US" sz="2000" b="0" i="1" dirty="0">
                <a:solidFill>
                  <a:schemeClr val="bg1"/>
                </a:solidFill>
                <a:effectLst/>
                <a:latin typeface="Goudy Old Style" panose="02020502050305020303" pitchFamily="18" charset="77"/>
              </a:rPr>
              <a:t>. (Prov. 19:3) For by the grace given to me I say to everyone among you not to think of himself more highly than he ought to think, but to think with sober judgment, (Rom. 12:3)</a:t>
            </a:r>
          </a:p>
          <a:p>
            <a:pPr algn="l"/>
            <a:r>
              <a:rPr lang="en-US" sz="2000" b="1" i="0" u="sng" dirty="0">
                <a:solidFill>
                  <a:schemeClr val="bg1"/>
                </a:solidFill>
                <a:effectLst/>
                <a:latin typeface="Goudy Old Style" panose="02020502050305020303" pitchFamily="18" charset="77"/>
              </a:rPr>
              <a:t>3. Constant quarrelsome speech easily leads to casual violence</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a:t>
            </a:r>
            <a:r>
              <a:rPr lang="en-US" sz="2000" dirty="0">
                <a:solidFill>
                  <a:schemeClr val="bg1"/>
                </a:solidFill>
                <a:latin typeface="Goudy Old Style" panose="02020502050305020303" pitchFamily="18" charset="77"/>
              </a:rPr>
              <a:t>"</a:t>
            </a:r>
            <a:r>
              <a:rPr lang="en-US" sz="2000" b="0" i="0" dirty="0">
                <a:solidFill>
                  <a:schemeClr val="bg1"/>
                </a:solidFill>
                <a:effectLst/>
                <a:latin typeface="Goudy Old Style" panose="02020502050305020303" pitchFamily="18" charset="77"/>
              </a:rPr>
              <a:t>One of the quarrels which were perpetually simmering in the bus had boiled over and for a moment there was a stampede. Knives were drawn: pistols were fired: but it all seemed strangely innocuous and when it was over I found myself unharmed.”</a:t>
            </a:r>
          </a:p>
          <a:p>
            <a:pPr algn="l">
              <a:lnSpc>
                <a:spcPct val="100000"/>
              </a:lnSpc>
              <a:spcBef>
                <a:spcPts val="0"/>
              </a:spcBef>
            </a:pPr>
            <a:r>
              <a:rPr lang="en-US" sz="2000" i="1" dirty="0">
                <a:solidFill>
                  <a:schemeClr val="bg1"/>
                </a:solidFill>
                <a:effectLst/>
                <a:latin typeface="Goudy Old Style" panose="02020502050305020303" pitchFamily="18" charset="77"/>
              </a:rPr>
              <a:t>What causes fights and quarrels among you? Don't they come from your desires that battle within you? You want something but don't get it. You kill and covet, but you cannot have what you want. (James 4:1)</a:t>
            </a:r>
            <a:r>
              <a:rPr lang="en-US" sz="2000" b="0" i="0" dirty="0">
                <a:solidFill>
                  <a:srgbClr val="000000"/>
                </a:solidFill>
                <a:effectLst/>
                <a:latin typeface="Goudy Old Style" panose="02020502050305020303" pitchFamily="18" charset="77"/>
              </a:rPr>
              <a:t> </a:t>
            </a:r>
            <a:r>
              <a:rPr lang="en-US" sz="2000" b="0" i="1" dirty="0">
                <a:solidFill>
                  <a:schemeClr val="bg1"/>
                </a:solidFill>
                <a:effectLst/>
                <a:latin typeface="Goudy Old Style" panose="02020502050305020303" pitchFamily="18" charset="77"/>
              </a:rPr>
              <a:t>Remind them of these things, and charge them before God not to quarrel about words, which does no good, but only ruins the hearers. Do your best to present yourself to God as one approved, a worker who has no need to be ashamed, rightly handling the word of truth. But avoid irreverent babble, for it will lead people into more and more ungodliness, and their talk will spread like gangrene. (2Timothy 2:14-16)</a:t>
            </a:r>
          </a:p>
          <a:p>
            <a:pPr algn="l">
              <a:lnSpc>
                <a:spcPct val="100000"/>
              </a:lnSpc>
              <a:spcBef>
                <a:spcPts val="0"/>
              </a:spcBef>
            </a:pPr>
            <a:endParaRPr lang="en-US" sz="2000" i="1" dirty="0">
              <a:solidFill>
                <a:schemeClr val="bg1"/>
              </a:solidFill>
              <a:latin typeface="Goudy Old Style" panose="02020502050305020303" pitchFamily="18" charset="77"/>
            </a:endParaRPr>
          </a:p>
          <a:p>
            <a:pPr algn="l">
              <a:lnSpc>
                <a:spcPct val="110000"/>
              </a:lnSpc>
              <a:spcBef>
                <a:spcPts val="0"/>
              </a:spcBef>
            </a:pPr>
            <a:r>
              <a:rPr lang="en-US" sz="2000" b="1" u="sng" dirty="0">
                <a:solidFill>
                  <a:schemeClr val="bg1"/>
                </a:solidFill>
                <a:latin typeface="Goudy Old Style" panose="02020502050305020303" pitchFamily="18" charset="77"/>
              </a:rPr>
              <a:t>4. Light reveals Truth, whether showing Beauty or exposing Evil</a:t>
            </a:r>
          </a:p>
          <a:p>
            <a:pPr algn="l">
              <a:lnSpc>
                <a:spcPct val="110000"/>
              </a:lnSpc>
              <a:spcBef>
                <a:spcPts val="0"/>
              </a:spcBef>
            </a:pPr>
            <a:r>
              <a:rPr lang="en-US" sz="2000" dirty="0">
                <a:solidFill>
                  <a:schemeClr val="bg1"/>
                </a:solidFill>
                <a:latin typeface="Goudy Old Style" panose="02020502050305020303" pitchFamily="18" charset="77"/>
              </a:rPr>
              <a:t>--“It began to grow light in the bus. The greyness outside the windows turned from mud-</a:t>
            </a:r>
            <a:r>
              <a:rPr lang="en-US" sz="2000" dirty="0" err="1">
                <a:solidFill>
                  <a:schemeClr val="bg1"/>
                </a:solidFill>
                <a:latin typeface="Goudy Old Style" panose="02020502050305020303" pitchFamily="18" charset="77"/>
              </a:rPr>
              <a:t>colour</a:t>
            </a:r>
            <a:r>
              <a:rPr lang="en-US" sz="2000" dirty="0">
                <a:solidFill>
                  <a:schemeClr val="bg1"/>
                </a:solidFill>
                <a:latin typeface="Goudy Old Style" panose="02020502050305020303" pitchFamily="18" charset="77"/>
              </a:rPr>
              <a:t> to mother of pearl, then to faintest blue, then to a bright blueness that stung the eyes. We seemed to be floating in a pure vacancy. There were no lands, no sun, no stars in sight: only the radiant abyss.”</a:t>
            </a:r>
          </a:p>
          <a:p>
            <a:pPr marL="457200" indent="-457200" algn="l">
              <a:lnSpc>
                <a:spcPct val="150000"/>
              </a:lnSpc>
              <a:spcBef>
                <a:spcPts val="0"/>
              </a:spcBef>
              <a:buAutoNum type="arabicPeriod"/>
            </a:pPr>
            <a:endParaRPr lang="en-US" sz="2000"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38223"/>
            <a:ext cx="1713104" cy="6719777"/>
          </a:xfrm>
          <a:prstGeom prst="rect">
            <a:avLst/>
          </a:prstGeom>
        </p:spPr>
      </p:pic>
    </p:spTree>
    <p:extLst>
      <p:ext uri="{BB962C8B-B14F-4D97-AF65-F5344CB8AC3E}">
        <p14:creationId xmlns:p14="http://schemas.microsoft.com/office/powerpoint/2010/main" val="2609662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4" y="22860"/>
            <a:ext cx="10478897" cy="6835139"/>
          </a:xfrm>
        </p:spPr>
        <p:txBody>
          <a:bodyPr>
            <a:normAutofit/>
          </a:bodyPr>
          <a:lstStyle/>
          <a:p>
            <a:pPr algn="l">
              <a:lnSpc>
                <a:spcPct val="100000"/>
              </a:lnSpc>
              <a:spcBef>
                <a:spcPts val="0"/>
              </a:spcBef>
            </a:pPr>
            <a:endParaRPr lang="en-US" sz="2200" dirty="0">
              <a:solidFill>
                <a:schemeClr val="bg1"/>
              </a:solidFill>
              <a:latin typeface="Goudy Old Style" panose="02020502050305020303" pitchFamily="18" charset="77"/>
            </a:endParaRPr>
          </a:p>
          <a:p>
            <a:pPr algn="l">
              <a:lnSpc>
                <a:spcPct val="100000"/>
              </a:lnSpc>
              <a:spcBef>
                <a:spcPts val="0"/>
              </a:spcBef>
            </a:pPr>
            <a:r>
              <a:rPr lang="en-US" sz="2200" dirty="0">
                <a:solidFill>
                  <a:schemeClr val="bg1"/>
                </a:solidFill>
                <a:latin typeface="Goudy Old Style" panose="02020502050305020303" pitchFamily="18" charset="77"/>
              </a:rPr>
              <a:t>--“</a:t>
            </a:r>
            <a:r>
              <a:rPr lang="en-US" sz="2000" dirty="0">
                <a:solidFill>
                  <a:schemeClr val="bg1"/>
                </a:solidFill>
                <a:latin typeface="Goudy Old Style" panose="02020502050305020303" pitchFamily="18" charset="77"/>
              </a:rPr>
              <a:t>the bus was full of light. It was cruel light. I shrank from the faces and forms by which I was surrounded. They were all fixed faces, full not of possibilities but of impossibilities, some gaunt, some bloated, some glaring with idiotic ferocity, some drowned beyond recovery in dreams; but all, in one way or another, distorted and faded. One had a feeling that they might fall to pieces at any moment if the light grew much stronger.”</a:t>
            </a:r>
          </a:p>
          <a:p>
            <a:pPr algn="l"/>
            <a:r>
              <a:rPr lang="en-US" sz="2000" b="0" i="1" dirty="0">
                <a:solidFill>
                  <a:schemeClr val="bg1"/>
                </a:solidFill>
                <a:effectLst/>
                <a:latin typeface="Goudy Old Style" panose="02020502050305020303" pitchFamily="18" charset="77"/>
              </a:rPr>
              <a:t>And this is the judgment: the light has come into the world, and people loved the darkness rather than the light because their works were evil. (Jn. 3:19) For God, who said, “Let light shine out of darkness,” has shone in our hearts to give the light of the knowledge of the glory of God in the face of Jesus Christ. (2 Cor. 4:6)</a:t>
            </a:r>
          </a:p>
          <a:p>
            <a:pPr algn="l"/>
            <a:br>
              <a:rPr lang="en-US" sz="2000" b="0" i="1" dirty="0">
                <a:solidFill>
                  <a:schemeClr val="bg1"/>
                </a:solidFill>
                <a:effectLst/>
                <a:latin typeface="Goudy Old Style" panose="02020502050305020303" pitchFamily="18" charset="77"/>
              </a:rPr>
            </a:br>
            <a:endParaRPr lang="en-US" sz="2000" b="0" i="1" dirty="0">
              <a:solidFill>
                <a:schemeClr val="bg1"/>
              </a:solidFill>
              <a:effectLst/>
              <a:latin typeface="Goudy Old Style" panose="02020502050305020303" pitchFamily="18" charset="77"/>
            </a:endParaRPr>
          </a:p>
          <a:p>
            <a:pPr algn="l">
              <a:lnSpc>
                <a:spcPct val="100000"/>
              </a:lnSpc>
              <a:spcBef>
                <a:spcPts val="0"/>
              </a:spcBef>
            </a:pPr>
            <a:endParaRPr lang="en-US" sz="2000" i="1"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38223"/>
            <a:ext cx="1713104" cy="6719777"/>
          </a:xfrm>
          <a:prstGeom prst="rect">
            <a:avLst/>
          </a:prstGeom>
        </p:spPr>
      </p:pic>
    </p:spTree>
    <p:extLst>
      <p:ext uri="{BB962C8B-B14F-4D97-AF65-F5344CB8AC3E}">
        <p14:creationId xmlns:p14="http://schemas.microsoft.com/office/powerpoint/2010/main" val="237367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053501" y="0"/>
            <a:ext cx="9457561" cy="6719777"/>
          </a:xfrm>
        </p:spPr>
        <p:txBody>
          <a:bodyPr>
            <a:normAutofit/>
          </a:bodyPr>
          <a:lstStyle/>
          <a:p>
            <a:pPr algn="l">
              <a:lnSpc>
                <a:spcPct val="150000"/>
              </a:lnSpc>
              <a:spcBef>
                <a:spcPts val="0"/>
              </a:spcBef>
            </a:pPr>
            <a:endParaRPr lang="en-US" b="0" i="0" dirty="0">
              <a:solidFill>
                <a:schemeClr val="bg1"/>
              </a:solidFill>
              <a:effectLst/>
              <a:latin typeface="Merriweather" pitchFamily="2" charset="77"/>
            </a:endParaRPr>
          </a:p>
          <a:p>
            <a:pPr algn="l">
              <a:lnSpc>
                <a:spcPct val="150000"/>
              </a:lnSpc>
              <a:spcBef>
                <a:spcPts val="0"/>
              </a:spcBef>
            </a:pPr>
            <a:endParaRPr lang="en-US">
              <a:solidFill>
                <a:schemeClr val="bg1"/>
              </a:solidFill>
              <a:latin typeface="Merriweather" pitchFamily="2" charset="77"/>
            </a:endParaRPr>
          </a:p>
          <a:p>
            <a:pPr algn="l">
              <a:lnSpc>
                <a:spcPct val="150000"/>
              </a:lnSpc>
              <a:spcBef>
                <a:spcPts val="0"/>
              </a:spcBef>
            </a:pPr>
            <a:endParaRPr lang="en-US" dirty="0">
              <a:solidFill>
                <a:schemeClr val="bg1"/>
              </a:solidFill>
              <a:latin typeface="Merriweather" pitchFamily="2" charset="77"/>
            </a:endParaRPr>
          </a:p>
          <a:p>
            <a:pPr algn="l">
              <a:lnSpc>
                <a:spcPct val="150000"/>
              </a:lnSpc>
              <a:spcBef>
                <a:spcPts val="0"/>
              </a:spcBef>
            </a:pPr>
            <a:r>
              <a:rPr lang="en-US" b="1" i="0" dirty="0">
                <a:solidFill>
                  <a:schemeClr val="bg1"/>
                </a:solidFill>
                <a:effectLst/>
                <a:latin typeface="Goudy Old Style" panose="02020502050305020303" pitchFamily="18" charset="77"/>
              </a:rPr>
              <a:t>“I believe, to be sure, that any man who reaches Heaven will find that what he abandoned (even in plucking out his right eye) has not been lost: that the kernel of what he was really seeking even in his most depraved wishes will be there, beyond expectation, waiting for him in 'the High Countries'.”</a:t>
            </a:r>
            <a:br>
              <a:rPr lang="en-US" b="1" dirty="0">
                <a:solidFill>
                  <a:schemeClr val="bg1"/>
                </a:solidFill>
                <a:latin typeface="Goudy Old Style" panose="02020502050305020303" pitchFamily="18" charset="77"/>
              </a:rPr>
            </a:br>
            <a:r>
              <a:rPr lang="en-US" b="1" i="0" dirty="0">
                <a:solidFill>
                  <a:schemeClr val="bg1"/>
                </a:solidFill>
                <a:effectLst/>
                <a:latin typeface="Goudy Old Style" panose="02020502050305020303" pitchFamily="18" charset="77"/>
              </a:rPr>
              <a:t>― C.S. Lewis, </a:t>
            </a:r>
            <a:r>
              <a:rPr lang="en-US" b="1" i="0" u="none" strike="noStrike" dirty="0">
                <a:solidFill>
                  <a:schemeClr val="bg1"/>
                </a:solidFill>
                <a:effectLst/>
                <a:latin typeface="Goudy Old Style" panose="02020502050305020303" pitchFamily="18" charset="77"/>
                <a:hlinkClick r:id="rId2">
                  <a:extLst>
                    <a:ext uri="{A12FA001-AC4F-418D-AE19-62706E023703}">
                      <ahyp:hlinkClr xmlns:ahyp="http://schemas.microsoft.com/office/drawing/2018/hyperlinkcolor" val="tx"/>
                    </a:ext>
                  </a:extLst>
                </a:hlinkClick>
              </a:rPr>
              <a:t>The Great Divorce</a:t>
            </a:r>
            <a:endParaRPr lang="en-US" sz="2600" b="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3"/>
          <a:stretch>
            <a:fillRect/>
          </a:stretch>
        </p:blipFill>
        <p:spPr>
          <a:xfrm>
            <a:off x="0" y="138223"/>
            <a:ext cx="1713104" cy="6719777"/>
          </a:xfrm>
          <a:prstGeom prst="rect">
            <a:avLst/>
          </a:prstGeom>
        </p:spPr>
      </p:pic>
    </p:spTree>
    <p:extLst>
      <p:ext uri="{BB962C8B-B14F-4D97-AF65-F5344CB8AC3E}">
        <p14:creationId xmlns:p14="http://schemas.microsoft.com/office/powerpoint/2010/main" val="136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85000" lnSpcReduction="20000"/>
          </a:bodyPr>
          <a:lstStyle/>
          <a:p>
            <a:endParaRPr lang="en-US" dirty="0">
              <a:latin typeface="Goudy Old Style" charset="0"/>
              <a:ea typeface="Goudy Old Style" charset="0"/>
              <a:cs typeface="Goudy Old Style" charset="0"/>
            </a:endParaRPr>
          </a:p>
          <a:p>
            <a:pPr algn="l"/>
            <a:r>
              <a:rPr lang="en-US" sz="4000" b="0" i="1" dirty="0">
                <a:solidFill>
                  <a:schemeClr val="bg1"/>
                </a:solidFill>
                <a:effectLst/>
                <a:latin typeface="Goudy Old Style" panose="02020502050305020303" pitchFamily="18" charset="77"/>
              </a:rPr>
              <a:t>In the presence of God and of Christ Jesus, who will judge the living and the dead, and in view of his appearing and his kingdom, I give you this charge: Preach the word; be prepared in season and out of season; correct, rebuke and encourage—with great patience and careful instruction. </a:t>
            </a:r>
          </a:p>
          <a:p>
            <a:pPr algn="l"/>
            <a:r>
              <a:rPr lang="en-US" sz="4000" b="0" i="1" dirty="0">
                <a:solidFill>
                  <a:schemeClr val="bg1"/>
                </a:solidFill>
                <a:effectLst/>
                <a:latin typeface="Goudy Old Style" panose="02020502050305020303" pitchFamily="18" charset="77"/>
              </a:rPr>
              <a:t>For the time will come when people will not put up with sound doctrine. Instead, to suit their own desires, they will gather around them a great number of teachers to say what their itching ears want to hear. They will turn their ears away from the truth and turn aside to myths. But you, keep your head in all situations, endure hardship, do the work of an evangelist, discharge all the duties of your ministry.</a:t>
            </a:r>
            <a:r>
              <a:rPr lang="en-US" sz="3300" b="0" i="1" dirty="0">
                <a:solidFill>
                  <a:schemeClr val="bg1"/>
                </a:solidFill>
                <a:effectLst/>
                <a:latin typeface="Goudy Old Style" panose="02020502050305020303" pitchFamily="18" charset="77"/>
              </a:rPr>
              <a:t> </a:t>
            </a:r>
            <a:r>
              <a:rPr lang="en-US" sz="2800" b="0" i="1" dirty="0">
                <a:solidFill>
                  <a:schemeClr val="bg1"/>
                </a:solidFill>
                <a:effectLst/>
                <a:latin typeface="Goudy Old Style" panose="02020502050305020303" pitchFamily="18" charset="77"/>
              </a:rPr>
              <a:t>(</a:t>
            </a:r>
            <a:r>
              <a:rPr lang="en-US" sz="2800" dirty="0">
                <a:solidFill>
                  <a:schemeClr val="bg1"/>
                </a:solidFill>
                <a:latin typeface="Goudy Old Style" panose="02020502050305020303" pitchFamily="18" charset="77"/>
              </a:rPr>
              <a:t>2 Timothy 4:1-4)</a:t>
            </a: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40721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62500" lnSpcReduction="20000"/>
          </a:bodyPr>
          <a:lstStyle/>
          <a:p>
            <a:endParaRPr lang="en-US" dirty="0">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How to approach this class:</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 the beach</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--Snorkeling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--Scuba diving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--Email list</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How to read this book:</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--Try reading aloud</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--One chapter at a time</a:t>
            </a:r>
          </a:p>
          <a:p>
            <a:pPr algn="l"/>
            <a:endParaRPr lang="en-US" sz="4000" b="1" dirty="0">
              <a:solidFill>
                <a:schemeClr val="bg1"/>
              </a:solidFill>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AN ANNOUNCEMENT!</a:t>
            </a:r>
            <a:br>
              <a:rPr lang="en-US" sz="4000" b="1" dirty="0">
                <a:solidFill>
                  <a:schemeClr val="bg1"/>
                </a:solidFill>
                <a:latin typeface="Goudy Old Style" charset="0"/>
                <a:ea typeface="Goudy Old Style" charset="0"/>
                <a:cs typeface="Goudy Old Style" charset="0"/>
              </a:rPr>
            </a:b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315542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570513" y="461665"/>
            <a:ext cx="8621485" cy="5896605"/>
          </a:xfrm>
        </p:spPr>
        <p:txBody>
          <a:bodyPr>
            <a:normAutofit/>
          </a:bodyPr>
          <a:lstStyle/>
          <a:p>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picture containing text, newspaper&#10;&#10;Description automatically generated">
            <a:extLst>
              <a:ext uri="{FF2B5EF4-FFF2-40B4-BE49-F238E27FC236}">
                <a16:creationId xmlns:a16="http://schemas.microsoft.com/office/drawing/2014/main" id="{3E70C475-0577-1976-F37E-0176D4B98B14}"/>
              </a:ext>
            </a:extLst>
          </p:cNvPr>
          <p:cNvPicPr>
            <a:picLocks noChangeAspect="1"/>
          </p:cNvPicPr>
          <p:nvPr/>
        </p:nvPicPr>
        <p:blipFill>
          <a:blip r:embed="rId3"/>
          <a:stretch>
            <a:fillRect/>
          </a:stretch>
        </p:blipFill>
        <p:spPr>
          <a:xfrm>
            <a:off x="1" y="0"/>
            <a:ext cx="3570513" cy="6858000"/>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1CEBA9CE-9BA5-0775-8C5B-C6E011A9BD81}"/>
              </a:ext>
            </a:extLst>
          </p:cNvPr>
          <p:cNvPicPr>
            <a:picLocks noChangeAspect="1"/>
          </p:cNvPicPr>
          <p:nvPr/>
        </p:nvPicPr>
        <p:blipFill>
          <a:blip r:embed="rId4"/>
          <a:stretch>
            <a:fillRect/>
          </a:stretch>
        </p:blipFill>
        <p:spPr>
          <a:xfrm>
            <a:off x="3570512" y="0"/>
            <a:ext cx="8621487" cy="3886200"/>
          </a:xfrm>
          <a:prstGeom prst="rect">
            <a:avLst/>
          </a:prstGeom>
        </p:spPr>
      </p:pic>
      <p:pic>
        <p:nvPicPr>
          <p:cNvPr id="11" name="Picture 10" descr="Text&#10;&#10;Description automatically generated">
            <a:extLst>
              <a:ext uri="{FF2B5EF4-FFF2-40B4-BE49-F238E27FC236}">
                <a16:creationId xmlns:a16="http://schemas.microsoft.com/office/drawing/2014/main" id="{DBA5CF6F-1B0D-2AFB-ED31-F64F68BF4F4F}"/>
              </a:ext>
            </a:extLst>
          </p:cNvPr>
          <p:cNvPicPr>
            <a:picLocks noChangeAspect="1"/>
          </p:cNvPicPr>
          <p:nvPr/>
        </p:nvPicPr>
        <p:blipFill>
          <a:blip r:embed="rId5"/>
          <a:stretch>
            <a:fillRect/>
          </a:stretch>
        </p:blipFill>
        <p:spPr>
          <a:xfrm>
            <a:off x="3570512" y="3819190"/>
            <a:ext cx="8621488" cy="3087162"/>
          </a:xfrm>
          <a:prstGeom prst="rect">
            <a:avLst/>
          </a:prstGeom>
        </p:spPr>
      </p:pic>
    </p:spTree>
    <p:extLst>
      <p:ext uri="{BB962C8B-B14F-4D97-AF65-F5344CB8AC3E}">
        <p14:creationId xmlns:p14="http://schemas.microsoft.com/office/powerpoint/2010/main" val="59883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103817" y="1"/>
            <a:ext cx="10088182" cy="6858000"/>
          </a:xfrm>
        </p:spPr>
        <p:txBody>
          <a:bodyPr>
            <a:normAutofit fontScale="25000" lnSpcReduction="20000"/>
          </a:bodyPr>
          <a:lstStyle/>
          <a:p>
            <a:pPr marR="0" algn="l">
              <a:lnSpc>
                <a:spcPct val="170000"/>
              </a:lnSpc>
              <a:spcBef>
                <a:spcPts val="0"/>
              </a:spcBef>
              <a:spcAft>
                <a:spcPts val="600"/>
              </a:spcAft>
            </a:pPr>
            <a:r>
              <a:rPr lang="en-US" sz="8000" b="1" dirty="0">
                <a:solidFill>
                  <a:schemeClr val="bg1"/>
                </a:solidFill>
                <a:latin typeface="Goudy Old Style" charset="0"/>
                <a:ea typeface="Goudy Old Style" charset="0"/>
                <a:cs typeface="Goudy Old Style" charset="0"/>
              </a:rPr>
              <a:t>Tonight’s Music!</a:t>
            </a:r>
          </a:p>
          <a:p>
            <a:pPr marR="0" algn="l">
              <a:lnSpc>
                <a:spcPct val="170000"/>
              </a:lnSpc>
              <a:spcBef>
                <a:spcPts val="0"/>
              </a:spcBef>
              <a:spcAft>
                <a:spcPts val="600"/>
              </a:spcAft>
            </a:pPr>
            <a:r>
              <a:rPr lang="en-US" sz="8000" b="1" dirty="0">
                <a:solidFill>
                  <a:schemeClr val="bg1"/>
                </a:solidFill>
                <a:latin typeface="Goudy Old Style" charset="0"/>
                <a:ea typeface="Goudy Old Style" charset="0"/>
                <a:cs typeface="Goudy Old Style" charset="0"/>
              </a:rPr>
              <a:t>REVIEW</a:t>
            </a:r>
          </a:p>
          <a:p>
            <a:pPr marL="1371600" marR="0" indent="-1371600" algn="l">
              <a:lnSpc>
                <a:spcPct val="170000"/>
              </a:lnSpc>
              <a:spcBef>
                <a:spcPts val="0"/>
              </a:spcBef>
              <a:spcAft>
                <a:spcPts val="600"/>
              </a:spcAft>
              <a:buAutoNum type="romanUcPeriod"/>
            </a:pPr>
            <a:endParaRPr lang="en-US" sz="8000"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R="0" algn="l">
              <a:lnSpc>
                <a:spcPct val="170000"/>
              </a:lnSpc>
              <a:spcBef>
                <a:spcPts val="0"/>
              </a:spcBef>
              <a:spcAft>
                <a:spcPts val="600"/>
              </a:spcAft>
            </a:pPr>
            <a:endParaRPr lang="en-US" sz="6200" b="1" dirty="0">
              <a:solidFill>
                <a:schemeClr val="bg1"/>
              </a:solidFill>
              <a:latin typeface="Goudy Old Style" panose="02020502050305020303" pitchFamily="18" charset="77"/>
              <a:ea typeface="Goudy Old Style" charset="0"/>
              <a:cs typeface="Goudy Old Style" charset="0"/>
            </a:endParaRPr>
          </a:p>
          <a:p>
            <a:pPr algn="l">
              <a:lnSpc>
                <a:spcPct val="120000"/>
              </a:lnSpc>
              <a:spcBef>
                <a:spcPts val="0"/>
              </a:spcBef>
              <a:spcAft>
                <a:spcPts val="600"/>
              </a:spcAft>
            </a:pPr>
            <a:r>
              <a:rPr lang="en-US" sz="8000" b="1" dirty="0">
                <a:solidFill>
                  <a:schemeClr val="bg1"/>
                </a:solidFill>
                <a:latin typeface="Goudy Old Style" panose="02020502050305020303" pitchFamily="18" charset="77"/>
              </a:rPr>
              <a:t>Why does </a:t>
            </a:r>
            <a:r>
              <a:rPr lang="en-US" sz="8000" b="1" i="1" dirty="0">
                <a:solidFill>
                  <a:schemeClr val="bg1"/>
                </a:solidFill>
                <a:latin typeface="Goudy Old Style" panose="02020502050305020303" pitchFamily="18" charset="77"/>
              </a:rPr>
              <a:t>The Great Divorce</a:t>
            </a:r>
            <a:r>
              <a:rPr lang="en-US" sz="8000" b="1" dirty="0">
                <a:solidFill>
                  <a:schemeClr val="bg1"/>
                </a:solidFill>
                <a:latin typeface="Goudy Old Style" panose="02020502050305020303" pitchFamily="18" charset="77"/>
              </a:rPr>
              <a:t> merit study today?</a:t>
            </a:r>
          </a:p>
          <a:p>
            <a:pPr algn="l">
              <a:lnSpc>
                <a:spcPct val="120000"/>
              </a:lnSpc>
              <a:spcBef>
                <a:spcPts val="0"/>
              </a:spcBef>
              <a:spcAft>
                <a:spcPts val="600"/>
              </a:spcAft>
            </a:pPr>
            <a:r>
              <a:rPr lang="en-US" sz="8000" dirty="0">
                <a:solidFill>
                  <a:schemeClr val="bg1"/>
                </a:solidFill>
                <a:latin typeface="Goudy Old Style" panose="02020502050305020303" pitchFamily="18" charset="77"/>
              </a:rPr>
              <a:t>--Emphasis on eternal life with a vivid description of the awfulness of Hell and the glorious beauty of Heaven that will fire your heart with longing</a:t>
            </a:r>
          </a:p>
          <a:p>
            <a:pPr algn="l">
              <a:lnSpc>
                <a:spcPct val="120000"/>
              </a:lnSpc>
              <a:spcBef>
                <a:spcPts val="0"/>
              </a:spcBef>
              <a:spcAft>
                <a:spcPts val="600"/>
              </a:spcAft>
            </a:pPr>
            <a:r>
              <a:rPr lang="en-US" sz="8000" dirty="0">
                <a:solidFill>
                  <a:schemeClr val="bg1"/>
                </a:solidFill>
                <a:latin typeface="Goudy Old Style" panose="02020502050305020303" pitchFamily="18" charset="77"/>
                <a:ea typeface="Goudy Old Style" charset="0"/>
                <a:cs typeface="Goudy Old Style" charset="0"/>
              </a:rPr>
              <a:t>--Narcissism and pride are rife in our culture today, and Lewis shows the consequences of both. </a:t>
            </a:r>
            <a:endParaRPr lang="en-US" sz="8000" b="0" i="0" dirty="0">
              <a:solidFill>
                <a:schemeClr val="bg1"/>
              </a:solidFill>
              <a:effectLst/>
              <a:latin typeface="Goudy Old Style" panose="02020502050305020303" pitchFamily="18" charset="77"/>
            </a:endParaRPr>
          </a:p>
          <a:p>
            <a:pPr algn="l">
              <a:lnSpc>
                <a:spcPct val="120000"/>
              </a:lnSpc>
              <a:spcBef>
                <a:spcPts val="0"/>
              </a:spcBef>
              <a:spcAft>
                <a:spcPts val="600"/>
              </a:spcAft>
            </a:pPr>
            <a:r>
              <a:rPr lang="en-US" sz="8000" dirty="0">
                <a:solidFill>
                  <a:schemeClr val="bg1"/>
                </a:solidFill>
                <a:latin typeface="Goudy Old Style" panose="02020502050305020303" pitchFamily="18" charset="77"/>
              </a:rPr>
              <a:t>--Truth as an absolute is under cultural attack as never before, with the idea of speaking your own truth held up as the highest good. Lewis shows decisively in this story what happens when you hold onto your own ”truth” and refuse to acknowledge God’s Truth.</a:t>
            </a:r>
          </a:p>
          <a:p>
            <a:pPr algn="l">
              <a:lnSpc>
                <a:spcPct val="120000"/>
              </a:lnSpc>
              <a:spcBef>
                <a:spcPts val="0"/>
              </a:spcBef>
              <a:spcAft>
                <a:spcPts val="600"/>
              </a:spcAft>
            </a:pPr>
            <a:r>
              <a:rPr lang="en-US" sz="8000" dirty="0">
                <a:solidFill>
                  <a:schemeClr val="bg1"/>
                </a:solidFill>
                <a:latin typeface="Goudy Old Style" panose="02020502050305020303" pitchFamily="18" charset="77"/>
              </a:rPr>
              <a:t>--Obsession in our culture about our Rights and what we are owed, rather than focusing on servanthood and self-sacrifice</a:t>
            </a:r>
          </a:p>
          <a:p>
            <a:pPr algn="l">
              <a:lnSpc>
                <a:spcPct val="120000"/>
              </a:lnSpc>
              <a:spcBef>
                <a:spcPts val="0"/>
              </a:spcBef>
              <a:spcAft>
                <a:spcPts val="600"/>
              </a:spcAft>
            </a:pPr>
            <a:r>
              <a:rPr lang="en-US" sz="8000" b="0" i="0" dirty="0">
                <a:solidFill>
                  <a:schemeClr val="bg1"/>
                </a:solidFill>
                <a:effectLst/>
                <a:latin typeface="Goudy Old Style" panose="02020502050305020303" pitchFamily="18" charset="77"/>
              </a:rPr>
              <a:t>--Clarity about either/or rather than gray view of choices</a:t>
            </a:r>
          </a:p>
          <a:p>
            <a:pPr algn="l">
              <a:lnSpc>
                <a:spcPct val="120000"/>
              </a:lnSpc>
              <a:spcBef>
                <a:spcPts val="0"/>
              </a:spcBef>
              <a:spcAft>
                <a:spcPts val="600"/>
              </a:spcAft>
            </a:pPr>
            <a:r>
              <a:rPr lang="en-US" sz="8000" b="0" i="0" dirty="0">
                <a:solidFill>
                  <a:schemeClr val="bg1"/>
                </a:solidFill>
                <a:effectLst/>
                <a:latin typeface="Goudy Old Style" panose="02020502050305020303" pitchFamily="18" charset="77"/>
              </a:rPr>
              <a:t>--A brilliant rebuttal of works righteousness </a:t>
            </a:r>
            <a:r>
              <a:rPr lang="en-US" sz="8000" dirty="0">
                <a:solidFill>
                  <a:schemeClr val="bg1"/>
                </a:solidFill>
                <a:latin typeface="Goudy Old Style" panose="02020502050305020303" pitchFamily="18" charset="77"/>
              </a:rPr>
              <a:t>in favor of </a:t>
            </a:r>
            <a:r>
              <a:rPr lang="en-US" sz="8000" b="0" i="0" dirty="0">
                <a:solidFill>
                  <a:schemeClr val="bg1"/>
                </a:solidFill>
                <a:effectLst/>
                <a:latin typeface="Goudy Old Style" panose="02020502050305020303" pitchFamily="18" charset="77"/>
              </a:rPr>
              <a:t>the centrality of the Cross</a:t>
            </a:r>
          </a:p>
          <a:p>
            <a:pPr algn="l">
              <a:lnSpc>
                <a:spcPct val="120000"/>
              </a:lnSpc>
              <a:spcBef>
                <a:spcPts val="0"/>
              </a:spcBef>
              <a:spcAft>
                <a:spcPts val="600"/>
              </a:spcAft>
            </a:pPr>
            <a:endParaRPr lang="en-US" sz="8000" b="0" i="0" dirty="0">
              <a:solidFill>
                <a:schemeClr val="bg1"/>
              </a:solidFill>
              <a:effectLst/>
              <a:latin typeface="Goudy Old Style" panose="02020502050305020303" pitchFamily="18" charset="77"/>
            </a:endParaRPr>
          </a:p>
          <a:p>
            <a:pPr marR="0" algn="l">
              <a:lnSpc>
                <a:spcPct val="170000"/>
              </a:lnSpc>
              <a:spcBef>
                <a:spcPts val="0"/>
              </a:spcBef>
              <a:spcAft>
                <a:spcPts val="600"/>
              </a:spcAft>
            </a:pP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11430"/>
            <a:ext cx="2103816" cy="6835139"/>
          </a:xfrm>
          <a:prstGeom prst="rect">
            <a:avLst/>
          </a:prstGeom>
        </p:spPr>
      </p:pic>
      <p:pic>
        <p:nvPicPr>
          <p:cNvPr id="5" name="Picture 4">
            <a:extLst>
              <a:ext uri="{FF2B5EF4-FFF2-40B4-BE49-F238E27FC236}">
                <a16:creationId xmlns:a16="http://schemas.microsoft.com/office/drawing/2014/main" id="{DDAE34E5-F7FC-6415-980B-523EE55ECB61}"/>
              </a:ext>
            </a:extLst>
          </p:cNvPr>
          <p:cNvPicPr>
            <a:picLocks noChangeAspect="1"/>
          </p:cNvPicPr>
          <p:nvPr/>
        </p:nvPicPr>
        <p:blipFill>
          <a:blip r:embed="rId3"/>
          <a:stretch>
            <a:fillRect/>
          </a:stretch>
        </p:blipFill>
        <p:spPr>
          <a:xfrm>
            <a:off x="3073940" y="1020726"/>
            <a:ext cx="3022060" cy="1679944"/>
          </a:xfrm>
          <a:prstGeom prst="rect">
            <a:avLst/>
          </a:prstGeom>
        </p:spPr>
      </p:pic>
    </p:spTree>
    <p:extLst>
      <p:ext uri="{BB962C8B-B14F-4D97-AF65-F5344CB8AC3E}">
        <p14:creationId xmlns:p14="http://schemas.microsoft.com/office/powerpoint/2010/main" val="300172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917291" y="0"/>
            <a:ext cx="10274707" cy="6973362"/>
          </a:xfrm>
        </p:spPr>
        <p:txBody>
          <a:bodyPr>
            <a:noAutofit/>
          </a:bodyPr>
          <a:lstStyle/>
          <a:p>
            <a:pPr algn="l"/>
            <a:r>
              <a:rPr lang="en-US" sz="2000" b="1" dirty="0">
                <a:solidFill>
                  <a:schemeClr val="bg1"/>
                </a:solidFill>
                <a:latin typeface="Goudy Old Style" panose="02020502050305020303" pitchFamily="18" charset="77"/>
                <a:ea typeface="Goudy Old Style" charset="0"/>
                <a:cs typeface="Goudy Old Style" charset="0"/>
              </a:rPr>
              <a:t>MAJOR THEMES IN THE PREFACE</a:t>
            </a:r>
          </a:p>
          <a:p>
            <a:pPr algn="l"/>
            <a:r>
              <a:rPr lang="en-US" sz="2000" dirty="0">
                <a:solidFill>
                  <a:schemeClr val="bg1"/>
                </a:solidFill>
                <a:latin typeface="Goudy Old Style" panose="02020502050305020303" pitchFamily="18" charset="77"/>
                <a:ea typeface="Goudy Old Style" charset="0"/>
                <a:cs typeface="Goudy Old Style" charset="0"/>
              </a:rPr>
              <a:t>1. You can’t have it all. </a:t>
            </a:r>
            <a:endParaRPr lang="en-US" sz="2000" b="0" i="1" dirty="0">
              <a:solidFill>
                <a:schemeClr val="bg1"/>
              </a:solidFill>
              <a:effectLst/>
              <a:latin typeface="Goudy Old Style" panose="02020502050305020303" pitchFamily="18" charset="77"/>
            </a:endParaRPr>
          </a:p>
          <a:p>
            <a:pPr algn="l"/>
            <a:r>
              <a:rPr lang="en-US" sz="2000" dirty="0">
                <a:solidFill>
                  <a:schemeClr val="bg1"/>
                </a:solidFill>
                <a:latin typeface="Goudy Old Style" panose="02020502050305020303" pitchFamily="18" charset="77"/>
                <a:ea typeface="Goudy Old Style" charset="0"/>
                <a:cs typeface="Goudy Old Style" charset="0"/>
              </a:rPr>
              <a:t>2. Choices matter, and you may be called to renounce things on the journey. </a:t>
            </a:r>
          </a:p>
          <a:p>
            <a:pPr algn="l"/>
            <a:r>
              <a:rPr lang="en-US" sz="2000" dirty="0">
                <a:solidFill>
                  <a:schemeClr val="bg1"/>
                </a:solidFill>
                <a:latin typeface="Goudy Old Style" panose="02020502050305020303" pitchFamily="18" charset="77"/>
              </a:rPr>
              <a:t>3. Repentance and a new start are prerequisites for the journey</a:t>
            </a:r>
            <a:r>
              <a:rPr lang="en-US" sz="2000" i="1" dirty="0">
                <a:solidFill>
                  <a:schemeClr val="bg1"/>
                </a:solidFill>
                <a:latin typeface="Goudy Old Style" panose="02020502050305020303" pitchFamily="18" charset="77"/>
              </a:rPr>
              <a:t>. </a:t>
            </a:r>
            <a:endParaRPr lang="en-US" sz="2000" b="0" i="1" dirty="0">
              <a:solidFill>
                <a:schemeClr val="bg1"/>
              </a:solidFill>
              <a:effectLst/>
              <a:latin typeface="Goudy Old Style" panose="02020502050305020303" pitchFamily="18" charset="77"/>
            </a:endParaRPr>
          </a:p>
          <a:p>
            <a:pPr algn="l"/>
            <a:r>
              <a:rPr lang="en-US" sz="2000" b="0" i="0" dirty="0">
                <a:solidFill>
                  <a:schemeClr val="bg1"/>
                </a:solidFill>
                <a:effectLst/>
                <a:latin typeface="Goudy Old Style" panose="02020502050305020303" pitchFamily="18" charset="77"/>
              </a:rPr>
              <a:t>4. Anything we leave behind will pale in the face of what God has in store. 5. This story is a fantasy and a supposal, not a factual description of the after-life. </a:t>
            </a:r>
          </a:p>
          <a:p>
            <a:pPr algn="l"/>
            <a:endParaRPr lang="en-US" sz="2000" dirty="0">
              <a:solidFill>
                <a:schemeClr val="bg1"/>
              </a:solidFill>
              <a:latin typeface="Goudy Old Style" panose="02020502050305020303" pitchFamily="18" charset="77"/>
            </a:endParaRPr>
          </a:p>
          <a:p>
            <a:pPr algn="l"/>
            <a:r>
              <a:rPr lang="en-US" sz="2000" b="1" dirty="0">
                <a:solidFill>
                  <a:schemeClr val="bg1"/>
                </a:solidFill>
                <a:effectLst/>
                <a:latin typeface="Goudy Old Style" panose="02020502050305020303" pitchFamily="18" charset="77"/>
              </a:rPr>
              <a:t>MAJOR THEMES IN CHAPTER ONE</a:t>
            </a:r>
          </a:p>
          <a:p>
            <a:pPr marL="457200" indent="-457200" algn="l">
              <a:buAutoNum type="arabicPeriod"/>
            </a:pPr>
            <a:r>
              <a:rPr lang="en-US" sz="2000" b="1" u="sng" dirty="0">
                <a:solidFill>
                  <a:schemeClr val="bg1"/>
                </a:solidFill>
                <a:latin typeface="Goudy Old Style" panose="02020502050305020303" pitchFamily="18" charset="77"/>
              </a:rPr>
              <a:t>Bad choices can have lasting consequences. </a:t>
            </a:r>
          </a:p>
          <a:p>
            <a:pPr algn="l"/>
            <a:r>
              <a:rPr lang="en-US" sz="2000" b="0" i="1" dirty="0">
                <a:solidFill>
                  <a:schemeClr val="bg1"/>
                </a:solidFill>
                <a:effectLst/>
                <a:latin typeface="Goudy Old Style" panose="02020502050305020303" pitchFamily="18" charset="77"/>
              </a:rPr>
              <a:t>Now the works of the flesh are evident: sexual immorality, impurity, sensuality, idolatry, sorcery, enmity, strife, jealousy, fits of anger, rivalries, dissensions, divisions, envy,</a:t>
            </a:r>
            <a:r>
              <a:rPr lang="en-US" sz="2000" i="1" baseline="30000" dirty="0">
                <a:solidFill>
                  <a:schemeClr val="bg1"/>
                </a:solidFill>
                <a:latin typeface="Goudy Old Style" panose="02020502050305020303" pitchFamily="18" charset="77"/>
              </a:rPr>
              <a:t> </a:t>
            </a:r>
            <a:r>
              <a:rPr lang="en-US" sz="2000" b="0" i="1" dirty="0">
                <a:solidFill>
                  <a:schemeClr val="bg1"/>
                </a:solidFill>
                <a:effectLst/>
                <a:latin typeface="Goudy Old Style" panose="02020502050305020303" pitchFamily="18" charset="77"/>
              </a:rPr>
              <a:t>drunkenness, orgies, and things like these. I warn you, as I warned you before, that those who do</a:t>
            </a:r>
            <a:r>
              <a:rPr lang="en-US" sz="2000" i="1" baseline="30000" dirty="0">
                <a:solidFill>
                  <a:schemeClr val="bg1"/>
                </a:solidFill>
                <a:latin typeface="Goudy Old Style" panose="02020502050305020303" pitchFamily="18" charset="77"/>
              </a:rPr>
              <a:t> </a:t>
            </a:r>
            <a:r>
              <a:rPr lang="en-US" sz="2000" b="0" i="1" dirty="0">
                <a:solidFill>
                  <a:schemeClr val="bg1"/>
                </a:solidFill>
                <a:effectLst/>
                <a:latin typeface="Goudy Old Style" panose="02020502050305020303" pitchFamily="18" charset="77"/>
              </a:rPr>
              <a:t>such things will not inherit the kingdom of God. But the fruit of the Spirit is love, joy, peace, patience, kindness, goodness, faithfulness,</a:t>
            </a:r>
            <a:r>
              <a:rPr lang="en-US" sz="2000" b="1" i="1" baseline="30000" dirty="0">
                <a:solidFill>
                  <a:schemeClr val="bg1"/>
                </a:solidFill>
                <a:effectLst/>
                <a:latin typeface="Goudy Old Style" panose="02020502050305020303" pitchFamily="18" charset="77"/>
              </a:rPr>
              <a:t> </a:t>
            </a:r>
            <a:r>
              <a:rPr lang="en-US" sz="2000" b="0" i="1" dirty="0">
                <a:solidFill>
                  <a:schemeClr val="bg1"/>
                </a:solidFill>
                <a:effectLst/>
                <a:latin typeface="Goudy Old Style" panose="02020502050305020303" pitchFamily="18" charset="77"/>
              </a:rPr>
              <a:t>gentleness, self-control; against such things there is no law. (</a:t>
            </a:r>
            <a:r>
              <a:rPr lang="en-US" sz="2000" b="0" dirty="0">
                <a:solidFill>
                  <a:schemeClr val="bg1"/>
                </a:solidFill>
                <a:effectLst/>
                <a:latin typeface="Goudy Old Style" panose="02020502050305020303" pitchFamily="18" charset="77"/>
              </a:rPr>
              <a:t>Galatians 5:19-23)</a:t>
            </a:r>
          </a:p>
          <a:p>
            <a:pPr algn="l"/>
            <a:r>
              <a:rPr lang="en-US" sz="2000" b="1" dirty="0">
                <a:solidFill>
                  <a:schemeClr val="bg1"/>
                </a:solidFill>
                <a:latin typeface="Goudy Old Style" panose="02020502050305020303" pitchFamily="18" charset="77"/>
              </a:rPr>
              <a:t>2. </a:t>
            </a:r>
            <a:r>
              <a:rPr lang="en-US" sz="2000" b="1" u="sng" dirty="0">
                <a:solidFill>
                  <a:schemeClr val="bg1"/>
                </a:solidFill>
                <a:latin typeface="Goudy Old Style" panose="02020502050305020303" pitchFamily="18" charset="77"/>
              </a:rPr>
              <a:t>The children of darkness disdain the children of light. </a:t>
            </a:r>
          </a:p>
          <a:p>
            <a:pPr algn="l"/>
            <a:r>
              <a:rPr lang="en-US" sz="2000" b="0" i="1" dirty="0">
                <a:solidFill>
                  <a:schemeClr val="bg1"/>
                </a:solidFill>
                <a:effectLst/>
                <a:latin typeface="Goudy Old Style" panose="02020502050305020303" pitchFamily="18" charset="77"/>
              </a:rPr>
              <a:t>And this is the judgment: the light has come into the world, and people loved the darkness rather than the light because their works were evil. For everyone who does wicked things hates the light and does not come to the light, lest his works should be exposed. But whoever does what is true comes to the light, so that it may be clearly seen that his works have been carried out in God</a:t>
            </a:r>
            <a:r>
              <a:rPr lang="en-US" sz="2000" dirty="0">
                <a:solidFill>
                  <a:schemeClr val="bg1"/>
                </a:solidFill>
                <a:latin typeface="Goudy Old Style" panose="02020502050305020303" pitchFamily="18" charset="77"/>
              </a:rPr>
              <a:t>. (Jn. 3:19-21)</a:t>
            </a:r>
            <a:endParaRPr lang="en-US" sz="2000" b="1" u="sng" dirty="0">
              <a:solidFill>
                <a:schemeClr val="bg1"/>
              </a:solidFill>
              <a:effectLst/>
              <a:latin typeface="Goudy Old Style" panose="02020502050305020303" pitchFamily="18" charset="77"/>
            </a:endParaRPr>
          </a:p>
          <a:p>
            <a:pPr marL="457200" indent="-457200" algn="l">
              <a:buAutoNum type="arabicPeriod"/>
            </a:pPr>
            <a:endParaRPr lang="en-US" sz="2000" b="0" dirty="0">
              <a:solidFill>
                <a:schemeClr val="bg1"/>
              </a:solidFill>
              <a:effectLst/>
              <a:latin typeface="Goudy Old Style" panose="02020502050305020303" pitchFamily="18" charset="77"/>
            </a:endParaRPr>
          </a:p>
          <a:p>
            <a:pPr algn="l"/>
            <a:endParaRPr lang="en-US" sz="2000" b="1"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2" y="0"/>
            <a:ext cx="1363098" cy="2797829"/>
          </a:xfrm>
          <a:prstGeom prst="rect">
            <a:avLst/>
          </a:prstGeom>
        </p:spPr>
      </p:pic>
      <p:pic>
        <p:nvPicPr>
          <p:cNvPr id="5" name="Picture 4">
            <a:extLst>
              <a:ext uri="{FF2B5EF4-FFF2-40B4-BE49-F238E27FC236}">
                <a16:creationId xmlns:a16="http://schemas.microsoft.com/office/drawing/2014/main" id="{7A9425AB-6EF1-6460-F0D3-41F6562F96BA}"/>
              </a:ext>
            </a:extLst>
          </p:cNvPr>
          <p:cNvPicPr>
            <a:picLocks noChangeAspect="1"/>
          </p:cNvPicPr>
          <p:nvPr/>
        </p:nvPicPr>
        <p:blipFill>
          <a:blip r:embed="rId3"/>
          <a:stretch>
            <a:fillRect/>
          </a:stretch>
        </p:blipFill>
        <p:spPr>
          <a:xfrm>
            <a:off x="184732" y="3429000"/>
            <a:ext cx="1695312" cy="3290776"/>
          </a:xfrm>
          <a:prstGeom prst="rect">
            <a:avLst/>
          </a:prstGeom>
        </p:spPr>
      </p:pic>
    </p:spTree>
    <p:extLst>
      <p:ext uri="{BB962C8B-B14F-4D97-AF65-F5344CB8AC3E}">
        <p14:creationId xmlns:p14="http://schemas.microsoft.com/office/powerpoint/2010/main" val="117515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053501" y="0"/>
            <a:ext cx="9457561" cy="6719777"/>
          </a:xfrm>
        </p:spPr>
        <p:txBody>
          <a:bodyPr>
            <a:normAutofit fontScale="92500"/>
          </a:bodyPr>
          <a:lstStyle/>
          <a:p>
            <a:pPr algn="l">
              <a:lnSpc>
                <a:spcPct val="150000"/>
              </a:lnSpc>
              <a:spcBef>
                <a:spcPts val="0"/>
              </a:spcBef>
            </a:pPr>
            <a:r>
              <a:rPr lang="en-US" sz="2200" b="1" i="0" u="sng" dirty="0">
                <a:solidFill>
                  <a:schemeClr val="bg1"/>
                </a:solidFill>
                <a:effectLst/>
                <a:latin typeface="Goudy Old Style" panose="02020502050305020303" pitchFamily="18" charset="77"/>
              </a:rPr>
              <a:t>Some of Lewis’s likely inspirations seen in Chapter One</a:t>
            </a:r>
          </a:p>
          <a:p>
            <a:pPr algn="l">
              <a:lnSpc>
                <a:spcPct val="150000"/>
              </a:lnSpc>
              <a:spcBef>
                <a:spcPts val="0"/>
              </a:spcBef>
            </a:pPr>
            <a:r>
              <a:rPr lang="en-US" sz="2200" b="1" dirty="0">
                <a:solidFill>
                  <a:schemeClr val="bg1"/>
                </a:solidFill>
                <a:latin typeface="Goudy Old Style" panose="02020502050305020303" pitchFamily="18" charset="77"/>
              </a:rPr>
              <a:t>The </a:t>
            </a:r>
            <a:r>
              <a:rPr lang="en-US" sz="2200" b="1" dirty="0" err="1">
                <a:solidFill>
                  <a:schemeClr val="bg1"/>
                </a:solidFill>
                <a:latin typeface="Goudy Old Style" panose="02020502050305020303" pitchFamily="18" charset="77"/>
              </a:rPr>
              <a:t>Refrigerium</a:t>
            </a:r>
            <a:endParaRPr lang="en-US" sz="2200" b="1" i="0" dirty="0">
              <a:solidFill>
                <a:schemeClr val="bg1"/>
              </a:solidFill>
              <a:effectLst/>
              <a:latin typeface="Goudy Old Style" panose="02020502050305020303" pitchFamily="18" charset="77"/>
            </a:endParaRPr>
          </a:p>
          <a:p>
            <a:pPr algn="l" fontAlgn="base"/>
            <a:r>
              <a:rPr lang="en-US" sz="2000" dirty="0">
                <a:solidFill>
                  <a:schemeClr val="bg1"/>
                </a:solidFill>
                <a:effectLst/>
                <a:latin typeface="Goudy Old Style" panose="02020502050305020303" pitchFamily="18" charset="77"/>
              </a:rPr>
              <a:t>“Did ye never hear of the </a:t>
            </a:r>
            <a:r>
              <a:rPr lang="en-US" sz="2000" dirty="0" err="1">
                <a:solidFill>
                  <a:schemeClr val="bg1"/>
                </a:solidFill>
                <a:effectLst/>
                <a:latin typeface="Goudy Old Style" panose="02020502050305020303" pitchFamily="18" charset="77"/>
              </a:rPr>
              <a:t>Refrigerium</a:t>
            </a:r>
            <a:r>
              <a:rPr lang="en-US" sz="2000" dirty="0">
                <a:solidFill>
                  <a:schemeClr val="bg1"/>
                </a:solidFill>
                <a:effectLst/>
                <a:latin typeface="Goudy Old Style" panose="02020502050305020303" pitchFamily="18" charset="77"/>
              </a:rPr>
              <a:t>? A man with your advantages might have read of it in </a:t>
            </a:r>
            <a:r>
              <a:rPr lang="en-US" sz="2000" dirty="0" err="1">
                <a:solidFill>
                  <a:schemeClr val="bg1"/>
                </a:solidFill>
                <a:effectLst/>
                <a:latin typeface="Goudy Old Style" panose="02020502050305020303" pitchFamily="18" charset="77"/>
              </a:rPr>
              <a:t>Prudentius</a:t>
            </a:r>
            <a:r>
              <a:rPr lang="en-US" sz="2000" dirty="0">
                <a:solidFill>
                  <a:schemeClr val="bg1"/>
                </a:solidFill>
                <a:effectLst/>
                <a:latin typeface="Goudy Old Style" panose="02020502050305020303" pitchFamily="18" charset="77"/>
              </a:rPr>
              <a:t>, not to mention Jeremy Taylor.” George MacDonald in Ch. 9 of </a:t>
            </a:r>
            <a:r>
              <a:rPr lang="en-US" sz="2000" i="1" dirty="0">
                <a:solidFill>
                  <a:schemeClr val="bg1"/>
                </a:solidFill>
                <a:effectLst/>
                <a:latin typeface="Goudy Old Style" panose="02020502050305020303" pitchFamily="18" charset="77"/>
              </a:rPr>
              <a:t>The Great Divorce</a:t>
            </a:r>
          </a:p>
          <a:p>
            <a:pPr algn="l" fontAlgn="base"/>
            <a:r>
              <a:rPr lang="en-US" sz="2000" b="0" dirty="0" err="1">
                <a:solidFill>
                  <a:schemeClr val="bg1"/>
                </a:solidFill>
                <a:latin typeface="Goudy Old Style" panose="02020502050305020303" pitchFamily="18" charset="77"/>
              </a:rPr>
              <a:t>Prudentius</a:t>
            </a:r>
            <a:r>
              <a:rPr lang="en-US" sz="2000" b="0" dirty="0">
                <a:solidFill>
                  <a:schemeClr val="bg1"/>
                </a:solidFill>
                <a:latin typeface="Goudy Old Style" panose="02020502050305020303" pitchFamily="18" charset="77"/>
              </a:rPr>
              <a:t>:</a:t>
            </a:r>
            <a:r>
              <a:rPr lang="en-US" sz="2000" dirty="0">
                <a:solidFill>
                  <a:schemeClr val="bg1"/>
                </a:solidFill>
                <a:latin typeface="Goudy Old Style" panose="02020502050305020303" pitchFamily="18" charset="77"/>
              </a:rPr>
              <a:t> an early Roman </a:t>
            </a:r>
            <a:r>
              <a:rPr lang="en-US" sz="2000" b="0" i="0" dirty="0">
                <a:solidFill>
                  <a:schemeClr val="bg1"/>
                </a:solidFill>
                <a:effectLst/>
                <a:latin typeface="Goudy Old Style" panose="02020502050305020303" pitchFamily="18" charset="77"/>
              </a:rPr>
              <a:t>Christian poet, author of hymns like “Of the Father’s Love Begotten” and “Earth Has Many a Noble City”—Lewis knew his work well.</a:t>
            </a:r>
          </a:p>
          <a:p>
            <a:pPr algn="l" fontAlgn="base"/>
            <a:r>
              <a:rPr lang="en-US" sz="2000" dirty="0">
                <a:solidFill>
                  <a:schemeClr val="bg1"/>
                </a:solidFill>
                <a:latin typeface="Goudy Old Style" panose="02020502050305020303" pitchFamily="18" charset="77"/>
              </a:rPr>
              <a:t>Jeremy Taylor: a 17</a:t>
            </a:r>
            <a:r>
              <a:rPr lang="en-US" sz="2000" baseline="30000" dirty="0">
                <a:solidFill>
                  <a:schemeClr val="bg1"/>
                </a:solidFill>
                <a:latin typeface="Goudy Old Style" panose="02020502050305020303" pitchFamily="18" charset="77"/>
              </a:rPr>
              <a:t>th</a:t>
            </a:r>
            <a:r>
              <a:rPr lang="en-US" sz="2000" dirty="0">
                <a:solidFill>
                  <a:schemeClr val="bg1"/>
                </a:solidFill>
                <a:latin typeface="Goudy Old Style" panose="02020502050305020303" pitchFamily="18" charset="77"/>
              </a:rPr>
              <a:t> century Anglican divine </a:t>
            </a:r>
            <a:r>
              <a:rPr lang="en-US" sz="1900" dirty="0">
                <a:solidFill>
                  <a:schemeClr val="bg1"/>
                </a:solidFill>
                <a:latin typeface="Goudy Old Style" panose="02020502050305020303" pitchFamily="18" charset="77"/>
              </a:rPr>
              <a:t>whose 1650 sermon “Christ’s Advent to </a:t>
            </a:r>
            <a:r>
              <a:rPr lang="en-US" sz="1900" dirty="0" err="1">
                <a:solidFill>
                  <a:schemeClr val="bg1"/>
                </a:solidFill>
                <a:latin typeface="Goudy Old Style" panose="02020502050305020303" pitchFamily="18" charset="77"/>
              </a:rPr>
              <a:t>Judgment”talks</a:t>
            </a:r>
            <a:r>
              <a:rPr lang="en-US" sz="1900" dirty="0">
                <a:solidFill>
                  <a:schemeClr val="bg1"/>
                </a:solidFill>
                <a:latin typeface="Goudy Old Style" panose="02020502050305020303" pitchFamily="18" charset="77"/>
              </a:rPr>
              <a:t> about the Catholic idea of the </a:t>
            </a:r>
            <a:r>
              <a:rPr lang="en-US" sz="1900" b="0" i="0" dirty="0" err="1">
                <a:solidFill>
                  <a:schemeClr val="bg1"/>
                </a:solidFill>
                <a:effectLst/>
                <a:latin typeface="Goudy Old Style" panose="02020502050305020303" pitchFamily="18" charset="77"/>
              </a:rPr>
              <a:t>Refrigerium</a:t>
            </a:r>
            <a:r>
              <a:rPr lang="en-US" sz="1900" b="0" i="0" dirty="0">
                <a:solidFill>
                  <a:schemeClr val="bg1"/>
                </a:solidFill>
                <a:effectLst/>
                <a:latin typeface="Goudy Old Style" panose="02020502050305020303" pitchFamily="18" charset="77"/>
              </a:rPr>
              <a:t> mentioned in </a:t>
            </a:r>
            <a:r>
              <a:rPr lang="en-US" sz="1900" b="0" i="0" dirty="0" err="1">
                <a:solidFill>
                  <a:schemeClr val="bg1"/>
                </a:solidFill>
                <a:effectLst/>
                <a:latin typeface="Goudy Old Style" panose="02020502050305020303" pitchFamily="18" charset="77"/>
              </a:rPr>
              <a:t>Prudentius</a:t>
            </a:r>
            <a:r>
              <a:rPr lang="en-US" sz="1900" b="0" i="0" dirty="0">
                <a:solidFill>
                  <a:schemeClr val="bg1"/>
                </a:solidFill>
                <a:effectLst/>
                <a:latin typeface="Goudy Old Style" panose="02020502050305020303" pitchFamily="18" charset="77"/>
              </a:rPr>
              <a:t>– the idea that the damned are given occasional repose from the torments of Hell by being granted “days off” in other places.</a:t>
            </a:r>
          </a:p>
          <a:p>
            <a:pPr algn="l" fontAlgn="base"/>
            <a:endParaRPr lang="en-US" sz="1900" b="1" dirty="0">
              <a:solidFill>
                <a:schemeClr val="bg1"/>
              </a:solidFill>
              <a:latin typeface="Goudy Old Style" panose="02020502050305020303" pitchFamily="18" charset="77"/>
            </a:endParaRPr>
          </a:p>
          <a:p>
            <a:pPr algn="l" fontAlgn="base"/>
            <a:r>
              <a:rPr lang="en-US" sz="2200" b="1" i="0" dirty="0">
                <a:solidFill>
                  <a:schemeClr val="bg1"/>
                </a:solidFill>
                <a:effectLst/>
                <a:latin typeface="Goudy Old Style" panose="02020502050305020303" pitchFamily="18" charset="77"/>
              </a:rPr>
              <a:t>“The Celestial Omnibus”—short story by E.M. Forster (1911)</a:t>
            </a:r>
          </a:p>
          <a:p>
            <a:pPr algn="l" fontAlgn="base"/>
            <a:r>
              <a:rPr lang="en-US" sz="2200" dirty="0">
                <a:solidFill>
                  <a:schemeClr val="bg1"/>
                </a:solidFill>
                <a:latin typeface="Goudy Old Style" panose="02020502050305020303" pitchFamily="18" charset="77"/>
              </a:rPr>
              <a:t>Forster was a well-known and popular British author some twenty years older than Lewis</a:t>
            </a:r>
          </a:p>
          <a:p>
            <a:pPr algn="l" fontAlgn="base"/>
            <a:r>
              <a:rPr lang="en-US" sz="2200" dirty="0">
                <a:solidFill>
                  <a:schemeClr val="bg1"/>
                </a:solidFill>
                <a:latin typeface="Goudy Old Style" panose="02020502050305020303" pitchFamily="18" charset="77"/>
              </a:rPr>
              <a:t>This short story focuses on a boy with a strong sense of wonder who sees a sign at a bus stop saying “To Heaven.” His pseudo-intellectual parents and their friends mock him. The boy actually finds the bus and travels to Heaven and is overcome with wonder at its beauty. One of his parents’ snobbish friends goes with the boy the next time but finds a different bus, where Dante is the guide and where there is a quotation from the Inferno slightly altered to say “Abandon self-importance” rather than “Abandon hope.”</a:t>
            </a:r>
          </a:p>
          <a:p>
            <a:pPr algn="l" fontAlgn="base"/>
            <a:endParaRPr lang="en-US" sz="2200" b="1" i="0" dirty="0">
              <a:solidFill>
                <a:schemeClr val="bg1"/>
              </a:solidFill>
              <a:effectLst/>
              <a:latin typeface="Goudy Old Style" panose="02020502050305020303" pitchFamily="18" charset="77"/>
            </a:endParaRPr>
          </a:p>
          <a:p>
            <a:pPr algn="l">
              <a:lnSpc>
                <a:spcPct val="150000"/>
              </a:lnSpc>
              <a:spcBef>
                <a:spcPts val="0"/>
              </a:spcBef>
            </a:pPr>
            <a:endParaRPr lang="en-US" sz="2000" dirty="0">
              <a:solidFill>
                <a:schemeClr val="bg1"/>
              </a:solidFill>
              <a:latin typeface="Goudy Old Style" panose="02020502050305020303" pitchFamily="18" charset="77"/>
            </a:endParaRPr>
          </a:p>
          <a:p>
            <a:pPr algn="l">
              <a:lnSpc>
                <a:spcPct val="150000"/>
              </a:lnSpc>
              <a:spcBef>
                <a:spcPts val="0"/>
              </a:spcBef>
            </a:pPr>
            <a:endParaRPr lang="en-US" sz="2000"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38223"/>
            <a:ext cx="1713104" cy="6719777"/>
          </a:xfrm>
          <a:prstGeom prst="rect">
            <a:avLst/>
          </a:prstGeom>
        </p:spPr>
      </p:pic>
    </p:spTree>
    <p:extLst>
      <p:ext uri="{BB962C8B-B14F-4D97-AF65-F5344CB8AC3E}">
        <p14:creationId xmlns:p14="http://schemas.microsoft.com/office/powerpoint/2010/main" val="312845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053501" y="0"/>
            <a:ext cx="9457561" cy="6719777"/>
          </a:xfrm>
        </p:spPr>
        <p:txBody>
          <a:bodyPr>
            <a:noAutofit/>
          </a:bodyPr>
          <a:lstStyle/>
          <a:p>
            <a:pPr algn="l">
              <a:lnSpc>
                <a:spcPct val="100000"/>
              </a:lnSpc>
              <a:spcBef>
                <a:spcPts val="0"/>
              </a:spcBef>
            </a:pPr>
            <a:r>
              <a:rPr lang="en-US" sz="2000" b="1" dirty="0">
                <a:solidFill>
                  <a:schemeClr val="bg1"/>
                </a:solidFill>
                <a:latin typeface="Goudy Old Style" panose="02020502050305020303" pitchFamily="18" charset="77"/>
              </a:rPr>
              <a:t>SUMMARY OF CHAPTER TWO</a:t>
            </a:r>
            <a:br>
              <a:rPr lang="en-US" sz="2000" b="1" dirty="0">
                <a:solidFill>
                  <a:schemeClr val="bg1"/>
                </a:solidFill>
                <a:latin typeface="Goudy Old Style" panose="02020502050305020303" pitchFamily="18" charset="77"/>
              </a:rPr>
            </a:br>
            <a:r>
              <a:rPr lang="en-US" sz="2000" b="1" dirty="0">
                <a:solidFill>
                  <a:schemeClr val="bg1"/>
                </a:solidFill>
                <a:latin typeface="Goudy Old Style" panose="02020502050305020303" pitchFamily="18" charset="77"/>
              </a:rPr>
              <a:t>The Tousle-Headed Poet</a:t>
            </a:r>
          </a:p>
          <a:p>
            <a:pPr algn="l">
              <a:lnSpc>
                <a:spcPct val="100000"/>
              </a:lnSpc>
              <a:spcBef>
                <a:spcPts val="0"/>
              </a:spcBef>
            </a:pPr>
            <a:r>
              <a:rPr lang="en-US" sz="2000" dirty="0">
                <a:solidFill>
                  <a:schemeClr val="bg1"/>
                </a:solidFill>
                <a:latin typeface="Goudy Old Style" panose="02020502050305020303" pitchFamily="18" charset="77"/>
              </a:rPr>
              <a:t>--not appreciated by parents nor by five schools he attended, never fit it</a:t>
            </a:r>
          </a:p>
          <a:p>
            <a:pPr algn="l">
              <a:lnSpc>
                <a:spcPct val="100000"/>
              </a:lnSpc>
              <a:spcBef>
                <a:spcPts val="0"/>
              </a:spcBef>
            </a:pPr>
            <a:r>
              <a:rPr lang="en-US" sz="2000" dirty="0">
                <a:solidFill>
                  <a:schemeClr val="bg1"/>
                </a:solidFill>
                <a:latin typeface="Goudy Old Style" panose="02020502050305020303" pitchFamily="18" charset="77"/>
              </a:rPr>
              <a:t>--oppressed </a:t>
            </a:r>
            <a:r>
              <a:rPr lang="en-US" sz="2000">
                <a:solidFill>
                  <a:schemeClr val="bg1"/>
                </a:solidFill>
                <a:latin typeface="Goudy Old Style" panose="02020502050305020303" pitchFamily="18" charset="77"/>
              </a:rPr>
              <a:t>by Capitalism </a:t>
            </a:r>
            <a:r>
              <a:rPr lang="en-US" sz="2000" dirty="0">
                <a:solidFill>
                  <a:schemeClr val="bg1"/>
                </a:solidFill>
                <a:latin typeface="Goudy Old Style" panose="02020502050305020303" pitchFamily="18" charset="77"/>
              </a:rPr>
              <a:t>so his true genius was never recognized</a:t>
            </a:r>
          </a:p>
          <a:p>
            <a:pPr algn="l">
              <a:lnSpc>
                <a:spcPct val="100000"/>
              </a:lnSpc>
              <a:spcBef>
                <a:spcPts val="0"/>
              </a:spcBef>
            </a:pPr>
            <a:r>
              <a:rPr lang="en-US" sz="2000" dirty="0">
                <a:solidFill>
                  <a:schemeClr val="bg1"/>
                </a:solidFill>
                <a:latin typeface="Goudy Old Style" panose="02020502050305020303" pitchFamily="18" charset="77"/>
              </a:rPr>
              <a:t>--treated unfairly by stern, bourgeois father who never gave him a large enough allowance</a:t>
            </a:r>
          </a:p>
          <a:p>
            <a:pPr algn="l">
              <a:lnSpc>
                <a:spcPct val="100000"/>
              </a:lnSpc>
              <a:spcBef>
                <a:spcPts val="0"/>
              </a:spcBef>
            </a:pPr>
            <a:r>
              <a:rPr lang="en-US" sz="2000" dirty="0">
                <a:solidFill>
                  <a:schemeClr val="bg1"/>
                </a:solidFill>
                <a:latin typeface="Goudy Old Style" panose="02020502050305020303" pitchFamily="18" charset="77"/>
              </a:rPr>
              <a:t>--unappreciated/mistreated by girlfriend interested in monogamy and bourgeois prejudices</a:t>
            </a:r>
          </a:p>
          <a:p>
            <a:pPr algn="l">
              <a:lnSpc>
                <a:spcPct val="100000"/>
              </a:lnSpc>
              <a:spcBef>
                <a:spcPts val="0"/>
              </a:spcBef>
            </a:pPr>
            <a:r>
              <a:rPr lang="en-US" sz="2000" dirty="0">
                <a:solidFill>
                  <a:schemeClr val="bg1"/>
                </a:solidFill>
                <a:latin typeface="Goudy Old Style" panose="02020502050305020303" pitchFamily="18" charset="77"/>
              </a:rPr>
              <a:t>--similarities to young Lewis?</a:t>
            </a:r>
          </a:p>
          <a:p>
            <a:pPr algn="l">
              <a:lnSpc>
                <a:spcPct val="100000"/>
              </a:lnSpc>
              <a:spcBef>
                <a:spcPts val="0"/>
              </a:spcBef>
            </a:pPr>
            <a:r>
              <a:rPr lang="en-US" sz="2000" dirty="0">
                <a:solidFill>
                  <a:schemeClr val="bg1"/>
                </a:solidFill>
                <a:latin typeface="Goudy Old Style" panose="02020502050305020303" pitchFamily="18" charset="77"/>
              </a:rPr>
              <a:t>--threw himself under a train</a:t>
            </a:r>
          </a:p>
          <a:p>
            <a:pPr algn="l" fontAlgn="base">
              <a:lnSpc>
                <a:spcPct val="100000"/>
              </a:lnSpc>
            </a:pPr>
            <a:r>
              <a:rPr lang="en-US" sz="2000" b="1" i="0" dirty="0">
                <a:solidFill>
                  <a:schemeClr val="bg1"/>
                </a:solidFill>
                <a:effectLst/>
                <a:latin typeface="Goudy Old Style" panose="02020502050305020303" pitchFamily="18" charset="77"/>
              </a:rPr>
              <a:t>THEN</a:t>
            </a:r>
            <a:br>
              <a:rPr lang="en-US" sz="2000" b="1" i="0" dirty="0">
                <a:solidFill>
                  <a:schemeClr val="bg1"/>
                </a:solidFill>
                <a:effectLst/>
                <a:latin typeface="Goudy Old Style" panose="02020502050305020303" pitchFamily="18" charset="77"/>
              </a:rPr>
            </a:br>
            <a:r>
              <a:rPr lang="en-US" sz="2000" b="1" i="0" dirty="0">
                <a:solidFill>
                  <a:schemeClr val="bg1"/>
                </a:solidFill>
                <a:effectLst/>
                <a:latin typeface="Goudy Old Style" panose="02020502050305020303" pitchFamily="18" charset="77"/>
              </a:rPr>
              <a:t>Violent quarr</a:t>
            </a:r>
            <a:r>
              <a:rPr lang="en-US" sz="2000" i="0" dirty="0">
                <a:solidFill>
                  <a:schemeClr val="bg1"/>
                </a:solidFill>
                <a:effectLst/>
                <a:latin typeface="Goudy Old Style" panose="02020502050305020303" pitchFamily="18" charset="77"/>
              </a:rPr>
              <a:t>els—stampede, knives, gunshots—seemed somehow normal</a:t>
            </a:r>
          </a:p>
          <a:p>
            <a:pPr algn="l" fontAlgn="base">
              <a:lnSpc>
                <a:spcPct val="100000"/>
              </a:lnSpc>
            </a:pPr>
            <a:r>
              <a:rPr lang="en-US" sz="2000" b="1" dirty="0">
                <a:solidFill>
                  <a:schemeClr val="bg1"/>
                </a:solidFill>
                <a:latin typeface="Goudy Old Style" panose="02020502050305020303" pitchFamily="18" charset="77"/>
              </a:rPr>
              <a:t>THEN</a:t>
            </a:r>
            <a:endParaRPr lang="en-US" sz="2000" b="1" i="0" dirty="0">
              <a:solidFill>
                <a:schemeClr val="bg1"/>
              </a:solidFill>
              <a:effectLst/>
              <a:latin typeface="Goudy Old Style" panose="02020502050305020303" pitchFamily="18" charset="77"/>
            </a:endParaRPr>
          </a:p>
          <a:p>
            <a:pPr algn="l" fontAlgn="base">
              <a:lnSpc>
                <a:spcPct val="100000"/>
              </a:lnSpc>
              <a:spcBef>
                <a:spcPts val="0"/>
              </a:spcBef>
            </a:pPr>
            <a:r>
              <a:rPr lang="en-US" sz="2000" b="1" dirty="0">
                <a:solidFill>
                  <a:schemeClr val="bg1"/>
                </a:solidFill>
                <a:latin typeface="Goudy Old Style" panose="02020502050305020303" pitchFamily="18" charset="77"/>
              </a:rPr>
              <a:t>The Intelligent-looking Man</a:t>
            </a:r>
          </a:p>
          <a:p>
            <a:pPr algn="l" fontAlgn="base">
              <a:lnSpc>
                <a:spcPct val="100000"/>
              </a:lnSpc>
              <a:spcBef>
                <a:spcPts val="0"/>
              </a:spcBef>
            </a:pPr>
            <a:r>
              <a:rPr lang="en-US" sz="2000" i="0" dirty="0">
                <a:solidFill>
                  <a:schemeClr val="bg1"/>
                </a:solidFill>
                <a:effectLst/>
                <a:latin typeface="Goudy Old Style" panose="02020502050305020303" pitchFamily="18" charset="77"/>
              </a:rPr>
              <a:t>--grey town is endless because of perpetual quarreling and moving on</a:t>
            </a:r>
          </a:p>
          <a:p>
            <a:pPr algn="l" fontAlgn="base">
              <a:lnSpc>
                <a:spcPct val="100000"/>
              </a:lnSpc>
              <a:spcBef>
                <a:spcPts val="0"/>
              </a:spcBef>
            </a:pPr>
            <a:r>
              <a:rPr lang="en-US" sz="2000" dirty="0">
                <a:solidFill>
                  <a:schemeClr val="bg1"/>
                </a:solidFill>
                <a:latin typeface="Goudy Old Style" panose="02020502050305020303" pitchFamily="18" charset="77"/>
              </a:rPr>
              <a:t>--</a:t>
            </a:r>
            <a:r>
              <a:rPr lang="en-US" sz="2000" i="0" dirty="0">
                <a:solidFill>
                  <a:schemeClr val="bg1"/>
                </a:solidFill>
                <a:effectLst/>
                <a:latin typeface="Goudy Old Style" panose="02020502050305020303" pitchFamily="18" charset="77"/>
              </a:rPr>
              <a:t>time and distance are extreme-- the bus stop is thousands of miles from the Civic Centre where newcomers arrive from earth. All the </a:t>
            </a:r>
            <a:r>
              <a:rPr lang="en-US" sz="2000" dirty="0">
                <a:solidFill>
                  <a:schemeClr val="bg1"/>
                </a:solidFill>
                <a:latin typeface="Goudy Old Style" panose="02020502050305020303" pitchFamily="18" charset="77"/>
              </a:rPr>
              <a:t>passengers </a:t>
            </a:r>
            <a:r>
              <a:rPr lang="en-US" sz="2000" i="0" dirty="0">
                <a:solidFill>
                  <a:schemeClr val="bg1"/>
                </a:solidFill>
                <a:effectLst/>
                <a:latin typeface="Goudy Old Style" panose="02020502050305020303" pitchFamily="18" charset="77"/>
              </a:rPr>
              <a:t>were living near the bus stop: but they took centuries-of our time-to get there</a:t>
            </a:r>
            <a:endParaRPr lang="en-US" sz="2000" dirty="0">
              <a:solidFill>
                <a:schemeClr val="bg1"/>
              </a:solidFill>
              <a:latin typeface="Goudy Old Style" panose="02020502050305020303" pitchFamily="18" charset="77"/>
            </a:endParaRPr>
          </a:p>
          <a:p>
            <a:pPr algn="l" fontAlgn="base">
              <a:lnSpc>
                <a:spcPct val="100000"/>
              </a:lnSpc>
              <a:spcBef>
                <a:spcPts val="0"/>
              </a:spcBef>
            </a:pPr>
            <a:r>
              <a:rPr lang="en-US" sz="2000" i="0" dirty="0">
                <a:solidFill>
                  <a:schemeClr val="bg1"/>
                </a:solidFill>
                <a:effectLst/>
                <a:latin typeface="Goudy Old Style" panose="02020502050305020303" pitchFamily="18" charset="77"/>
              </a:rPr>
              <a:t>--well-known villains of the past live there, but only on the outer fringes light years away (</a:t>
            </a:r>
            <a:r>
              <a:rPr lang="en-US" sz="2000" i="0" dirty="0" err="1">
                <a:solidFill>
                  <a:schemeClr val="bg1"/>
                </a:solidFill>
                <a:effectLst/>
                <a:latin typeface="Goudy Old Style" panose="02020502050305020303" pitchFamily="18" charset="77"/>
              </a:rPr>
              <a:t>Tamberlaine</a:t>
            </a:r>
            <a:r>
              <a:rPr lang="en-US" sz="2000" i="0" dirty="0">
                <a:solidFill>
                  <a:schemeClr val="bg1"/>
                </a:solidFill>
                <a:effectLst/>
                <a:latin typeface="Goudy Old Style" panose="02020502050305020303" pitchFamily="18" charset="77"/>
              </a:rPr>
              <a:t>, Genghis Khan, Julius Caesar, Henry V); only Napoleon has actually been seen by anyone, alone in a huge Empire-style house and pacing as he muttered 'It was Soult's fault. It was Ney's fault. It was Josephine's fault. It was the fault of the Russians. It was the fault of the English.'</a:t>
            </a:r>
            <a:endParaRPr lang="en-US" sz="2000"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38223"/>
            <a:ext cx="1713104" cy="6719777"/>
          </a:xfrm>
          <a:prstGeom prst="rect">
            <a:avLst/>
          </a:prstGeom>
        </p:spPr>
      </p:pic>
    </p:spTree>
    <p:extLst>
      <p:ext uri="{BB962C8B-B14F-4D97-AF65-F5344CB8AC3E}">
        <p14:creationId xmlns:p14="http://schemas.microsoft.com/office/powerpoint/2010/main" val="426890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4" y="0"/>
            <a:ext cx="9718137" cy="6835139"/>
          </a:xfrm>
        </p:spPr>
        <p:txBody>
          <a:bodyPr>
            <a:normAutofit fontScale="25000" lnSpcReduction="20000"/>
          </a:bodyPr>
          <a:lstStyle/>
          <a:p>
            <a:pPr algn="l" fontAlgn="base">
              <a:spcBef>
                <a:spcPts val="0"/>
              </a:spcBef>
            </a:pPr>
            <a:endParaRPr lang="en-US" sz="6200" b="1" dirty="0">
              <a:solidFill>
                <a:schemeClr val="bg1"/>
              </a:solidFill>
              <a:latin typeface="Goudy Old Style" panose="02020502050305020303" pitchFamily="18" charset="77"/>
            </a:endParaRPr>
          </a:p>
          <a:p>
            <a:pPr algn="l" fontAlgn="base">
              <a:lnSpc>
                <a:spcPct val="120000"/>
              </a:lnSpc>
              <a:spcBef>
                <a:spcPts val="0"/>
              </a:spcBef>
            </a:pPr>
            <a:r>
              <a:rPr lang="en-US" sz="8000" dirty="0">
                <a:solidFill>
                  <a:schemeClr val="bg1"/>
                </a:solidFill>
                <a:latin typeface="Goudy Old Style" panose="02020502050305020303" pitchFamily="18" charset="77"/>
              </a:rPr>
              <a:t>--No one has needs because you can get whatever you want by imagining it. There’s </a:t>
            </a:r>
            <a:r>
              <a:rPr lang="en-US" sz="8000" i="0" dirty="0">
                <a:solidFill>
                  <a:schemeClr val="bg1"/>
                </a:solidFill>
                <a:effectLst/>
                <a:latin typeface="Goudy Old Style" panose="02020502050305020303" pitchFamily="18" charset="77"/>
              </a:rPr>
              <a:t>no economic basis for any community life. </a:t>
            </a:r>
          </a:p>
          <a:p>
            <a:pPr algn="l" fontAlgn="base">
              <a:lnSpc>
                <a:spcPct val="120000"/>
              </a:lnSpc>
              <a:spcBef>
                <a:spcPts val="0"/>
              </a:spcBef>
            </a:pPr>
            <a:r>
              <a:rPr lang="en-US" sz="8000" dirty="0">
                <a:solidFill>
                  <a:schemeClr val="bg1"/>
                </a:solidFill>
                <a:latin typeface="Goudy Old Style" panose="02020502050305020303" pitchFamily="18" charset="77"/>
              </a:rPr>
              <a:t>--if I can bring back any real commodity to sell from the bus trip, there would be demand for it and that scarcity would help build a society, draw people closer together, and perhaps allow the formation of a police force for safety in numbers.</a:t>
            </a:r>
          </a:p>
          <a:p>
            <a:pPr algn="l" fontAlgn="base">
              <a:lnSpc>
                <a:spcPct val="120000"/>
              </a:lnSpc>
              <a:spcBef>
                <a:spcPts val="0"/>
              </a:spcBef>
            </a:pPr>
            <a:r>
              <a:rPr lang="en-US" sz="8000" dirty="0">
                <a:solidFill>
                  <a:schemeClr val="bg1"/>
                </a:solidFill>
                <a:latin typeface="Goudy Old Style" panose="02020502050305020303" pitchFamily="18" charset="77"/>
              </a:rPr>
              <a:t>--houses don’t keep out the rain but they give the feeling of safety </a:t>
            </a:r>
          </a:p>
          <a:p>
            <a:pPr algn="l" fontAlgn="base">
              <a:lnSpc>
                <a:spcPct val="120000"/>
              </a:lnSpc>
              <a:spcBef>
                <a:spcPts val="0"/>
              </a:spcBef>
            </a:pPr>
            <a:r>
              <a:rPr lang="en-US" sz="8000" dirty="0">
                <a:solidFill>
                  <a:schemeClr val="bg1"/>
                </a:solidFill>
                <a:latin typeface="Goudy Old Style" panose="02020502050305020303" pitchFamily="18" charset="77"/>
              </a:rPr>
              <a:t>--eventually it is going to get Dark, a frightening prospect, because “They” may appear</a:t>
            </a:r>
          </a:p>
          <a:p>
            <a:pPr algn="l">
              <a:lnSpc>
                <a:spcPct val="120000"/>
              </a:lnSpc>
              <a:spcBef>
                <a:spcPts val="0"/>
              </a:spcBef>
            </a:pPr>
            <a:r>
              <a:rPr lang="en-US" sz="8000" b="1" dirty="0">
                <a:solidFill>
                  <a:schemeClr val="bg1"/>
                </a:solidFill>
                <a:latin typeface="Goudy Old Style" panose="02020502050305020303" pitchFamily="18" charset="77"/>
              </a:rPr>
              <a:t>THEN</a:t>
            </a:r>
          </a:p>
          <a:p>
            <a:pPr algn="l">
              <a:lnSpc>
                <a:spcPct val="120000"/>
              </a:lnSpc>
              <a:spcBef>
                <a:spcPts val="0"/>
              </a:spcBef>
            </a:pPr>
            <a:r>
              <a:rPr lang="en-US" sz="8000" b="1" dirty="0">
                <a:solidFill>
                  <a:schemeClr val="bg1"/>
                </a:solidFill>
                <a:latin typeface="Goudy Old Style" panose="02020502050305020303" pitchFamily="18" charset="77"/>
              </a:rPr>
              <a:t>The Cultured Man</a:t>
            </a:r>
          </a:p>
          <a:p>
            <a:pPr algn="l">
              <a:lnSpc>
                <a:spcPct val="120000"/>
              </a:lnSpc>
              <a:spcBef>
                <a:spcPts val="0"/>
              </a:spcBef>
            </a:pPr>
            <a:r>
              <a:rPr lang="en-US" sz="8000" dirty="0">
                <a:solidFill>
                  <a:schemeClr val="bg1"/>
                </a:solidFill>
                <a:latin typeface="Goudy Old Style" panose="02020502050305020303" pitchFamily="18" charset="77"/>
              </a:rPr>
              <a:t>--no evidence twilight is ever going to turn to night</a:t>
            </a:r>
          </a:p>
          <a:p>
            <a:pPr algn="l">
              <a:lnSpc>
                <a:spcPct val="120000"/>
              </a:lnSpc>
              <a:spcBef>
                <a:spcPts val="0"/>
              </a:spcBef>
            </a:pPr>
            <a:r>
              <a:rPr lang="en-US" sz="8000" dirty="0">
                <a:solidFill>
                  <a:schemeClr val="bg1"/>
                </a:solidFill>
                <a:latin typeface="Goudy Old Style" panose="02020502050305020303" pitchFamily="18" charset="77"/>
              </a:rPr>
              <a:t>--half-light is actually promise of a new dawn of a spiritual city where man will be free from matter</a:t>
            </a:r>
          </a:p>
          <a:p>
            <a:pPr algn="l">
              <a:lnSpc>
                <a:spcPct val="120000"/>
              </a:lnSpc>
              <a:spcBef>
                <a:spcPts val="0"/>
              </a:spcBef>
            </a:pPr>
            <a:r>
              <a:rPr lang="en-US" sz="8000" b="1" dirty="0">
                <a:solidFill>
                  <a:schemeClr val="bg1"/>
                </a:solidFill>
                <a:latin typeface="Goudy Old Style" panose="02020502050305020303" pitchFamily="18" charset="77"/>
              </a:rPr>
              <a:t>THEN</a:t>
            </a:r>
          </a:p>
          <a:p>
            <a:pPr algn="l">
              <a:lnSpc>
                <a:spcPct val="120000"/>
              </a:lnSpc>
              <a:spcBef>
                <a:spcPts val="0"/>
              </a:spcBef>
            </a:pPr>
            <a:r>
              <a:rPr lang="en-US" sz="8000" b="1" dirty="0">
                <a:solidFill>
                  <a:schemeClr val="bg1"/>
                </a:solidFill>
                <a:latin typeface="Goudy Old Style" panose="02020502050305020303" pitchFamily="18" charset="77"/>
              </a:rPr>
              <a:t>The Light</a:t>
            </a:r>
          </a:p>
          <a:p>
            <a:pPr algn="l">
              <a:lnSpc>
                <a:spcPct val="120000"/>
              </a:lnSpc>
              <a:spcBef>
                <a:spcPts val="0"/>
              </a:spcBef>
            </a:pPr>
            <a:r>
              <a:rPr lang="en-US" sz="8000" dirty="0">
                <a:solidFill>
                  <a:schemeClr val="bg1"/>
                </a:solidFill>
                <a:latin typeface="Goudy Old Style" panose="02020502050305020303" pitchFamily="18" charset="77"/>
              </a:rPr>
              <a:t>--light reveals a beautiful blue and radiant abyss outside the bus, whose brightness stings the eyes, along with fresh and delicious air</a:t>
            </a:r>
          </a:p>
          <a:p>
            <a:pPr algn="l">
              <a:lnSpc>
                <a:spcPct val="120000"/>
              </a:lnSpc>
              <a:spcBef>
                <a:spcPts val="0"/>
              </a:spcBef>
            </a:pPr>
            <a:r>
              <a:rPr lang="en-US" sz="8000" dirty="0">
                <a:solidFill>
                  <a:schemeClr val="bg1"/>
                </a:solidFill>
                <a:latin typeface="Goudy Old Style" panose="02020502050305020303" pitchFamily="18" charset="77"/>
              </a:rPr>
              <a:t>--light inside the bus cruelly reveals faces gaunt, distorted, and faded,  that seemed they might even be destroyed by the light as it grew stronger</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38223"/>
            <a:ext cx="1713104" cy="6719777"/>
          </a:xfrm>
          <a:prstGeom prst="rect">
            <a:avLst/>
          </a:prstGeom>
        </p:spPr>
      </p:pic>
    </p:spTree>
    <p:extLst>
      <p:ext uri="{BB962C8B-B14F-4D97-AF65-F5344CB8AC3E}">
        <p14:creationId xmlns:p14="http://schemas.microsoft.com/office/powerpoint/2010/main" val="3366458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17215</TotalTime>
  <Words>2600</Words>
  <Application>Microsoft Macintosh PowerPoint</Application>
  <PresentationFormat>Widescreen</PresentationFormat>
  <Paragraphs>137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Goudy Old Style</vt:lpstr>
      <vt:lpstr>Merriweather</vt:lpstr>
      <vt:lpstr>Office Theme</vt:lpstr>
      <vt:lpstr>   November 2, 2022    St. Philip’s Church     The Rev’d Brian K. McGreevy, J.D., Facilitator</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392</cp:revision>
  <cp:lastPrinted>2019-01-09T18:18:00Z</cp:lastPrinted>
  <dcterms:created xsi:type="dcterms:W3CDTF">2018-09-19T14:45:23Z</dcterms:created>
  <dcterms:modified xsi:type="dcterms:W3CDTF">2022-11-07T23:06:44Z</dcterms:modified>
</cp:coreProperties>
</file>