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7"/>
  </p:notesMasterIdLst>
  <p:handoutMasterIdLst>
    <p:handoutMasterId r:id="rId18"/>
  </p:handoutMasterIdLst>
  <p:sldIdLst>
    <p:sldId id="374" r:id="rId2"/>
    <p:sldId id="454" r:id="rId3"/>
    <p:sldId id="455" r:id="rId4"/>
    <p:sldId id="456" r:id="rId5"/>
    <p:sldId id="459" r:id="rId6"/>
    <p:sldId id="460" r:id="rId7"/>
    <p:sldId id="462" r:id="rId8"/>
    <p:sldId id="457" r:id="rId9"/>
    <p:sldId id="458" r:id="rId10"/>
    <p:sldId id="461" r:id="rId11"/>
    <p:sldId id="463" r:id="rId12"/>
    <p:sldId id="465" r:id="rId13"/>
    <p:sldId id="466" r:id="rId14"/>
    <p:sldId id="467" r:id="rId15"/>
    <p:sldId id="4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58"/>
    <p:restoredTop sz="93059"/>
  </p:normalViewPr>
  <p:slideViewPr>
    <p:cSldViewPr snapToGrid="0" snapToObjects="1">
      <p:cViewPr varScale="1">
        <p:scale>
          <a:sx n="64" d="100"/>
          <a:sy n="64" d="100"/>
        </p:scale>
        <p:origin x="49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9/21/22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September 21,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1"/>
            <a:ext cx="9457562" cy="6358270"/>
          </a:xfrm>
        </p:spPr>
        <p:txBody>
          <a:bodyPr>
            <a:normAutofit fontScale="32500" lnSpcReduction="20000"/>
          </a:bodyPr>
          <a:lstStyle/>
          <a:p>
            <a:pPr marL="0" marR="0" algn="l">
              <a:lnSpc>
                <a:spcPct val="120000"/>
              </a:lnSpc>
            </a:pPr>
            <a:r>
              <a:rPr lang="en-US" sz="8800" b="1" dirty="0">
                <a:solidFill>
                  <a:schemeClr val="bg1"/>
                </a:solidFill>
                <a:effectLst/>
                <a:latin typeface="Goudy Old Style" panose="02020502050305020303" pitchFamily="18" charset="77"/>
                <a:ea typeface="Times New Roman" panose="02020603050405020304" pitchFamily="18" charset="0"/>
              </a:rPr>
              <a:t>1944</a:t>
            </a:r>
            <a:endParaRPr lang="en-US" sz="88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7200" i="1" dirty="0">
                <a:solidFill>
                  <a:schemeClr val="bg1"/>
                </a:solidFill>
                <a:effectLst/>
                <a:latin typeface="Goudy Old Style" panose="02020502050305020303" pitchFamily="18" charset="77"/>
                <a:ea typeface="Times New Roman" panose="02020603050405020304" pitchFamily="18" charset="0"/>
              </a:rPr>
              <a:t>The Great Divorce</a:t>
            </a:r>
            <a:r>
              <a:rPr lang="en-US" sz="7200" dirty="0">
                <a:solidFill>
                  <a:schemeClr val="bg1"/>
                </a:solidFill>
                <a:effectLst/>
                <a:latin typeface="Goudy Old Style" panose="02020502050305020303" pitchFamily="18" charset="77"/>
                <a:ea typeface="Times New Roman" panose="02020603050405020304" pitchFamily="18" charset="0"/>
              </a:rPr>
              <a:t> was published in weekly installments in the Anglican newspaper </a:t>
            </a:r>
            <a:r>
              <a:rPr lang="en-US" sz="7200" i="1" dirty="0">
                <a:solidFill>
                  <a:schemeClr val="bg1"/>
                </a:solidFill>
                <a:effectLst/>
                <a:latin typeface="Goudy Old Style" panose="02020502050305020303" pitchFamily="18" charset="77"/>
                <a:ea typeface="Times New Roman" panose="02020603050405020304" pitchFamily="18" charset="0"/>
              </a:rPr>
              <a:t>The Guardian</a:t>
            </a:r>
            <a:endParaRPr lang="en-US" sz="72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Times New Roman" panose="02020603050405020304" pitchFamily="18" charset="0"/>
              </a:rPr>
              <a:t>Lewis publishes </a:t>
            </a:r>
            <a:r>
              <a:rPr lang="en-US" sz="7200" i="1" dirty="0" err="1">
                <a:solidFill>
                  <a:schemeClr val="bg1"/>
                </a:solidFill>
                <a:effectLst/>
                <a:latin typeface="Goudy Old Style" panose="02020502050305020303" pitchFamily="18" charset="77"/>
                <a:ea typeface="Times New Roman" panose="02020603050405020304" pitchFamily="18" charset="0"/>
              </a:rPr>
              <a:t>Perelandra</a:t>
            </a:r>
            <a:r>
              <a:rPr lang="en-US" sz="7200" i="1" dirty="0">
                <a:solidFill>
                  <a:schemeClr val="bg1"/>
                </a:solidFill>
                <a:effectLst/>
                <a:latin typeface="Goudy Old Style" panose="02020502050305020303" pitchFamily="18" charset="77"/>
                <a:ea typeface="Times New Roman" panose="02020603050405020304" pitchFamily="18" charset="0"/>
              </a:rPr>
              <a:t> </a:t>
            </a:r>
            <a:endParaRPr lang="en-US" sz="72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Times New Roman" panose="02020603050405020304" pitchFamily="18" charset="0"/>
              </a:rPr>
              <a:t>“Baby Blitz” night bombing of Southern England begins</a:t>
            </a: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Times New Roman" panose="02020603050405020304" pitchFamily="18" charset="0"/>
              </a:rPr>
              <a:t>Flying bomb and rocket attacks on London intensify</a:t>
            </a: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Times New Roman" panose="02020603050405020304" pitchFamily="18" charset="0"/>
              </a:rPr>
              <a:t>Lewis continues BBC and RAF talks</a:t>
            </a:r>
            <a:br>
              <a:rPr lang="en-US" sz="7200" dirty="0">
                <a:solidFill>
                  <a:schemeClr val="bg1"/>
                </a:solidFill>
                <a:effectLst/>
                <a:latin typeface="Goudy Old Style" panose="02020502050305020303" pitchFamily="18" charset="77"/>
                <a:ea typeface="Goudy Old Style" panose="02020502050305020303" pitchFamily="18" charset="77"/>
              </a:rPr>
            </a:br>
            <a:r>
              <a:rPr lang="en-US" sz="7200" dirty="0">
                <a:solidFill>
                  <a:schemeClr val="bg1"/>
                </a:solidFill>
                <a:effectLst/>
                <a:latin typeface="Goudy Old Style" panose="02020502050305020303" pitchFamily="18" charset="77"/>
                <a:ea typeface="Goudy Old Style" panose="02020502050305020303" pitchFamily="18" charset="77"/>
              </a:rPr>
              <a:t>June 6, 1944—D-Day invasion of Normandy</a:t>
            </a:r>
            <a:endParaRPr lang="en-US" sz="72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endParaRPr lang="en-US" sz="7200" b="1"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8800" b="1" dirty="0">
                <a:solidFill>
                  <a:schemeClr val="bg1"/>
                </a:solidFill>
                <a:effectLst/>
                <a:latin typeface="Goudy Old Style" panose="02020502050305020303" pitchFamily="18" charset="77"/>
                <a:ea typeface="Times New Roman" panose="02020603050405020304" pitchFamily="18" charset="0"/>
              </a:rPr>
              <a:t>1945</a:t>
            </a:r>
            <a:endParaRPr lang="en-US" sz="8800" dirty="0">
              <a:solidFill>
                <a:schemeClr val="bg1"/>
              </a:solidFill>
              <a:effectLst/>
              <a:latin typeface="Goudy Old Style" panose="02020502050305020303" pitchFamily="18" charset="77"/>
              <a:ea typeface="Times New Roman" panose="02020603050405020304" pitchFamily="18" charset="0"/>
            </a:endParaRPr>
          </a:p>
          <a:p>
            <a:pPr algn="l">
              <a:lnSpc>
                <a:spcPct val="120000"/>
              </a:lnSpc>
            </a:pPr>
            <a:r>
              <a:rPr lang="en-US" sz="72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That Hideous Strength</a:t>
            </a: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published</a:t>
            </a:r>
            <a:b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March 29, 1945—Final German bombing raid on England</a:t>
            </a:r>
            <a:b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May 8, 1945—Churchill declares VE Day as Germany surrenders</a:t>
            </a:r>
            <a:b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July 16, 1945—Lewis gives final RAF talk</a:t>
            </a:r>
            <a:endParaRPr lang="en-US" sz="2400" b="0" dirty="0">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9789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fontScale="77500" lnSpcReduction="20000"/>
          </a:bodyPr>
          <a:lstStyle/>
          <a:p>
            <a:pPr algn="l"/>
            <a:r>
              <a:rPr lang="en-US" sz="2600" b="1" dirty="0">
                <a:solidFill>
                  <a:schemeClr val="bg1"/>
                </a:solidFill>
                <a:latin typeface="Goudy Old Style" panose="02020502050305020303" pitchFamily="18" charset="77"/>
              </a:rPr>
              <a:t>The RAF Ministry of Lewis and its Impact on His Writing</a:t>
            </a:r>
            <a:endParaRPr lang="en-US" sz="2600" b="1" dirty="0">
              <a:solidFill>
                <a:schemeClr val="bg1"/>
              </a:solidFill>
              <a:effectLst/>
              <a:latin typeface="Goudy Old Style" panose="02020502050305020303" pitchFamily="18" charset="77"/>
            </a:endParaRPr>
          </a:p>
          <a:p>
            <a:pPr algn="l"/>
            <a:endParaRPr lang="en-US" sz="1800" dirty="0">
              <a:solidFill>
                <a:schemeClr val="bg1"/>
              </a:solidFill>
              <a:latin typeface="Goudy Old Style" panose="02020502050305020303" pitchFamily="18" charset="77"/>
            </a:endParaRPr>
          </a:p>
          <a:p>
            <a:pPr algn="l"/>
            <a:r>
              <a:rPr lang="en-US" dirty="0">
                <a:solidFill>
                  <a:schemeClr val="bg1"/>
                </a:solidFill>
                <a:effectLst/>
                <a:latin typeface="Goudy Old Style" panose="02020502050305020303" pitchFamily="18" charset="77"/>
              </a:rPr>
              <a:t>“When Maurice Edwards, chief chaplain of the RAF (Royal Air Force), asked Lewis to speak to the troops about spiritual matters, he readily agreed. Unfortunately Lewis, who had taught philosophy and literature as a tutor at Oxford University since 1924, had no idea how to speak to </a:t>
            </a:r>
            <a:r>
              <a:rPr lang="en-US" dirty="0" err="1">
                <a:solidFill>
                  <a:schemeClr val="bg1"/>
                </a:solidFill>
                <a:effectLst/>
                <a:latin typeface="Goudy Old Style" panose="02020502050305020303" pitchFamily="18" charset="77"/>
              </a:rPr>
              <a:t>nonscholarly</a:t>
            </a:r>
            <a:r>
              <a:rPr lang="en-US" dirty="0">
                <a:solidFill>
                  <a:schemeClr val="bg1"/>
                </a:solidFill>
                <a:effectLst/>
                <a:latin typeface="Goudy Old Style" panose="02020502050305020303" pitchFamily="18" charset="77"/>
              </a:rPr>
              <a:t> audiences. In an April 1941 lecture to RAF chaplains, he discussed linguistic analysis in Pauline soteriology. The chaplains fidgeted. One openly did a crossword. Afterward Lewis wrote to a friend that his talk was “a complete failure,” taking comfort in the fact that “God used an ass to convert the prophet.” Lewis learned from his initial failures as a speaker. Reminded that the RAF chaplains were “probing life in the raw and trying to do something about it,” he began choosing more down-to-earth topics. (</a:t>
            </a:r>
            <a:r>
              <a:rPr lang="en-US" sz="1500" dirty="0">
                <a:solidFill>
                  <a:schemeClr val="bg1"/>
                </a:solidFill>
                <a:effectLst/>
                <a:latin typeface="Goudy Old Style" panose="02020502050305020303" pitchFamily="18" charset="77"/>
              </a:rPr>
              <a:t>David Neff, </a:t>
            </a:r>
            <a:r>
              <a:rPr lang="en-US" sz="1500" i="1" dirty="0">
                <a:solidFill>
                  <a:schemeClr val="bg1"/>
                </a:solidFill>
                <a:effectLst/>
                <a:latin typeface="Goudy Old Style" panose="02020502050305020303" pitchFamily="18" charset="77"/>
              </a:rPr>
              <a:t>Christian History Magazine </a:t>
            </a:r>
            <a:r>
              <a:rPr lang="en-US" sz="1500" dirty="0">
                <a:solidFill>
                  <a:schemeClr val="bg1"/>
                </a:solidFill>
                <a:effectLst/>
                <a:latin typeface="Goudy Old Style" panose="02020502050305020303" pitchFamily="18" charset="77"/>
              </a:rPr>
              <a:t>No. 116) </a:t>
            </a:r>
          </a:p>
          <a:p>
            <a:pPr algn="l"/>
            <a:endParaRPr lang="en-US" b="0" i="0" dirty="0">
              <a:solidFill>
                <a:schemeClr val="bg1"/>
              </a:solidFill>
              <a:effectLst/>
              <a:latin typeface="Goudy Old Style" panose="02020502050305020303" pitchFamily="18" charset="77"/>
            </a:endParaRPr>
          </a:p>
          <a:p>
            <a:pPr algn="l"/>
            <a:r>
              <a:rPr lang="en-US" dirty="0">
                <a:solidFill>
                  <a:schemeClr val="bg1"/>
                </a:solidFill>
                <a:latin typeface="Goudy Old Style" panose="02020502050305020303" pitchFamily="18" charset="77"/>
              </a:rPr>
              <a:t>“[RAF Chaplain Stuart] </a:t>
            </a:r>
            <a:r>
              <a:rPr lang="en-US" b="0" i="0" dirty="0">
                <a:solidFill>
                  <a:schemeClr val="bg1"/>
                </a:solidFill>
                <a:effectLst/>
                <a:latin typeface="Goudy Old Style" panose="02020502050305020303" pitchFamily="18" charset="77"/>
              </a:rPr>
              <a:t>Babbage told him that it was very difficult to get the men to come to services and talks of their own volition. The problem was that for the working-class men there was a great stigma, even taboo, about going to church and many felt they couldn’t express their faith. The majority of people at that chapel service in the evening would have been officers, but not exclusively. For the non-officers in attendance, it probably meant a hard time when back in barracks. Lewis said to Babbage in a quiet voice, “It might be helpful if I told them something of what it has cost me to be a Christian.”</a:t>
            </a:r>
          </a:p>
          <a:p>
            <a:pPr algn="l"/>
            <a:r>
              <a:rPr lang="en-US" b="0" i="0" dirty="0">
                <a:solidFill>
                  <a:schemeClr val="bg1"/>
                </a:solidFill>
                <a:effectLst/>
                <a:latin typeface="Goudy Old Style" panose="02020502050305020303" pitchFamily="18" charset="77"/>
              </a:rPr>
              <a:t>“Lewis stood at the lectern. He looked </a:t>
            </a:r>
            <a:r>
              <a:rPr lang="en-US" b="0" i="0" dirty="0" err="1">
                <a:solidFill>
                  <a:schemeClr val="bg1"/>
                </a:solidFill>
                <a:effectLst/>
                <a:latin typeface="Goudy Old Style" panose="02020502050305020303" pitchFamily="18" charset="77"/>
              </a:rPr>
              <a:t>dishevelled</a:t>
            </a:r>
            <a:r>
              <a:rPr lang="en-US" b="0" i="0" dirty="0">
                <a:solidFill>
                  <a:schemeClr val="bg1"/>
                </a:solidFill>
                <a:effectLst/>
                <a:latin typeface="Goudy Old Style" panose="02020502050305020303" pitchFamily="18" charset="77"/>
              </a:rPr>
              <a:t> in his baggy suit with his dumpy frame, bald head and red nose. He didn’t look much, but his talk that evening was electric. He explained to the listeners that he had had to endure ridicule and ostracism from his friends and colleagues at University for his Christian faith. They were happy for him to be a Christian, but much less happy for him to talk about it and live it out.</a:t>
            </a:r>
          </a:p>
          <a:p>
            <a:pPr algn="l"/>
            <a:r>
              <a:rPr lang="en-US" b="0" i="0" dirty="0">
                <a:solidFill>
                  <a:schemeClr val="bg1"/>
                </a:solidFill>
                <a:effectLst/>
                <a:latin typeface="Goudy Old Style" panose="02020502050305020303" pitchFamily="18" charset="77"/>
              </a:rPr>
              <a:t>Lewis was deeply wounded, even lonely. Lewis spoke about Jesus and the humiliation of the cross, the flies and the beatings. He spoke about the cost of faith and encouraged the men to keep going and not give up. Babbage said it was one of the “most personal and intense and passionate talks” that he’d ever heard. </a:t>
            </a:r>
            <a:r>
              <a:rPr lang="en-US" sz="1500" b="0" i="0" dirty="0">
                <a:solidFill>
                  <a:schemeClr val="bg1"/>
                </a:solidFill>
                <a:effectLst/>
                <a:latin typeface="Goudy Old Style" panose="02020502050305020303" pitchFamily="18" charset="77"/>
              </a:rPr>
              <a:t>Steve </a:t>
            </a:r>
            <a:r>
              <a:rPr lang="en-US" sz="1500" dirty="0">
                <a:solidFill>
                  <a:schemeClr val="bg1"/>
                </a:solidFill>
                <a:latin typeface="Goudy Old Style" panose="02020502050305020303" pitchFamily="18" charset="77"/>
              </a:rPr>
              <a:t>M</a:t>
            </a:r>
            <a:r>
              <a:rPr lang="en-US" sz="1500" b="0" i="0" dirty="0">
                <a:solidFill>
                  <a:schemeClr val="bg1"/>
                </a:solidFill>
                <a:effectLst/>
                <a:latin typeface="Goudy Old Style" panose="02020502050305020303" pitchFamily="18" charset="77"/>
              </a:rPr>
              <a:t>orse, “C.s. Lewis : The Making of a </a:t>
            </a:r>
            <a:r>
              <a:rPr lang="en-US" sz="1500" b="0" i="0" dirty="0" err="1">
                <a:solidFill>
                  <a:schemeClr val="bg1"/>
                </a:solidFill>
                <a:effectLst/>
                <a:latin typeface="Goudy Old Style" panose="02020502050305020303" pitchFamily="18" charset="77"/>
              </a:rPr>
              <a:t>Relucatnt</a:t>
            </a:r>
            <a:r>
              <a:rPr lang="en-US" sz="1500" b="0" i="0" dirty="0">
                <a:solidFill>
                  <a:schemeClr val="bg1"/>
                </a:solidFill>
                <a:effectLst/>
                <a:latin typeface="Goudy Old Style" panose="02020502050305020303" pitchFamily="18" charset="77"/>
              </a:rPr>
              <a:t> Christian Superstar,” </a:t>
            </a:r>
            <a:r>
              <a:rPr lang="en-US" sz="1500" b="0" i="1" dirty="0">
                <a:solidFill>
                  <a:schemeClr val="bg1"/>
                </a:solidFill>
                <a:effectLst/>
                <a:latin typeface="Goudy Old Style" panose="02020502050305020303" pitchFamily="18" charset="77"/>
              </a:rPr>
              <a:t>The Critic</a:t>
            </a:r>
            <a:r>
              <a:rPr lang="en-US" sz="1500" b="0" i="0" dirty="0">
                <a:solidFill>
                  <a:schemeClr val="bg1"/>
                </a:solidFill>
                <a:effectLst/>
                <a:latin typeface="Goudy Old Style" panose="02020502050305020303" pitchFamily="18" charset="77"/>
              </a:rPr>
              <a:t>, March 2021.</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1" y="0"/>
            <a:ext cx="1900773" cy="3783724"/>
          </a:xfrm>
          <a:prstGeom prst="rect">
            <a:avLst/>
          </a:prstGeom>
        </p:spPr>
      </p:pic>
      <p:pic>
        <p:nvPicPr>
          <p:cNvPr id="5" name="Picture 4">
            <a:extLst>
              <a:ext uri="{FF2B5EF4-FFF2-40B4-BE49-F238E27FC236}">
                <a16:creationId xmlns:a16="http://schemas.microsoft.com/office/drawing/2014/main" id="{631B55EC-6966-0D6C-CD25-F1B9F3044E64}"/>
              </a:ext>
            </a:extLst>
          </p:cNvPr>
          <p:cNvPicPr>
            <a:picLocks noChangeAspect="1"/>
          </p:cNvPicPr>
          <p:nvPr/>
        </p:nvPicPr>
        <p:blipFill>
          <a:blip r:embed="rId3"/>
          <a:stretch>
            <a:fillRect/>
          </a:stretch>
        </p:blipFill>
        <p:spPr>
          <a:xfrm>
            <a:off x="118240" y="4162097"/>
            <a:ext cx="2574341" cy="1891862"/>
          </a:xfrm>
          <a:prstGeom prst="rect">
            <a:avLst/>
          </a:prstGeom>
        </p:spPr>
      </p:pic>
    </p:spTree>
    <p:extLst>
      <p:ext uri="{BB962C8B-B14F-4D97-AF65-F5344CB8AC3E}">
        <p14:creationId xmlns:p14="http://schemas.microsoft.com/office/powerpoint/2010/main" val="57776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fontScale="70000" lnSpcReduction="20000"/>
          </a:bodyPr>
          <a:lstStyle/>
          <a:p>
            <a:pPr algn="l">
              <a:lnSpc>
                <a:spcPct val="120000"/>
              </a:lnSpc>
              <a:spcBef>
                <a:spcPts val="0"/>
              </a:spcBef>
            </a:pPr>
            <a:r>
              <a:rPr lang="en-US" sz="2800" b="1" dirty="0">
                <a:solidFill>
                  <a:schemeClr val="bg1"/>
                </a:solidFill>
                <a:latin typeface="Goudy Old Style" charset="0"/>
                <a:ea typeface="Goudy Old Style" charset="0"/>
                <a:cs typeface="Goudy Old Style" charset="0"/>
              </a:rPr>
              <a:t>IV. Front matter:</a:t>
            </a:r>
          </a:p>
          <a:p>
            <a:pPr algn="l">
              <a:lnSpc>
                <a:spcPct val="120000"/>
              </a:lnSpc>
              <a:spcBef>
                <a:spcPts val="0"/>
              </a:spcBef>
            </a:pPr>
            <a:r>
              <a:rPr lang="en-US" sz="2800" b="1" dirty="0">
                <a:solidFill>
                  <a:schemeClr val="bg1"/>
                </a:solidFill>
                <a:latin typeface="Goudy Old Style" charset="0"/>
                <a:ea typeface="Goudy Old Style" charset="0"/>
                <a:cs typeface="Goudy Old Style" charset="0"/>
              </a:rPr>
              <a:t>--The title</a:t>
            </a:r>
          </a:p>
          <a:p>
            <a:pPr algn="l">
              <a:lnSpc>
                <a:spcPct val="120000"/>
              </a:lnSpc>
              <a:spcBef>
                <a:spcPts val="0"/>
              </a:spcBef>
            </a:pPr>
            <a:r>
              <a:rPr lang="en-US" sz="2800" dirty="0">
                <a:solidFill>
                  <a:schemeClr val="bg1"/>
                </a:solidFill>
                <a:effectLst/>
                <a:latin typeface="Goudy Old Style" charset="0"/>
              </a:rPr>
              <a:t>Originally published as a serial in the Anglican weekly periodical </a:t>
            </a:r>
            <a:r>
              <a:rPr lang="en-US" sz="2800" i="1" dirty="0">
                <a:solidFill>
                  <a:schemeClr val="bg1"/>
                </a:solidFill>
                <a:effectLst/>
                <a:latin typeface="Goudy Old Style" charset="0"/>
              </a:rPr>
              <a:t>The Guardian</a:t>
            </a:r>
            <a:r>
              <a:rPr lang="en-US" sz="2800" dirty="0">
                <a:solidFill>
                  <a:schemeClr val="bg1"/>
                </a:solidFill>
                <a:effectLst/>
                <a:latin typeface="Goudy Old Style" charset="0"/>
              </a:rPr>
              <a:t>, </a:t>
            </a:r>
            <a:r>
              <a:rPr lang="en-US" sz="2800" i="1" dirty="0">
                <a:solidFill>
                  <a:schemeClr val="bg1"/>
                </a:solidFill>
                <a:effectLst/>
                <a:latin typeface="Goudy Old Style" charset="0"/>
              </a:rPr>
              <a:t>The Great Divorce </a:t>
            </a:r>
            <a:r>
              <a:rPr lang="en-US" sz="2800" dirty="0">
                <a:solidFill>
                  <a:schemeClr val="bg1"/>
                </a:solidFill>
                <a:effectLst/>
                <a:latin typeface="Goudy Old Style" charset="0"/>
              </a:rPr>
              <a:t>was originally entitled </a:t>
            </a:r>
            <a:r>
              <a:rPr lang="en-US" sz="2800" i="1" dirty="0">
                <a:solidFill>
                  <a:schemeClr val="bg1"/>
                </a:solidFill>
                <a:effectLst/>
                <a:latin typeface="Goudy Old Style" charset="0"/>
              </a:rPr>
              <a:t>Who Goes Home? A New Fantasy </a:t>
            </a:r>
            <a:r>
              <a:rPr lang="en-US" sz="2800" dirty="0">
                <a:solidFill>
                  <a:schemeClr val="bg1"/>
                </a:solidFill>
                <a:latin typeface="Goudy Old Style" charset="0"/>
              </a:rPr>
              <a:t>and also </a:t>
            </a:r>
            <a:r>
              <a:rPr lang="en-US" sz="2800" i="1" dirty="0">
                <a:solidFill>
                  <a:schemeClr val="bg1"/>
                </a:solidFill>
                <a:effectLst/>
                <a:latin typeface="Goudy Old Style" charset="0"/>
              </a:rPr>
              <a:t>The Grand Divorce: A New Fantasy. </a:t>
            </a:r>
            <a:r>
              <a:rPr lang="en-US" sz="2800" b="1" i="1" dirty="0">
                <a:solidFill>
                  <a:schemeClr val="bg1"/>
                </a:solidFill>
                <a:effectLst/>
                <a:latin typeface="Goudy Old Style" charset="0"/>
              </a:rPr>
              <a:t> </a:t>
            </a:r>
            <a:r>
              <a:rPr lang="en-US" sz="2800" dirty="0">
                <a:solidFill>
                  <a:schemeClr val="bg1"/>
                </a:solidFill>
                <a:effectLst/>
                <a:latin typeface="Goudy Old Style" charset="0"/>
              </a:rPr>
              <a:t>The idea of ”home” features prominently in the book, reflecting the longing for home that is perhaps even stronger in our culture today. The Grand Divorce or Great Divorce clearly comes from William Blake’s </a:t>
            </a:r>
            <a:r>
              <a:rPr lang="en-US" sz="2800" i="1" dirty="0">
                <a:solidFill>
                  <a:schemeClr val="bg1"/>
                </a:solidFill>
                <a:effectLst/>
                <a:latin typeface="Goudy Old Style" charset="0"/>
              </a:rPr>
              <a:t>The Marriage of Heaven and Hel</a:t>
            </a:r>
            <a:r>
              <a:rPr lang="en-US" sz="2800" dirty="0">
                <a:solidFill>
                  <a:schemeClr val="bg1"/>
                </a:solidFill>
                <a:effectLst/>
                <a:latin typeface="Goudy Old Style" charset="0"/>
              </a:rPr>
              <a:t>l. Blake (1757-1827) was a brilliant writer and painter who many thought was mad, though he had flashes of brilliance. He was fascinated with the Christian faith, but especially in his early life he had very unorthodox beliefs, thinking that restraining any desire or the practice of any kind of self-sacrifice was anathema and not part of true religion, into which he wanted to incorporate a number of ideas from the French Revolution and the Enlightenment. Blake also talked about the energy of desire from Hell as a good thing. </a:t>
            </a:r>
          </a:p>
          <a:p>
            <a:pPr algn="l">
              <a:lnSpc>
                <a:spcPct val="120000"/>
              </a:lnSpc>
              <a:spcBef>
                <a:spcPts val="0"/>
              </a:spcBef>
            </a:pPr>
            <a:endParaRPr lang="en-US" sz="2800" dirty="0">
              <a:solidFill>
                <a:schemeClr val="bg1"/>
              </a:solidFill>
              <a:latin typeface="Goudy Old Style" charset="0"/>
            </a:endParaRPr>
          </a:p>
          <a:p>
            <a:pPr algn="l">
              <a:lnSpc>
                <a:spcPct val="120000"/>
              </a:lnSpc>
              <a:spcBef>
                <a:spcPts val="0"/>
              </a:spcBef>
            </a:pPr>
            <a:r>
              <a:rPr lang="en-US" sz="2800" dirty="0">
                <a:solidFill>
                  <a:schemeClr val="bg1"/>
                </a:solidFill>
                <a:effectLst/>
                <a:latin typeface="Goudy Old Style" charset="0"/>
              </a:rPr>
              <a:t>Lewis would have none of that type of syncretism and emphasizes the importance of Choice and its consequences in the book. He posits that there is indeed a chasm between Heaven and Hell and draws out the distinctions. According to scholar Brenton </a:t>
            </a:r>
            <a:r>
              <a:rPr lang="en-US" sz="2800" dirty="0" err="1">
                <a:solidFill>
                  <a:schemeClr val="bg1"/>
                </a:solidFill>
                <a:effectLst/>
                <a:latin typeface="Goudy Old Style" charset="0"/>
              </a:rPr>
              <a:t>Dickieson</a:t>
            </a:r>
            <a:r>
              <a:rPr lang="en-US" sz="2800" dirty="0">
                <a:solidFill>
                  <a:schemeClr val="bg1"/>
                </a:solidFill>
                <a:effectLst/>
                <a:latin typeface="Goudy Old Style" charset="0"/>
              </a:rPr>
              <a:t>, Lewis may have sought a new </a:t>
            </a:r>
            <a:r>
              <a:rPr lang="en-US" sz="2800" dirty="0" err="1">
                <a:solidFill>
                  <a:schemeClr val="bg1"/>
                </a:solidFill>
                <a:effectLst/>
                <a:latin typeface="Goudy Old Style" charset="0"/>
              </a:rPr>
              <a:t>ttitle</a:t>
            </a:r>
            <a:r>
              <a:rPr lang="en-US" sz="2800" dirty="0">
                <a:solidFill>
                  <a:schemeClr val="bg1"/>
                </a:solidFill>
                <a:effectLst/>
                <a:latin typeface="Goudy Old Style" charset="0"/>
              </a:rPr>
              <a:t> because in a letter to his friend Sister Penelope he mentioned that “Who Goes Home?” was taken. </a:t>
            </a:r>
            <a:r>
              <a:rPr lang="en-US" sz="2800" dirty="0" err="1">
                <a:solidFill>
                  <a:schemeClr val="bg1"/>
                </a:solidFill>
                <a:effectLst/>
                <a:latin typeface="Goudy Old Style" charset="0"/>
              </a:rPr>
              <a:t>Dickieson</a:t>
            </a:r>
            <a:r>
              <a:rPr lang="en-US" sz="2800" dirty="0">
                <a:solidFill>
                  <a:schemeClr val="bg1"/>
                </a:solidFill>
                <a:effectLst/>
                <a:latin typeface="Goudy Old Style" charset="0"/>
              </a:rPr>
              <a:t> also believes Lewis may have been influenced in the choice of  title by his friend Charles Williams’ poetry collection called </a:t>
            </a:r>
            <a:r>
              <a:rPr lang="en-US" sz="2800" i="1" dirty="0">
                <a:solidFill>
                  <a:schemeClr val="bg1"/>
                </a:solidFill>
                <a:effectLst/>
                <a:latin typeface="Goudy Old Style" charset="0"/>
              </a:rPr>
              <a:t>The Divorce, </a:t>
            </a:r>
            <a:r>
              <a:rPr lang="en-US" sz="2800" dirty="0">
                <a:solidFill>
                  <a:schemeClr val="bg1"/>
                </a:solidFill>
                <a:effectLst/>
                <a:latin typeface="Goudy Old Style" charset="0"/>
              </a:rPr>
              <a:t>where he uses the phrase “the great divorce” to refer to Death,</a:t>
            </a:r>
            <a:endParaRPr lang="en-US" sz="2600" b="1"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1" y="0"/>
            <a:ext cx="1900773" cy="3783724"/>
          </a:xfrm>
          <a:prstGeom prst="rect">
            <a:avLst/>
          </a:prstGeom>
        </p:spPr>
      </p:pic>
      <p:pic>
        <p:nvPicPr>
          <p:cNvPr id="7" name="Picture 6">
            <a:extLst>
              <a:ext uri="{FF2B5EF4-FFF2-40B4-BE49-F238E27FC236}">
                <a16:creationId xmlns:a16="http://schemas.microsoft.com/office/drawing/2014/main" id="{FBC10C2E-300E-E966-5B08-07B84AD86F8A}"/>
              </a:ext>
            </a:extLst>
          </p:cNvPr>
          <p:cNvPicPr>
            <a:picLocks noChangeAspect="1"/>
          </p:cNvPicPr>
          <p:nvPr/>
        </p:nvPicPr>
        <p:blipFill>
          <a:blip r:embed="rId3"/>
          <a:stretch>
            <a:fillRect/>
          </a:stretch>
        </p:blipFill>
        <p:spPr>
          <a:xfrm>
            <a:off x="184732" y="3921947"/>
            <a:ext cx="2323120" cy="2797829"/>
          </a:xfrm>
          <a:prstGeom prst="rect">
            <a:avLst/>
          </a:prstGeom>
        </p:spPr>
      </p:pic>
    </p:spTree>
    <p:extLst>
      <p:ext uri="{BB962C8B-B14F-4D97-AF65-F5344CB8AC3E}">
        <p14:creationId xmlns:p14="http://schemas.microsoft.com/office/powerpoint/2010/main" val="317918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fontScale="70000" lnSpcReduction="20000"/>
          </a:bodyPr>
          <a:lstStyle/>
          <a:p>
            <a:pPr algn="l">
              <a:lnSpc>
                <a:spcPct val="120000"/>
              </a:lnSpc>
              <a:spcBef>
                <a:spcPts val="0"/>
              </a:spcBef>
            </a:pPr>
            <a:r>
              <a:rPr lang="en-US" sz="2800" b="1" dirty="0">
                <a:solidFill>
                  <a:schemeClr val="bg1"/>
                </a:solidFill>
                <a:latin typeface="Goudy Old Style" charset="0"/>
                <a:ea typeface="Goudy Old Style" charset="0"/>
                <a:cs typeface="Goudy Old Style" charset="0"/>
              </a:rPr>
              <a:t>IV. Front matter:</a:t>
            </a:r>
          </a:p>
          <a:p>
            <a:pPr algn="l">
              <a:lnSpc>
                <a:spcPct val="120000"/>
              </a:lnSpc>
              <a:spcBef>
                <a:spcPts val="0"/>
              </a:spcBef>
            </a:pPr>
            <a:r>
              <a:rPr lang="en-US" sz="2800" dirty="0">
                <a:solidFill>
                  <a:schemeClr val="bg1"/>
                </a:solidFill>
                <a:latin typeface="Goudy Old Style" charset="0"/>
                <a:ea typeface="Goudy Old Style" charset="0"/>
                <a:cs typeface="Goudy Old Style" charset="0"/>
              </a:rPr>
              <a:t>--The frontispiece</a:t>
            </a:r>
          </a:p>
          <a:p>
            <a:pPr algn="l">
              <a:lnSpc>
                <a:spcPct val="120000"/>
              </a:lnSpc>
              <a:spcBef>
                <a:spcPts val="0"/>
              </a:spcBef>
            </a:pPr>
            <a:r>
              <a:rPr lang="en-US" sz="2800" i="1" dirty="0">
                <a:solidFill>
                  <a:schemeClr val="bg1"/>
                </a:solidFill>
                <a:latin typeface="Goudy Old Style" charset="0"/>
                <a:ea typeface="Goudy Old Style" charset="0"/>
                <a:cs typeface="Goudy Old Style" charset="0"/>
              </a:rPr>
              <a:t>The Great Divorce: A Dream</a:t>
            </a:r>
          </a:p>
          <a:p>
            <a:pPr algn="l">
              <a:lnSpc>
                <a:spcPct val="120000"/>
              </a:lnSpc>
              <a:spcBef>
                <a:spcPts val="0"/>
              </a:spcBef>
            </a:pPr>
            <a:endParaRPr lang="en-US" sz="2800" i="1" dirty="0">
              <a:solidFill>
                <a:schemeClr val="bg1"/>
              </a:solidFill>
              <a:latin typeface="Goudy Old Style" charset="0"/>
              <a:ea typeface="Goudy Old Style" charset="0"/>
              <a:cs typeface="Goudy Old Style" charset="0"/>
            </a:endParaRPr>
          </a:p>
          <a:p>
            <a:pPr algn="l">
              <a:lnSpc>
                <a:spcPct val="120000"/>
              </a:lnSpc>
              <a:spcBef>
                <a:spcPts val="0"/>
              </a:spcBef>
            </a:pPr>
            <a:r>
              <a:rPr lang="en-US" sz="2800" dirty="0">
                <a:solidFill>
                  <a:schemeClr val="bg1"/>
                </a:solidFill>
                <a:latin typeface="Goudy Old Style" charset="0"/>
                <a:ea typeface="Goudy Old Style" charset="0"/>
                <a:cs typeface="Goudy Old Style" charset="0"/>
              </a:rPr>
              <a:t>--Quotation from George MacDonald</a:t>
            </a:r>
          </a:p>
          <a:p>
            <a:pPr algn="l">
              <a:lnSpc>
                <a:spcPct val="120000"/>
              </a:lnSpc>
              <a:spcBef>
                <a:spcPts val="0"/>
              </a:spcBef>
            </a:pPr>
            <a:r>
              <a:rPr lang="en-US" sz="2000" b="0" dirty="0">
                <a:solidFill>
                  <a:schemeClr val="bg1"/>
                </a:solidFill>
                <a:effectLst/>
                <a:latin typeface="Goudy Old Style" panose="02020502050305020303" pitchFamily="18" charset="77"/>
              </a:rPr>
              <a:t>“No, there is no escape. There is no heaven with a little of hell in it - </a:t>
            </a:r>
            <a:r>
              <a:rPr lang="en-US" sz="2000" b="1" dirty="0">
                <a:solidFill>
                  <a:schemeClr val="bg1"/>
                </a:solidFill>
                <a:effectLst/>
                <a:latin typeface="Goudy Old Style" panose="02020502050305020303" pitchFamily="18" charset="77"/>
              </a:rPr>
              <a:t>no place to retain this or that of the devil in our hearts or our pockets.</a:t>
            </a:r>
            <a:r>
              <a:rPr lang="en-US" sz="2000" b="0" dirty="0">
                <a:solidFill>
                  <a:schemeClr val="bg1"/>
                </a:solidFill>
                <a:effectLst/>
                <a:latin typeface="Goudy Old Style" panose="02020502050305020303" pitchFamily="18" charset="77"/>
              </a:rPr>
              <a:t> </a:t>
            </a:r>
            <a:r>
              <a:rPr lang="en-US" sz="2000" b="1" dirty="0">
                <a:solidFill>
                  <a:schemeClr val="bg1"/>
                </a:solidFill>
                <a:effectLst/>
                <a:latin typeface="Goudy Old Style" panose="02020502050305020303" pitchFamily="18" charset="77"/>
              </a:rPr>
              <a:t>Out Satan must go, every hair and feather.</a:t>
            </a:r>
            <a:r>
              <a:rPr lang="en-US" sz="2000" b="0" dirty="0">
                <a:solidFill>
                  <a:schemeClr val="bg1"/>
                </a:solidFill>
                <a:effectLst/>
                <a:latin typeface="Goudy Old Style" panose="02020502050305020303" pitchFamily="18" charset="77"/>
              </a:rPr>
              <a:t>”</a:t>
            </a:r>
          </a:p>
          <a:p>
            <a:pPr algn="l">
              <a:lnSpc>
                <a:spcPct val="120000"/>
              </a:lnSpc>
              <a:spcBef>
                <a:spcPts val="0"/>
              </a:spcBef>
            </a:pPr>
            <a:endParaRPr lang="en-US" sz="2800"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pPr>
            <a:r>
              <a:rPr lang="en-US" sz="2800" dirty="0">
                <a:solidFill>
                  <a:schemeClr val="bg1"/>
                </a:solidFill>
                <a:latin typeface="Goudy Old Style" panose="02020502050305020303" pitchFamily="18" charset="77"/>
                <a:ea typeface="Goudy Old Style" charset="0"/>
                <a:cs typeface="Goudy Old Style" charset="0"/>
              </a:rPr>
              <a:t>--Britannica entry for George MacDonald</a:t>
            </a:r>
          </a:p>
          <a:p>
            <a:pPr algn="l">
              <a:lnSpc>
                <a:spcPct val="120000"/>
              </a:lnSpc>
              <a:spcBef>
                <a:spcPts val="0"/>
              </a:spcBef>
            </a:pPr>
            <a:r>
              <a:rPr lang="en-US" sz="2600" b="1" i="0" dirty="0">
                <a:solidFill>
                  <a:schemeClr val="bg1"/>
                </a:solidFill>
                <a:effectLst/>
                <a:latin typeface="Goudy Old Style" panose="02020502050305020303" pitchFamily="18" charset="77"/>
              </a:rPr>
              <a:t>George Macdonald</a:t>
            </a:r>
            <a:r>
              <a:rPr lang="en-US" sz="2600" b="0" i="0" dirty="0">
                <a:solidFill>
                  <a:schemeClr val="bg1"/>
                </a:solidFill>
                <a:effectLst/>
                <a:latin typeface="Goudy Old Style" panose="02020502050305020303" pitchFamily="18" charset="77"/>
              </a:rPr>
              <a:t> (1824-1905</a:t>
            </a:r>
            <a:r>
              <a:rPr lang="en-US" sz="2600" dirty="0">
                <a:solidFill>
                  <a:schemeClr val="bg1"/>
                </a:solidFill>
                <a:latin typeface="Goudy Old Style" panose="02020502050305020303" pitchFamily="18" charset="77"/>
              </a:rPr>
              <a:t>)</a:t>
            </a:r>
            <a:r>
              <a:rPr lang="en-US" sz="2600" b="0" i="0" dirty="0">
                <a:solidFill>
                  <a:schemeClr val="bg1"/>
                </a:solidFill>
                <a:effectLst/>
                <a:latin typeface="Goudy Old Style" panose="02020502050305020303" pitchFamily="18" charset="77"/>
              </a:rPr>
              <a:t> novelist of Scottish life, poet, and writer of Christian allegories of man’s pilgrimage back to God, who is remembered chiefly, however, for his allegorical fairy stories, which have continued to delight children and their elders. He became a Congregational minister, then a free-lance preacher and lecturer. In 1855 he published a poetic tragedy, </a:t>
            </a:r>
            <a:r>
              <a:rPr lang="en-US" sz="2600" b="0" i="1" dirty="0">
                <a:solidFill>
                  <a:schemeClr val="bg1"/>
                </a:solidFill>
                <a:effectLst/>
                <a:latin typeface="Goudy Old Style" panose="02020502050305020303" pitchFamily="18" charset="77"/>
              </a:rPr>
              <a:t>Within and Without,</a:t>
            </a:r>
            <a:r>
              <a:rPr lang="en-US" sz="2600" b="0" i="0" dirty="0">
                <a:solidFill>
                  <a:schemeClr val="bg1"/>
                </a:solidFill>
                <a:effectLst/>
                <a:latin typeface="Goudy Old Style" panose="02020502050305020303" pitchFamily="18" charset="77"/>
              </a:rPr>
              <a:t> and after that he made literature his profession. Of his literature for adults, </a:t>
            </a:r>
            <a:r>
              <a:rPr lang="en-US" sz="2600" b="0" i="1" dirty="0" err="1">
                <a:solidFill>
                  <a:schemeClr val="bg1"/>
                </a:solidFill>
                <a:effectLst/>
                <a:latin typeface="Goudy Old Style" panose="02020502050305020303" pitchFamily="18" charset="77"/>
              </a:rPr>
              <a:t>Phantastes</a:t>
            </a:r>
            <a:r>
              <a:rPr lang="en-US" sz="2600" b="0" i="1" dirty="0">
                <a:solidFill>
                  <a:schemeClr val="bg1"/>
                </a:solidFill>
                <a:effectLst/>
                <a:latin typeface="Goudy Old Style" panose="02020502050305020303" pitchFamily="18" charset="77"/>
              </a:rPr>
              <a:t>: A Faerie Romance for Men and Women</a:t>
            </a:r>
            <a:r>
              <a:rPr lang="en-US" sz="2600" b="0" i="0" dirty="0">
                <a:solidFill>
                  <a:schemeClr val="bg1"/>
                </a:solidFill>
                <a:effectLst/>
                <a:latin typeface="Goudy Old Style" panose="02020502050305020303" pitchFamily="18" charset="77"/>
              </a:rPr>
              <a:t> (1858) and </a:t>
            </a:r>
            <a:r>
              <a:rPr lang="en-US" sz="2600" b="0" i="1" dirty="0">
                <a:solidFill>
                  <a:schemeClr val="bg1"/>
                </a:solidFill>
                <a:effectLst/>
                <a:latin typeface="Goudy Old Style" panose="02020502050305020303" pitchFamily="18" charset="77"/>
              </a:rPr>
              <a:t>Lilith</a:t>
            </a:r>
            <a:r>
              <a:rPr lang="en-US" sz="2600" b="0" i="0" dirty="0">
                <a:solidFill>
                  <a:schemeClr val="bg1"/>
                </a:solidFill>
                <a:effectLst/>
                <a:latin typeface="Goudy Old Style" panose="02020502050305020303" pitchFamily="18" charset="77"/>
              </a:rPr>
              <a:t> (1895) are good examples. Although his best known book for children is </a:t>
            </a:r>
            <a:r>
              <a:rPr lang="en-US" sz="2600" b="0" i="1" dirty="0">
                <a:solidFill>
                  <a:schemeClr val="bg1"/>
                </a:solidFill>
                <a:effectLst/>
                <a:latin typeface="Goudy Old Style" panose="02020502050305020303" pitchFamily="18" charset="77"/>
              </a:rPr>
              <a:t>At the Back of the North Wind</a:t>
            </a:r>
            <a:r>
              <a:rPr lang="en-US" sz="2600" b="0" i="0" dirty="0">
                <a:solidFill>
                  <a:schemeClr val="bg1"/>
                </a:solidFill>
                <a:effectLst/>
                <a:latin typeface="Goudy Old Style" panose="02020502050305020303" pitchFamily="18" charset="77"/>
              </a:rPr>
              <a:t> (1871), his best and most enduring works are </a:t>
            </a:r>
            <a:r>
              <a:rPr lang="en-US" sz="2600" b="0" i="1" dirty="0">
                <a:solidFill>
                  <a:schemeClr val="bg1"/>
                </a:solidFill>
                <a:effectLst/>
                <a:latin typeface="Goudy Old Style" panose="02020502050305020303" pitchFamily="18" charset="77"/>
              </a:rPr>
              <a:t>The Princess and the Goblin</a:t>
            </a:r>
            <a:r>
              <a:rPr lang="en-US" sz="2600" b="0" i="0" dirty="0">
                <a:solidFill>
                  <a:schemeClr val="bg1"/>
                </a:solidFill>
                <a:effectLst/>
                <a:latin typeface="Goudy Old Style" panose="02020502050305020303" pitchFamily="18" charset="77"/>
              </a:rPr>
              <a:t> (1872) and its sequel, </a:t>
            </a:r>
            <a:r>
              <a:rPr lang="en-US" sz="2600" b="0" i="1" dirty="0">
                <a:solidFill>
                  <a:schemeClr val="bg1"/>
                </a:solidFill>
                <a:effectLst/>
                <a:latin typeface="Goudy Old Style" panose="02020502050305020303" pitchFamily="18" charset="77"/>
              </a:rPr>
              <a:t>The Princess and </a:t>
            </a:r>
            <a:r>
              <a:rPr lang="en-US" sz="2600" b="0" i="1" dirty="0" err="1">
                <a:solidFill>
                  <a:schemeClr val="bg1"/>
                </a:solidFill>
                <a:effectLst/>
                <a:latin typeface="Goudy Old Style" panose="02020502050305020303" pitchFamily="18" charset="77"/>
              </a:rPr>
              <a:t>Curdie</a:t>
            </a:r>
            <a:r>
              <a:rPr lang="en-US" sz="2600" b="0" i="0" dirty="0">
                <a:solidFill>
                  <a:schemeClr val="bg1"/>
                </a:solidFill>
                <a:effectLst/>
                <a:latin typeface="Goudy Old Style" panose="02020502050305020303" pitchFamily="18" charset="77"/>
              </a:rPr>
              <a:t> (1873).</a:t>
            </a:r>
          </a:p>
          <a:p>
            <a:pPr algn="l">
              <a:lnSpc>
                <a:spcPct val="120000"/>
              </a:lnSpc>
              <a:spcBef>
                <a:spcPts val="0"/>
              </a:spcBef>
            </a:pPr>
            <a:endParaRPr lang="en-US" sz="2600"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pPr>
            <a:r>
              <a:rPr lang="en-US" sz="2600" i="1" dirty="0">
                <a:solidFill>
                  <a:schemeClr val="bg1"/>
                </a:solidFill>
                <a:latin typeface="Goudy Old Style" panose="02020502050305020303" pitchFamily="18" charset="77"/>
                <a:ea typeface="Goudy Old Style" charset="0"/>
                <a:cs typeface="Goudy Old Style" charset="0"/>
              </a:rPr>
              <a:t>---</a:t>
            </a:r>
            <a:r>
              <a:rPr lang="en-US" sz="2600" dirty="0">
                <a:solidFill>
                  <a:schemeClr val="bg1"/>
                </a:solidFill>
                <a:latin typeface="Goudy Old Style" panose="02020502050305020303" pitchFamily="18" charset="77"/>
                <a:ea typeface="Goudy Old Style" charset="0"/>
                <a:cs typeface="Goudy Old Style" charset="0"/>
              </a:rPr>
              <a:t>Lewis said that reading George MacDonald’s </a:t>
            </a:r>
            <a:r>
              <a:rPr lang="en-US" sz="2600" i="1" dirty="0" err="1">
                <a:solidFill>
                  <a:schemeClr val="bg1"/>
                </a:solidFill>
                <a:latin typeface="Goudy Old Style" panose="02020502050305020303" pitchFamily="18" charset="77"/>
                <a:ea typeface="Goudy Old Style" charset="0"/>
                <a:cs typeface="Goudy Old Style" charset="0"/>
              </a:rPr>
              <a:t>Phantastes</a:t>
            </a:r>
            <a:r>
              <a:rPr lang="en-US" sz="2600" dirty="0">
                <a:solidFill>
                  <a:schemeClr val="bg1"/>
                </a:solidFill>
                <a:latin typeface="Goudy Old Style" panose="02020502050305020303" pitchFamily="18" charset="77"/>
                <a:ea typeface="Goudy Old Style" charset="0"/>
                <a:cs typeface="Goudy Old Style" charset="0"/>
              </a:rPr>
              <a:t> baptized his imagination. In </a:t>
            </a:r>
            <a:r>
              <a:rPr lang="en-US" sz="2600" dirty="0" err="1">
                <a:solidFill>
                  <a:schemeClr val="bg1"/>
                </a:solidFill>
                <a:latin typeface="Goudy Old Style" panose="02020502050305020303" pitchFamily="18" charset="77"/>
                <a:ea typeface="Goudy Old Style" charset="0"/>
                <a:cs typeface="Goudy Old Style" charset="0"/>
              </a:rPr>
              <a:t>wirting</a:t>
            </a:r>
            <a:r>
              <a:rPr lang="en-US" sz="2600" dirty="0">
                <a:solidFill>
                  <a:schemeClr val="bg1"/>
                </a:solidFill>
                <a:latin typeface="Goudy Old Style" panose="02020502050305020303" pitchFamily="18" charset="77"/>
                <a:ea typeface="Goudy Old Style" charset="0"/>
                <a:cs typeface="Goudy Old Style" charset="0"/>
              </a:rPr>
              <a:t> of MacDonald’s influence on him as a Christian writer, Lewis stated, </a:t>
            </a:r>
            <a:r>
              <a:rPr lang="en-US" sz="2600" b="0" dirty="0">
                <a:solidFill>
                  <a:schemeClr val="bg1"/>
                </a:solidFill>
                <a:effectLst/>
                <a:latin typeface="Goudy Old Style" panose="02020502050305020303" pitchFamily="18" charset="77"/>
              </a:rPr>
              <a:t>“I have never concealed the fact that I regard him as my master; indeed I fancy I have never written a book in which I did not quote from him.”</a:t>
            </a:r>
            <a:endParaRPr lang="en-US" sz="26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5454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lnSpcReduction="10000"/>
          </a:bodyPr>
          <a:lstStyle/>
          <a:p>
            <a:pPr algn="l">
              <a:lnSpc>
                <a:spcPct val="120000"/>
              </a:lnSpc>
              <a:spcBef>
                <a:spcPts val="0"/>
              </a:spcBef>
            </a:pPr>
            <a:r>
              <a:rPr lang="en-US" b="1" dirty="0">
                <a:solidFill>
                  <a:schemeClr val="bg1"/>
                </a:solidFill>
                <a:latin typeface="Goudy Old Style" charset="0"/>
                <a:ea typeface="Goudy Old Style" charset="0"/>
                <a:cs typeface="Goudy Old Style" charset="0"/>
              </a:rPr>
              <a:t>IV. Front matter:</a:t>
            </a:r>
          </a:p>
          <a:p>
            <a:pPr algn="l">
              <a:lnSpc>
                <a:spcPct val="120000"/>
              </a:lnSpc>
              <a:spcBef>
                <a:spcPts val="0"/>
              </a:spcBef>
            </a:pPr>
            <a:r>
              <a:rPr lang="en-US" dirty="0">
                <a:solidFill>
                  <a:schemeClr val="bg1"/>
                </a:solidFill>
                <a:latin typeface="Goudy Old Style" charset="0"/>
                <a:ea typeface="Goudy Old Style" charset="0"/>
                <a:cs typeface="Goudy Old Style" charset="0"/>
              </a:rPr>
              <a:t>--The Preface: stay tuned!</a:t>
            </a:r>
          </a:p>
          <a:p>
            <a:pPr algn="l">
              <a:lnSpc>
                <a:spcPct val="120000"/>
              </a:lnSpc>
              <a:spcBef>
                <a:spcPts val="0"/>
              </a:spcBef>
            </a:pPr>
            <a:endParaRPr lang="en-US" dirty="0">
              <a:solidFill>
                <a:schemeClr val="bg1"/>
              </a:solidFill>
              <a:latin typeface="Goudy Old Style" charset="0"/>
              <a:ea typeface="Goudy Old Style" charset="0"/>
              <a:cs typeface="Goudy Old Style" charset="0"/>
            </a:endParaRPr>
          </a:p>
          <a:p>
            <a:pPr algn="l">
              <a:lnSpc>
                <a:spcPct val="120000"/>
              </a:lnSpc>
              <a:spcBef>
                <a:spcPts val="0"/>
              </a:spcBef>
            </a:pPr>
            <a:r>
              <a:rPr lang="en-US" dirty="0">
                <a:solidFill>
                  <a:schemeClr val="bg1"/>
                </a:solidFill>
                <a:latin typeface="Goudy Old Style" charset="0"/>
                <a:ea typeface="Goudy Old Style" charset="0"/>
                <a:cs typeface="Goudy Old Style" charset="0"/>
              </a:rPr>
              <a:t>A teaser:</a:t>
            </a:r>
            <a:endParaRPr lang="en-US" dirty="0">
              <a:solidFill>
                <a:schemeClr val="bg1"/>
              </a:solidFill>
              <a:latin typeface="Goudy Old Style" panose="02020502050305020303" pitchFamily="18" charset="77"/>
              <a:ea typeface="Goudy Old Style" charset="0"/>
              <a:cs typeface="Goudy Old Style" charset="0"/>
            </a:endParaRPr>
          </a:p>
          <a:p>
            <a:pPr algn="l"/>
            <a:r>
              <a:rPr lang="en-US" sz="2000" b="0" i="0" dirty="0">
                <a:solidFill>
                  <a:schemeClr val="bg1"/>
                </a:solidFill>
                <a:effectLst/>
                <a:latin typeface="Goudy Old Style" panose="02020502050305020303" pitchFamily="18" charset="77"/>
              </a:rPr>
              <a:t>“BLAKE WROTE the Marriage of Heaven and Hell. If I have written of their Divorce, this is not because I think myself a fit antagonist for so great a genius, nor even because I feel at all sure that I know what he meant. But in some sense or other the attempt to make that marriage is perennial. The attempt is based on the belief that reality never presents us with an absolutely unavoidable "either-or"; that, granted skill and patience and (above all) time enough, some way of embracing both alternatives can always be found; that mere development or adjustment or refinement will somehow turn evil into good without our being called on for a final and total rejection of anything we should like to retain.</a:t>
            </a:r>
          </a:p>
          <a:p>
            <a:pPr algn="l"/>
            <a:r>
              <a:rPr lang="en-US" sz="2000" b="0" i="0" dirty="0">
                <a:solidFill>
                  <a:schemeClr val="bg1"/>
                </a:solidFill>
                <a:effectLst/>
                <a:latin typeface="Goudy Old Style" panose="02020502050305020303" pitchFamily="18" charset="77"/>
              </a:rPr>
              <a:t>“This belief I take to be a disastrous error. You cannot take all luggage with you on all journeys; on one journey even your right hand and your right eye may be among the things you have to leave behind. We are not living in a world where all roads are radii of a circle and where all, if followed long enough, will therefore draw gradually nearer and finally meet at the </a:t>
            </a:r>
            <a:r>
              <a:rPr lang="en-US" sz="2000" b="0" i="0" dirty="0" err="1">
                <a:solidFill>
                  <a:schemeClr val="bg1"/>
                </a:solidFill>
                <a:effectLst/>
                <a:latin typeface="Goudy Old Style" panose="02020502050305020303" pitchFamily="18" charset="77"/>
              </a:rPr>
              <a:t>centre</a:t>
            </a:r>
            <a:r>
              <a:rPr lang="en-US" sz="2000" b="0" i="0" dirty="0">
                <a:solidFill>
                  <a:schemeClr val="bg1"/>
                </a:solidFill>
                <a:effectLst/>
                <a:latin typeface="Goudy Old Style" panose="02020502050305020303" pitchFamily="18" charset="77"/>
              </a:rPr>
              <a:t>: rather in a world where every road, after a few miles, forks into two, and each of those into two again, and at each fork you must make a decision. Even on the biological level life is not like a pool but like a tree. It does not move towards unity but away from it and the creatures grow further apart as they increase in perfection. Good, as it ripens, becomes continually more different not only from evil but from other good.”</a:t>
            </a:r>
            <a:endParaRPr lang="en-US" sz="26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240475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a:bodyPr>
          <a:lstStyle/>
          <a:p>
            <a:pPr algn="l">
              <a:lnSpc>
                <a:spcPct val="150000"/>
              </a:lnSpc>
              <a:spcBef>
                <a:spcPts val="0"/>
              </a:spcBef>
            </a:pPr>
            <a:endParaRPr lang="en-US" b="0" i="0" dirty="0">
              <a:solidFill>
                <a:schemeClr val="bg1"/>
              </a:solidFill>
              <a:effectLst/>
              <a:latin typeface="Merriweather" pitchFamily="2" charset="77"/>
            </a:endParaRPr>
          </a:p>
          <a:p>
            <a:pPr algn="l">
              <a:lnSpc>
                <a:spcPct val="150000"/>
              </a:lnSpc>
              <a:spcBef>
                <a:spcPts val="0"/>
              </a:spcBef>
            </a:pPr>
            <a:endParaRPr lang="en-US">
              <a:solidFill>
                <a:schemeClr val="bg1"/>
              </a:solidFill>
              <a:latin typeface="Merriweather" pitchFamily="2" charset="77"/>
            </a:endParaRPr>
          </a:p>
          <a:p>
            <a:pPr algn="l">
              <a:lnSpc>
                <a:spcPct val="150000"/>
              </a:lnSpc>
              <a:spcBef>
                <a:spcPts val="0"/>
              </a:spcBef>
            </a:pPr>
            <a:endParaRPr lang="en-US" dirty="0">
              <a:solidFill>
                <a:schemeClr val="bg1"/>
              </a:solidFill>
              <a:latin typeface="Merriweather" pitchFamily="2" charset="77"/>
            </a:endParaRPr>
          </a:p>
          <a:p>
            <a:pPr algn="l">
              <a:lnSpc>
                <a:spcPct val="150000"/>
              </a:lnSpc>
              <a:spcBef>
                <a:spcPts val="0"/>
              </a:spcBef>
            </a:pPr>
            <a:r>
              <a:rPr lang="en-US" b="1" i="0" dirty="0">
                <a:solidFill>
                  <a:schemeClr val="bg1"/>
                </a:solidFill>
                <a:effectLst/>
                <a:latin typeface="Goudy Old Style" panose="02020502050305020303" pitchFamily="18" charset="77"/>
              </a:rPr>
              <a:t>“I believe, to be sure, that any man who reaches Heaven will find that what he abandoned (even in plucking out his right eye) has not been lost: that the kernel of what he was really seeking even in his most depraved wishes will be there, beyond expectation, waiting for him in 'the High Countries'.”</a:t>
            </a:r>
            <a:br>
              <a:rPr lang="en-US" b="1" dirty="0">
                <a:solidFill>
                  <a:schemeClr val="bg1"/>
                </a:solidFill>
                <a:latin typeface="Goudy Old Style" panose="02020502050305020303" pitchFamily="18" charset="77"/>
              </a:rPr>
            </a:br>
            <a:r>
              <a:rPr lang="en-US" b="1" i="0" dirty="0">
                <a:solidFill>
                  <a:schemeClr val="bg1"/>
                </a:solidFill>
                <a:effectLst/>
                <a:latin typeface="Goudy Old Style" panose="02020502050305020303" pitchFamily="18" charset="77"/>
              </a:rPr>
              <a:t>― C.S. Lewis, </a:t>
            </a:r>
            <a:r>
              <a:rPr lang="en-US"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6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38223"/>
            <a:ext cx="1713104" cy="6719777"/>
          </a:xfrm>
          <a:prstGeom prst="rect">
            <a:avLst/>
          </a:prstGeom>
        </p:spPr>
      </p:pic>
    </p:spTree>
    <p:extLst>
      <p:ext uri="{BB962C8B-B14F-4D97-AF65-F5344CB8AC3E}">
        <p14:creationId xmlns:p14="http://schemas.microsoft.com/office/powerpoint/2010/main" val="120558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700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919167" y="138223"/>
            <a:ext cx="9272832" cy="6220047"/>
          </a:xfrm>
        </p:spPr>
        <p:txBody>
          <a:bodyPr>
            <a:normAutofit fontScale="25000" lnSpcReduction="20000"/>
          </a:bodyPr>
          <a:lstStyle/>
          <a:p>
            <a:endParaRPr lang="en-US" dirty="0">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Tonight’s music!</a:t>
            </a:r>
            <a:br>
              <a:rPr lang="en-US" sz="9600" b="1" dirty="0">
                <a:solidFill>
                  <a:schemeClr val="bg1"/>
                </a:solidFill>
                <a:latin typeface="Goudy Old Style" charset="0"/>
                <a:ea typeface="Goudy Old Style" charset="0"/>
                <a:cs typeface="Goudy Old Style" charset="0"/>
              </a:rPr>
            </a:b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I. Who was C.S. Lewis?</a:t>
            </a:r>
          </a:p>
          <a:p>
            <a:pPr marL="1371600" indent="-1371600" algn="l">
              <a:lnSpc>
                <a:spcPct val="120000"/>
              </a:lnSpc>
              <a:spcBef>
                <a:spcPts val="0"/>
              </a:spcBef>
              <a:buAutoNum type="romanUcPeriod"/>
            </a:pP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II. Why does </a:t>
            </a:r>
            <a:r>
              <a:rPr lang="en-US" sz="9600" b="1" i="1" dirty="0">
                <a:solidFill>
                  <a:schemeClr val="bg1"/>
                </a:solidFill>
                <a:latin typeface="Goudy Old Style" charset="0"/>
                <a:ea typeface="Goudy Old Style" charset="0"/>
                <a:cs typeface="Goudy Old Style" charset="0"/>
              </a:rPr>
              <a:t>The Great Divorce </a:t>
            </a:r>
            <a:r>
              <a:rPr lang="en-US" sz="9600" b="1" dirty="0">
                <a:solidFill>
                  <a:schemeClr val="bg1"/>
                </a:solidFill>
                <a:latin typeface="Goudy Old Style" charset="0"/>
                <a:ea typeface="Goudy Old Style" charset="0"/>
                <a:cs typeface="Goudy Old Style" charset="0"/>
              </a:rPr>
              <a:t>merit study today?</a:t>
            </a:r>
          </a:p>
          <a:p>
            <a:pPr algn="l">
              <a:lnSpc>
                <a:spcPct val="120000"/>
              </a:lnSpc>
              <a:spcBef>
                <a:spcPts val="0"/>
              </a:spcBef>
            </a:pP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III. Review of Context: England in Wartime </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--Other works Lewis was writing during this same period</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--The RAF ministry of Lewis and its impact on his writing</a:t>
            </a:r>
            <a:br>
              <a:rPr lang="en-US" sz="9600" b="1" dirty="0">
                <a:solidFill>
                  <a:schemeClr val="bg1"/>
                </a:solidFill>
                <a:latin typeface="Goudy Old Style" charset="0"/>
                <a:ea typeface="Goudy Old Style" charset="0"/>
                <a:cs typeface="Goudy Old Style" charset="0"/>
              </a:rPr>
            </a:b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IV. Front matter:</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--The title</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--The frontispiece</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--The preface</a:t>
            </a:r>
            <a:br>
              <a:rPr lang="en-US" sz="96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09534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919167" y="138223"/>
            <a:ext cx="9272832" cy="6220047"/>
          </a:xfrm>
        </p:spPr>
        <p:txBody>
          <a:bodyPr>
            <a:normAutofit fontScale="25000" lnSpcReduction="20000"/>
          </a:bodyPr>
          <a:lstStyle/>
          <a:p>
            <a:endParaRPr lang="en-US" dirty="0">
              <a:latin typeface="Goudy Old Style" charset="0"/>
              <a:ea typeface="Goudy Old Style" charset="0"/>
              <a:cs typeface="Goudy Old Style" charset="0"/>
            </a:endParaRPr>
          </a:p>
          <a:p>
            <a:pPr marR="0"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I. Who was C.S. Lewis?</a:t>
            </a:r>
          </a:p>
          <a:p>
            <a:pPr marR="0" algn="l">
              <a:lnSpc>
                <a:spcPct val="170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--Born in Belfast, Northern Ireland in 1898</a:t>
            </a:r>
            <a:br>
              <a:rPr lang="en-US" sz="72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--Painful and dysfunctional childhood</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--Oxford 1917</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--Despair and bitterness after World War I</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 brilliant Triple First in Moderations (Greek and Latin Literature), Greats (Philosophy and Ancient History), and English </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--Brilliant, proud, and aggressive atheism</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--Worldly success: elected Fellow of Magdalen in 1925, first works published</a:t>
            </a:r>
            <a:b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b="1"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Sehnsucht</a:t>
            </a:r>
            <a:endPar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70000"/>
              </a:lnSpc>
              <a:spcBef>
                <a:spcPts val="0"/>
              </a:spcBef>
              <a:spcAft>
                <a:spcPts val="60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--Met J.R.R. Tolkien in 1926 at Merton College English faculty meeting</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--Addison’s Walk, True Myth, and conversion to Christian faith in 1931</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Inklings begin</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--Revised English syllabus by Lewis and Tolkien accepted by Oxford University: 1933</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815351" y="126792"/>
            <a:ext cx="1454883" cy="2332629"/>
          </a:xfrm>
          <a:prstGeom prst="rect">
            <a:avLst/>
          </a:prstGeom>
        </p:spPr>
      </p:pic>
      <p:pic>
        <p:nvPicPr>
          <p:cNvPr id="5" name="Picture 4">
            <a:extLst>
              <a:ext uri="{FF2B5EF4-FFF2-40B4-BE49-F238E27FC236}">
                <a16:creationId xmlns:a16="http://schemas.microsoft.com/office/drawing/2014/main" id="{DDAE34E5-F7FC-6415-980B-523EE55ECB61}"/>
              </a:ext>
            </a:extLst>
          </p:cNvPr>
          <p:cNvPicPr>
            <a:picLocks noChangeAspect="1"/>
          </p:cNvPicPr>
          <p:nvPr/>
        </p:nvPicPr>
        <p:blipFill>
          <a:blip r:embed="rId3"/>
          <a:stretch>
            <a:fillRect/>
          </a:stretch>
        </p:blipFill>
        <p:spPr>
          <a:xfrm>
            <a:off x="184732" y="2844800"/>
            <a:ext cx="2549706" cy="1790262"/>
          </a:xfrm>
          <a:prstGeom prst="rect">
            <a:avLst/>
          </a:prstGeom>
        </p:spPr>
      </p:pic>
      <p:pic>
        <p:nvPicPr>
          <p:cNvPr id="8" name="Picture 7">
            <a:extLst>
              <a:ext uri="{FF2B5EF4-FFF2-40B4-BE49-F238E27FC236}">
                <a16:creationId xmlns:a16="http://schemas.microsoft.com/office/drawing/2014/main" id="{D914F237-6E6E-4331-2E81-85854497638C}"/>
              </a:ext>
            </a:extLst>
          </p:cNvPr>
          <p:cNvPicPr>
            <a:picLocks noChangeAspect="1"/>
          </p:cNvPicPr>
          <p:nvPr/>
        </p:nvPicPr>
        <p:blipFill>
          <a:blip r:embed="rId4"/>
          <a:stretch>
            <a:fillRect/>
          </a:stretch>
        </p:blipFill>
        <p:spPr>
          <a:xfrm>
            <a:off x="184730" y="4929514"/>
            <a:ext cx="2507851" cy="1790262"/>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919167" y="138223"/>
            <a:ext cx="9272832" cy="6220047"/>
          </a:xfrm>
        </p:spPr>
        <p:txBody>
          <a:bodyPr>
            <a:normAutofit fontScale="25000" lnSpcReduction="20000"/>
          </a:bodyPr>
          <a:lstStyle/>
          <a:p>
            <a:pPr marR="0" algn="l">
              <a:lnSpc>
                <a:spcPct val="170000"/>
              </a:lnSpc>
              <a:spcBef>
                <a:spcPts val="0"/>
              </a:spcBef>
            </a:pPr>
            <a:r>
              <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invited to write the volume on 16th Century English Literature for the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Oxford History of English Literature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1935</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--Prize for Literature: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Allegory of Love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 study in medieval tradition) 1937</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Screwtape Letters</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1941</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Mere Christianity</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broadcasts begin during the Blitz</a:t>
            </a:r>
          </a:p>
          <a:p>
            <a:pPr marL="0" marR="0" algn="l">
              <a:lnSpc>
                <a:spcPct val="170000"/>
              </a:lnSpc>
              <a:spcBef>
                <a:spcPts val="0"/>
              </a:spcBef>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--Honorary Doctor of Divinity from University of St. Andrews 1944</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--Elected Fellow of the Royal Society of Literature</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--Featured on cover of TIME Magazine, over 1 million copies of his then 15 books have sold 1947</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--Writes first of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Chronicles of Narnia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1950, completes all seven by 1955</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--Elected to but declines Order of the British Empire (OBE)</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--Accepts Chair of Medieval and Renaissance Literature at Cambridge 1954</a:t>
            </a:r>
          </a:p>
          <a:p>
            <a:pPr algn="l">
              <a:lnSpc>
                <a:spcPct val="120000"/>
              </a:lnSpc>
              <a:spcAft>
                <a:spcPts val="60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a:r>
            <a:r>
              <a:rPr lang="en-US" sz="8000"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D</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ies November 22, 1963, having published over 50 nonfiction works and more than 20 works of fiction, in addition to several volumes of poetry and numerous academic essays</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endParaRPr lang="en-US" sz="8000" b="1" dirty="0">
              <a:solidFill>
                <a:schemeClr val="bg1"/>
              </a:solidFill>
              <a:latin typeface="Goudy Old Style" panose="02020502050305020303" pitchFamily="18" charset="77"/>
              <a:ea typeface="Goudy Old Style" charset="0"/>
              <a:cs typeface="Goudy Old Style" charset="0"/>
            </a:endParaRPr>
          </a:p>
          <a:p>
            <a:pPr marL="1371600" indent="-1371600" algn="l">
              <a:lnSpc>
                <a:spcPct val="170000"/>
              </a:lnSpc>
              <a:spcBef>
                <a:spcPts val="0"/>
              </a:spcBef>
              <a:spcAft>
                <a:spcPts val="600"/>
              </a:spcAft>
              <a:buAutoNum type="romanUcPeriod"/>
            </a:pPr>
            <a:endParaRPr lang="en-US" sz="9600" b="1" dirty="0">
              <a:solidFill>
                <a:schemeClr val="bg1"/>
              </a:solidFill>
              <a:latin typeface="Goudy Old Style" charset="0"/>
              <a:ea typeface="Goudy Old Style" charset="0"/>
              <a:cs typeface="Goudy Old Style" charset="0"/>
            </a:endParaRP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II. Why does </a:t>
            </a:r>
            <a:r>
              <a:rPr lang="en-US" sz="9600" b="1" i="1" dirty="0">
                <a:solidFill>
                  <a:schemeClr val="bg1"/>
                </a:solidFill>
                <a:latin typeface="Goudy Old Style" charset="0"/>
                <a:ea typeface="Goudy Old Style" charset="0"/>
                <a:cs typeface="Goudy Old Style" charset="0"/>
              </a:rPr>
              <a:t>The Great Divorce </a:t>
            </a:r>
            <a:r>
              <a:rPr lang="en-US" sz="9600" b="1" dirty="0">
                <a:solidFill>
                  <a:schemeClr val="bg1"/>
                </a:solidFill>
                <a:latin typeface="Goudy Old Style" charset="0"/>
                <a:ea typeface="Goudy Old Style" charset="0"/>
                <a:cs typeface="Goudy Old Style" charset="0"/>
              </a:rPr>
              <a:t>merit study today?</a:t>
            </a:r>
          </a:p>
          <a:p>
            <a:pPr algn="l">
              <a:lnSpc>
                <a:spcPct val="170000"/>
              </a:lnSpc>
              <a:spcBef>
                <a:spcPts val="0"/>
              </a:spcBef>
              <a:spcAft>
                <a:spcPts val="600"/>
              </a:spcAft>
            </a:pPr>
            <a:endParaRPr lang="en-US" sz="9600" b="1" dirty="0">
              <a:solidFill>
                <a:schemeClr val="bg1"/>
              </a:solidFill>
              <a:latin typeface="Goudy Old Style" charset="0"/>
              <a:ea typeface="Goudy Old Style" charset="0"/>
              <a:cs typeface="Goudy Old Style" charset="0"/>
            </a:endParaRP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III. Review of Context</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--England in Wartime </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--Other works Lewis was writing during this same period</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--The RAF ministry of Lewis and its impact on his writing</a:t>
            </a:r>
            <a:br>
              <a:rPr lang="en-US" sz="9600" b="1" dirty="0">
                <a:solidFill>
                  <a:schemeClr val="bg1"/>
                </a:solidFill>
                <a:latin typeface="Goudy Old Style" charset="0"/>
                <a:ea typeface="Goudy Old Style" charset="0"/>
                <a:cs typeface="Goudy Old Style" charset="0"/>
              </a:rPr>
            </a:br>
            <a:endParaRPr lang="en-US" sz="9600" b="1" dirty="0">
              <a:solidFill>
                <a:schemeClr val="bg1"/>
              </a:solidFill>
              <a:latin typeface="Goudy Old Style" charset="0"/>
              <a:ea typeface="Goudy Old Style" charset="0"/>
              <a:cs typeface="Goudy Old Style" charset="0"/>
            </a:endParaRP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IV. Front matter:</a:t>
            </a: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--The title</a:t>
            </a: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--The frontispiece</a:t>
            </a:r>
          </a:p>
          <a:p>
            <a:pPr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--The preface</a:t>
            </a:r>
            <a:br>
              <a:rPr lang="en-US" sz="96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565576" y="138223"/>
            <a:ext cx="1641596" cy="2438392"/>
          </a:xfrm>
          <a:prstGeom prst="rect">
            <a:avLst/>
          </a:prstGeom>
        </p:spPr>
      </p:pic>
      <p:pic>
        <p:nvPicPr>
          <p:cNvPr id="5" name="Picture 4">
            <a:extLst>
              <a:ext uri="{FF2B5EF4-FFF2-40B4-BE49-F238E27FC236}">
                <a16:creationId xmlns:a16="http://schemas.microsoft.com/office/drawing/2014/main" id="{CC0E8B9E-F4C2-986D-04B5-55598A81B46E}"/>
              </a:ext>
            </a:extLst>
          </p:cNvPr>
          <p:cNvPicPr>
            <a:picLocks noChangeAspect="1"/>
          </p:cNvPicPr>
          <p:nvPr/>
        </p:nvPicPr>
        <p:blipFill>
          <a:blip r:embed="rId3"/>
          <a:stretch>
            <a:fillRect/>
          </a:stretch>
        </p:blipFill>
        <p:spPr>
          <a:xfrm>
            <a:off x="226587" y="2806263"/>
            <a:ext cx="2465994" cy="1475123"/>
          </a:xfrm>
          <a:prstGeom prst="rect">
            <a:avLst/>
          </a:prstGeom>
        </p:spPr>
      </p:pic>
      <p:pic>
        <p:nvPicPr>
          <p:cNvPr id="8" name="Picture 7">
            <a:extLst>
              <a:ext uri="{FF2B5EF4-FFF2-40B4-BE49-F238E27FC236}">
                <a16:creationId xmlns:a16="http://schemas.microsoft.com/office/drawing/2014/main" id="{A961CEFC-CA4D-7DFE-5A54-0F731240F1B7}"/>
              </a:ext>
            </a:extLst>
          </p:cNvPr>
          <p:cNvPicPr>
            <a:picLocks noChangeAspect="1"/>
          </p:cNvPicPr>
          <p:nvPr/>
        </p:nvPicPr>
        <p:blipFill>
          <a:blip r:embed="rId4"/>
          <a:stretch>
            <a:fillRect/>
          </a:stretch>
        </p:blipFill>
        <p:spPr>
          <a:xfrm>
            <a:off x="565576" y="4511034"/>
            <a:ext cx="1641596" cy="2208743"/>
          </a:xfrm>
          <a:prstGeom prst="rect">
            <a:avLst/>
          </a:prstGeom>
        </p:spPr>
      </p:pic>
    </p:spTree>
    <p:extLst>
      <p:ext uri="{BB962C8B-B14F-4D97-AF65-F5344CB8AC3E}">
        <p14:creationId xmlns:p14="http://schemas.microsoft.com/office/powerpoint/2010/main" val="113756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919167" y="138223"/>
            <a:ext cx="9272832" cy="6220047"/>
          </a:xfrm>
        </p:spPr>
        <p:txBody>
          <a:bodyPr>
            <a:normAutofit fontScale="25000" lnSpcReduction="20000"/>
          </a:bodyPr>
          <a:lstStyle/>
          <a:p>
            <a:pPr algn="l">
              <a:lnSpc>
                <a:spcPct val="120000"/>
              </a:lnSpc>
              <a:spcBef>
                <a:spcPts val="0"/>
              </a:spcBef>
              <a:spcAft>
                <a:spcPts val="600"/>
              </a:spcAft>
            </a:pPr>
            <a:r>
              <a:rPr lang="en-US" sz="9600" b="1" dirty="0">
                <a:solidFill>
                  <a:schemeClr val="bg1"/>
                </a:solidFill>
                <a:latin typeface="Goudy Old Style" charset="0"/>
                <a:ea typeface="Goudy Old Style" charset="0"/>
                <a:cs typeface="Goudy Old Style" charset="0"/>
              </a:rPr>
              <a:t>II. Why does </a:t>
            </a:r>
            <a:r>
              <a:rPr lang="en-US" sz="9600" b="1" i="1" dirty="0">
                <a:solidFill>
                  <a:schemeClr val="bg1"/>
                </a:solidFill>
                <a:latin typeface="Goudy Old Style" charset="0"/>
                <a:ea typeface="Goudy Old Style" charset="0"/>
                <a:cs typeface="Goudy Old Style" charset="0"/>
              </a:rPr>
              <a:t>The Great Divorce </a:t>
            </a:r>
            <a:r>
              <a:rPr lang="en-US" sz="9600" b="1" dirty="0">
                <a:solidFill>
                  <a:schemeClr val="bg1"/>
                </a:solidFill>
                <a:latin typeface="Goudy Old Style" charset="0"/>
                <a:ea typeface="Goudy Old Style" charset="0"/>
                <a:cs typeface="Goudy Old Style" charset="0"/>
              </a:rPr>
              <a:t>merit study today?</a:t>
            </a:r>
            <a:r>
              <a:rPr lang="en-US" sz="9600" dirty="0">
                <a:latin typeface="Goudy Old Style" charset="0"/>
                <a:ea typeface="Goudy Old Style" charset="0"/>
                <a:cs typeface="Goudy Old Style" charset="0"/>
              </a:rPr>
              <a:t> </a:t>
            </a:r>
          </a:p>
          <a:p>
            <a:pPr algn="l">
              <a:lnSpc>
                <a:spcPct val="120000"/>
              </a:lnSpc>
              <a:spcBef>
                <a:spcPts val="0"/>
              </a:spcBef>
              <a:spcAft>
                <a:spcPts val="600"/>
              </a:spcAft>
            </a:pPr>
            <a:r>
              <a:rPr lang="en-US" sz="8000" dirty="0">
                <a:solidFill>
                  <a:schemeClr val="bg1"/>
                </a:solidFill>
                <a:latin typeface="Goudy Old Style" charset="0"/>
                <a:ea typeface="Goudy Old Style" charset="0"/>
                <a:cs typeface="Goudy Old Style" charset="0"/>
              </a:rPr>
              <a:t>--an overview of the story</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8000" dirty="0">
                <a:solidFill>
                  <a:schemeClr val="bg1"/>
                </a:solidFill>
                <a:latin typeface="Goudy Old Style" charset="0"/>
                <a:ea typeface="Goudy Old Style" charset="0"/>
                <a:cs typeface="Goudy Old Style" charset="0"/>
              </a:rPr>
              <a:t>--Narcissism and pride are rife in our culture today, and Lewis shows the consequences of both. As one scholar put it, “</a:t>
            </a:r>
            <a:r>
              <a:rPr lang="en-US" sz="8000" b="0" i="0" dirty="0">
                <a:solidFill>
                  <a:schemeClr val="bg1"/>
                </a:solidFill>
                <a:effectLst/>
                <a:latin typeface="Goudy Old Style" panose="02020502050305020303" pitchFamily="18" charset="77"/>
              </a:rPr>
              <a:t>They prefer their own sinful obsessive selves to the loss of self which is necessary before they can be saved.”</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--A brilliant rebuttal of works righteousness </a:t>
            </a:r>
            <a:r>
              <a:rPr lang="en-US" sz="8000" dirty="0">
                <a:solidFill>
                  <a:schemeClr val="bg1"/>
                </a:solidFill>
                <a:latin typeface="Goudy Old Style" panose="02020502050305020303" pitchFamily="18" charset="77"/>
              </a:rPr>
              <a:t>in favor of </a:t>
            </a:r>
            <a:r>
              <a:rPr lang="en-US" sz="80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80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8800" i="1" dirty="0">
                <a:solidFill>
                  <a:schemeClr val="bg1"/>
                </a:solidFill>
                <a:latin typeface="Goudy Old Style" panose="02020502050305020303" pitchFamily="18" charset="77"/>
                <a:ea typeface="Goudy Old Style" charset="0"/>
                <a:cs typeface="Goudy Old Style" charset="0"/>
              </a:rPr>
              <a:t>“</a:t>
            </a:r>
            <a:r>
              <a:rPr lang="en-US" sz="8800" i="1" dirty="0">
                <a:solidFill>
                  <a:schemeClr val="bg1"/>
                </a:solidFill>
                <a:latin typeface="Goudy Old Style" charset="0"/>
                <a:ea typeface="Goudy Old Style" charset="0"/>
                <a:cs typeface="Goudy Old Style" charset="0"/>
              </a:rPr>
              <a:t>Lewis’s genius lay in his ability to show how a Christian viewpoint was able to offer a more satisfactory explanation of common human experience than its rivals, especially the atheism he had once himself so enthusiastically advocated.”</a:t>
            </a:r>
            <a:r>
              <a:rPr lang="en-US" sz="8000" i="1" dirty="0">
                <a:solidFill>
                  <a:schemeClr val="bg1"/>
                </a:solidFill>
                <a:latin typeface="Goudy Old Style" charset="0"/>
                <a:ea typeface="Goudy Old Style" charset="0"/>
                <a:cs typeface="Goudy Old Style" charset="0"/>
              </a:rPr>
              <a:t>—</a:t>
            </a:r>
            <a:r>
              <a:rPr lang="en-US" sz="8000" dirty="0">
                <a:solidFill>
                  <a:schemeClr val="bg1"/>
                </a:solidFill>
                <a:latin typeface="Goudy Old Style" charset="0"/>
                <a:ea typeface="Goudy Old Style" charset="0"/>
                <a:cs typeface="Goudy Old Style" charset="0"/>
              </a:rPr>
              <a:t>Dr. Alister McGrath, Andreas </a:t>
            </a:r>
            <a:r>
              <a:rPr lang="en-US" sz="8000" dirty="0" err="1">
                <a:solidFill>
                  <a:schemeClr val="bg1"/>
                </a:solidFill>
                <a:latin typeface="Goudy Old Style" charset="0"/>
                <a:ea typeface="Goudy Old Style" charset="0"/>
                <a:cs typeface="Goudy Old Style" charset="0"/>
              </a:rPr>
              <a:t>Idreos</a:t>
            </a:r>
            <a:r>
              <a:rPr lang="en-US" sz="8000" dirty="0">
                <a:solidFill>
                  <a:schemeClr val="bg1"/>
                </a:solidFill>
                <a:latin typeface="Goudy Old Style" charset="0"/>
                <a:ea typeface="Goudy Old Style" charset="0"/>
                <a:cs typeface="Goudy Old Style" charset="0"/>
              </a:rPr>
              <a:t> Chair of Science and Religion, Oxford University </a:t>
            </a:r>
            <a:br>
              <a:rPr lang="en-US" sz="8000" dirty="0">
                <a:solidFill>
                  <a:schemeClr val="bg1"/>
                </a:solidFill>
                <a:latin typeface="Goudy Old Style" charset="0"/>
                <a:ea typeface="Goudy Old Style" charset="0"/>
                <a:cs typeface="Goudy Old Style" charset="0"/>
              </a:rPr>
            </a:br>
            <a:endParaRPr lang="en-US" sz="8000" b="1" dirty="0">
              <a:solidFill>
                <a:schemeClr val="bg1"/>
              </a:solidFill>
              <a:latin typeface="Goudy Old Style" charset="0"/>
              <a:ea typeface="Goudy Old Style" charset="0"/>
              <a:cs typeface="Goudy Old Style" charset="0"/>
            </a:endParaRPr>
          </a:p>
          <a:p>
            <a:pPr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--The preface</a:t>
            </a:r>
            <a:br>
              <a:rPr lang="en-US" sz="8000" b="1" dirty="0">
                <a:solidFill>
                  <a:schemeClr val="bg1"/>
                </a:solidFill>
                <a:latin typeface="Goudy Old Style" charset="0"/>
                <a:ea typeface="Goudy Old Style" charset="0"/>
                <a:cs typeface="Goudy Old Style" charset="0"/>
              </a:rPr>
            </a:br>
            <a:br>
              <a:rPr lang="en-US" sz="8000" b="1" dirty="0">
                <a:solidFill>
                  <a:schemeClr val="bg1"/>
                </a:solidFill>
                <a:latin typeface="Goudy Old Style" charset="0"/>
                <a:ea typeface="Goudy Old Style" charset="0"/>
                <a:cs typeface="Goudy Old Style" charset="0"/>
              </a:rPr>
            </a:br>
            <a:endParaRPr lang="en-US" sz="80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22407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1"/>
            <a:ext cx="9857612" cy="6358270"/>
          </a:xfrm>
        </p:spPr>
        <p:txBody>
          <a:bodyPr>
            <a:normAutofit fontScale="25000" lnSpcReduction="20000"/>
          </a:bodyPr>
          <a:lstStyle/>
          <a:p>
            <a:pPr marL="0" marR="0" algn="l">
              <a:spcBef>
                <a:spcPts val="0"/>
              </a:spcBef>
              <a:spcAft>
                <a:spcPts val="0"/>
              </a:spcAft>
            </a:pPr>
            <a:r>
              <a:rPr lang="en-US" sz="9600" b="1" dirty="0">
                <a:solidFill>
                  <a:schemeClr val="bg1"/>
                </a:solidFill>
                <a:latin typeface="Goudy Old Style" charset="0"/>
                <a:ea typeface="Goudy Old Style" charset="0"/>
                <a:cs typeface="Goudy Old Style" charset="0"/>
              </a:rPr>
              <a:t>III. England in Wartime: A Lewis Timeline</a:t>
            </a:r>
            <a:endParaRPr lang="en-US" sz="8000" b="1" dirty="0">
              <a:solidFill>
                <a:schemeClr val="bg1"/>
              </a:solidFill>
              <a:latin typeface="Goudy Old Style" panose="02020502050305020303" pitchFamily="18" charset="77"/>
              <a:ea typeface="Goudy Old Style" charset="0"/>
              <a:cs typeface="Goudy Old Style" charset="0"/>
            </a:endParaRPr>
          </a:p>
          <a:p>
            <a:pPr marL="0" marR="0" algn="l">
              <a:spcBef>
                <a:spcPts val="0"/>
              </a:spcBef>
              <a:spcAft>
                <a:spcPts val="0"/>
              </a:spcAft>
            </a:pPr>
            <a:endParaRPr lang="en-US" sz="8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96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1939</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begins writing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Problem of Pain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the request of Ashley Sampson of Centenary Press</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Civilian evacuations from London begin</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Responding to Hitler’s aggression, England and France declare war on Germany</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96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1940</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Rationing begins in England</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publishes</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The Problem of Pain,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which is read and lauded by the Rev. James Welch, Head of Religious Broadcasting for the BBC</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Nazis invade France, Belgium, and the Netherlands; Churchill named Prime Minister</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Dunkirk evacuation begins</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has the idea for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Screwtape Letters</a:t>
            </a:r>
            <a:b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Battle of Britain begins</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First German air raids on London</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During the 8 months of the Blitz, 43,000 civilians were killed. One of every six Londoners was made homeless  and at least 1.1 million houses and flats were damaged or destroyed.</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endPar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96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1941</a:t>
            </a:r>
            <a:b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gives first wartime RAF talk</a:t>
            </a:r>
          </a:p>
          <a:p>
            <a:pPr marL="0" marR="0" algn="l">
              <a:lnSpc>
                <a:spcPct val="120000"/>
              </a:lnSpc>
              <a:spcBef>
                <a:spcPts val="0"/>
              </a:spcBef>
              <a:spcAft>
                <a:spcPts val="0"/>
              </a:spcAft>
            </a:pP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Screwtape Letters </a:t>
            </a: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appears in serial form in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Guardian</a:t>
            </a:r>
            <a:endParaRPr lang="en-US" sz="80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554192" y="138223"/>
            <a:ext cx="1468249" cy="2510384"/>
          </a:xfrm>
          <a:prstGeom prst="rect">
            <a:avLst/>
          </a:prstGeom>
        </p:spPr>
      </p:pic>
      <p:pic>
        <p:nvPicPr>
          <p:cNvPr id="5" name="Picture 4">
            <a:extLst>
              <a:ext uri="{FF2B5EF4-FFF2-40B4-BE49-F238E27FC236}">
                <a16:creationId xmlns:a16="http://schemas.microsoft.com/office/drawing/2014/main" id="{5FE758A7-16F9-6527-57AD-0D97F1ADC86F}"/>
              </a:ext>
            </a:extLst>
          </p:cNvPr>
          <p:cNvPicPr>
            <a:picLocks noChangeAspect="1"/>
          </p:cNvPicPr>
          <p:nvPr/>
        </p:nvPicPr>
        <p:blipFill>
          <a:blip r:embed="rId3"/>
          <a:stretch>
            <a:fillRect/>
          </a:stretch>
        </p:blipFill>
        <p:spPr>
          <a:xfrm>
            <a:off x="0" y="3028949"/>
            <a:ext cx="2692581" cy="1448457"/>
          </a:xfrm>
          <a:prstGeom prst="rect">
            <a:avLst/>
          </a:prstGeom>
        </p:spPr>
      </p:pic>
      <p:pic>
        <p:nvPicPr>
          <p:cNvPr id="11" name="Picture 10">
            <a:extLst>
              <a:ext uri="{FF2B5EF4-FFF2-40B4-BE49-F238E27FC236}">
                <a16:creationId xmlns:a16="http://schemas.microsoft.com/office/drawing/2014/main" id="{6291ABEC-374C-6A6A-C741-89C14CCD8510}"/>
              </a:ext>
            </a:extLst>
          </p:cNvPr>
          <p:cNvPicPr>
            <a:picLocks noChangeAspect="1"/>
          </p:cNvPicPr>
          <p:nvPr/>
        </p:nvPicPr>
        <p:blipFill>
          <a:blip r:embed="rId4"/>
          <a:stretch>
            <a:fillRect/>
          </a:stretch>
        </p:blipFill>
        <p:spPr>
          <a:xfrm>
            <a:off x="0" y="5013434"/>
            <a:ext cx="2692581" cy="1706342"/>
          </a:xfrm>
          <a:prstGeom prst="rect">
            <a:avLst/>
          </a:prstGeom>
        </p:spPr>
      </p:pic>
    </p:spTree>
    <p:extLst>
      <p:ext uri="{BB962C8B-B14F-4D97-AF65-F5344CB8AC3E}">
        <p14:creationId xmlns:p14="http://schemas.microsoft.com/office/powerpoint/2010/main" val="144186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1"/>
            <a:ext cx="9457562" cy="6358270"/>
          </a:xfrm>
        </p:spPr>
        <p:txBody>
          <a:bodyPr>
            <a:normAutofit fontScale="25000" lnSpcReduction="20000"/>
          </a:bodyPr>
          <a:lstStyle/>
          <a:p>
            <a:pPr marL="0" marR="0" algn="l">
              <a:lnSpc>
                <a:spcPct val="120000"/>
              </a:lnSpc>
              <a:spcBef>
                <a:spcPts val="0"/>
              </a:spcBef>
              <a:spcAft>
                <a:spcPts val="0"/>
              </a:spcAft>
            </a:pPr>
            <a:endPar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delivers </a:t>
            </a:r>
            <a:r>
              <a:rPr lang="en-US" sz="72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Weight of Glory</a:t>
            </a: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sermon in Oxford</a:t>
            </a:r>
            <a:b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b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First BBC talk by Lewis</a:t>
            </a:r>
            <a:r>
              <a:rPr lang="en-US" sz="7200" b="1" kern="1200" dirty="0">
                <a:solidFill>
                  <a:schemeClr val="bg1"/>
                </a:solidFill>
                <a:effectLst/>
                <a:latin typeface="Goudy Old Style" panose="02020502050305020303" pitchFamily="18" charset="77"/>
                <a:ea typeface="Goudy Old Style" panose="02020502050305020303" pitchFamily="18" charset="77"/>
                <a:cs typeface="Goudy Old Style" panose="02020502050305020303" pitchFamily="18" charset="77"/>
              </a:rPr>
              <a:t> </a:t>
            </a:r>
            <a:endPar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72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delivers Ballard Matthews Lectures on Milton at University College in Wales</a:t>
            </a:r>
          </a:p>
          <a:p>
            <a:pPr marL="0" marR="0" algn="l">
              <a:spcBef>
                <a:spcPts val="0"/>
              </a:spcBef>
              <a:spcAft>
                <a:spcPts val="0"/>
              </a:spcAft>
            </a:pPr>
            <a:endParaRPr lang="en-US" sz="96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96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1942</a:t>
            </a:r>
            <a:endParaRPr lang="en-US" sz="96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organizes first meeting of Oxford Socratic Club</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delivers a regular series of talks live on the BBC which later become the core of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Mere Christianity</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Baedeker Blitz begins</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publishes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Screwtape Letters</a:t>
            </a:r>
            <a:endPar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publishes </a:t>
            </a:r>
            <a:r>
              <a:rPr lang="en-US" sz="80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 Preface to </a:t>
            </a:r>
            <a:r>
              <a:rPr lang="en-US" sz="8000" i="1" u="sng"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Paradise Lost </a:t>
            </a:r>
            <a:endPar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US" sz="8000" kern="1200" dirty="0">
                <a:solidFill>
                  <a:schemeClr val="bg1"/>
                </a:solidFill>
                <a:effectLst/>
                <a:latin typeface="Goudy Old Style" panose="02020502050305020303" pitchFamily="18" charset="77"/>
                <a:ea typeface="Goudy Old Style" panose="02020502050305020303" pitchFamily="18" charset="77"/>
                <a:cs typeface="Goudy Old Style" panose="02020502050305020303" pitchFamily="18" charset="77"/>
              </a:rPr>
              <a:t> </a:t>
            </a:r>
            <a:endParaRPr lang="en-US" sz="8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20000"/>
              </a:lnSpc>
            </a:pPr>
            <a:r>
              <a:rPr lang="en-US" sz="9600" b="1" dirty="0">
                <a:solidFill>
                  <a:schemeClr val="bg1"/>
                </a:solidFill>
                <a:effectLst/>
                <a:latin typeface="Goudy Old Style" panose="02020502050305020303" pitchFamily="18" charset="77"/>
                <a:ea typeface="Times New Roman" panose="02020603050405020304" pitchFamily="18" charset="0"/>
              </a:rPr>
              <a:t>1943</a:t>
            </a:r>
            <a:endParaRPr lang="en-US" sz="96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Times New Roman" panose="02020603050405020304" pitchFamily="18" charset="0"/>
              </a:rPr>
              <a:t>Allied invasion of Italy from North Africa commences</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Times New Roman" panose="02020603050405020304" pitchFamily="18" charset="0"/>
              </a:rPr>
              <a:t>Lewis delivers Riddell Memorial Lectures at University of Durham, subsequently published as </a:t>
            </a:r>
            <a:r>
              <a:rPr lang="en-US" sz="8000" i="1" dirty="0">
                <a:solidFill>
                  <a:schemeClr val="bg1"/>
                </a:solidFill>
                <a:effectLst/>
                <a:latin typeface="Goudy Old Style" panose="02020502050305020303" pitchFamily="18" charset="77"/>
                <a:ea typeface="Times New Roman" panose="02020603050405020304" pitchFamily="18" charset="0"/>
              </a:rPr>
              <a:t>The Abolition of Man</a:t>
            </a:r>
            <a:endParaRPr lang="en-US" sz="80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Times New Roman" panose="02020603050405020304" pitchFamily="18" charset="0"/>
              </a:rPr>
              <a:t>Lewis continues BBC and RAF talks</a:t>
            </a: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Times New Roman" panose="02020603050405020304" pitchFamily="18" charset="0"/>
              </a:rPr>
              <a:t>Lewis publishes </a:t>
            </a:r>
            <a:r>
              <a:rPr lang="en-US" sz="8000" i="1" dirty="0">
                <a:solidFill>
                  <a:schemeClr val="bg1"/>
                </a:solidFill>
                <a:effectLst/>
                <a:latin typeface="Goudy Old Style" panose="02020502050305020303" pitchFamily="18" charset="77"/>
                <a:ea typeface="Times New Roman" panose="02020603050405020304" pitchFamily="18" charset="0"/>
              </a:rPr>
              <a:t>Christian Behavior</a:t>
            </a:r>
            <a:endParaRPr lang="en-US" sz="8000" dirty="0">
              <a:solidFill>
                <a:schemeClr val="bg1"/>
              </a:solidFill>
              <a:effectLst/>
              <a:latin typeface="Goudy Old Style" panose="02020502050305020303" pitchFamily="18" charset="77"/>
              <a:ea typeface="Times New Roman" panose="02020603050405020304" pitchFamily="18" charset="0"/>
            </a:endParaRPr>
          </a:p>
          <a:p>
            <a:pPr marL="0" marR="0" algn="l">
              <a:lnSpc>
                <a:spcPct val="120000"/>
              </a:lnSpc>
              <a:spcBef>
                <a:spcPts val="0"/>
              </a:spcBef>
              <a:spcAft>
                <a:spcPts val="0"/>
              </a:spcAft>
            </a:pPr>
            <a:r>
              <a:rPr lang="en-US" sz="8000" dirty="0">
                <a:solidFill>
                  <a:schemeClr val="bg1"/>
                </a:solidFill>
                <a:effectLst/>
                <a:latin typeface="Goudy Old Style" panose="02020502050305020303" pitchFamily="18" charset="77"/>
                <a:ea typeface="Times New Roman" panose="02020603050405020304" pitchFamily="18" charset="0"/>
              </a:rPr>
              <a:t>Women between 19 and 50 called up to work in aircraft and munitions plants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745424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16684</TotalTime>
  <Words>2855</Words>
  <Application>Microsoft Macintosh PowerPoint</Application>
  <PresentationFormat>Widescreen</PresentationFormat>
  <Paragraphs>158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Goudy Old Style</vt:lpstr>
      <vt:lpstr>Merriweather</vt:lpstr>
      <vt:lpstr>Office Theme</vt:lpstr>
      <vt:lpstr>   September 21,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376</cp:revision>
  <cp:lastPrinted>2019-01-09T18:18:00Z</cp:lastPrinted>
  <dcterms:created xsi:type="dcterms:W3CDTF">2018-09-19T14:45:23Z</dcterms:created>
  <dcterms:modified xsi:type="dcterms:W3CDTF">2022-09-22T00:37:45Z</dcterms:modified>
</cp:coreProperties>
</file>