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9" r:id="rId2"/>
    <p:sldId id="300" r:id="rId3"/>
    <p:sldId id="288" r:id="rId4"/>
    <p:sldId id="337" r:id="rId5"/>
    <p:sldId id="355" r:id="rId6"/>
    <p:sldId id="378" r:id="rId7"/>
    <p:sldId id="407" r:id="rId8"/>
    <p:sldId id="422" r:id="rId9"/>
    <p:sldId id="454" r:id="rId10"/>
    <p:sldId id="455" r:id="rId11"/>
    <p:sldId id="456" r:id="rId12"/>
    <p:sldId id="442" r:id="rId13"/>
    <p:sldId id="457" r:id="rId14"/>
    <p:sldId id="444" r:id="rId15"/>
    <p:sldId id="445" r:id="rId16"/>
    <p:sldId id="447" r:id="rId17"/>
    <p:sldId id="458" r:id="rId18"/>
    <p:sldId id="459" r:id="rId19"/>
    <p:sldId id="411" r:id="rId20"/>
    <p:sldId id="388" r:id="rId21"/>
    <p:sldId id="402"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93136"/>
  </p:normalViewPr>
  <p:slideViewPr>
    <p:cSldViewPr snapToGrid="0" snapToObjects="1">
      <p:cViewPr varScale="1">
        <p:scale>
          <a:sx n="93" d="100"/>
          <a:sy n="93" d="100"/>
        </p:scale>
        <p:origin x="21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34982F-7417-C84D-978A-9E619B3A7FE8}" type="datetimeFigureOut">
              <a:rPr lang="en-US" smtClean="0"/>
              <a:t>5/10/22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8B258-2DA5-0842-966B-786566679582}" type="slidenum">
              <a:rPr lang="en-US" smtClean="0"/>
              <a:t>‹#›</a:t>
            </a:fld>
            <a:endParaRPr lang="en-US"/>
          </a:p>
        </p:txBody>
      </p:sp>
    </p:spTree>
    <p:extLst>
      <p:ext uri="{BB962C8B-B14F-4D97-AF65-F5344CB8AC3E}">
        <p14:creationId xmlns:p14="http://schemas.microsoft.com/office/powerpoint/2010/main" val="897052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5</a:t>
            </a:fld>
            <a:endParaRPr lang="en-US"/>
          </a:p>
        </p:txBody>
      </p:sp>
    </p:spTree>
    <p:extLst>
      <p:ext uri="{BB962C8B-B14F-4D97-AF65-F5344CB8AC3E}">
        <p14:creationId xmlns:p14="http://schemas.microsoft.com/office/powerpoint/2010/main" val="234277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08B258-2DA5-0842-966B-786566679582}" type="slidenum">
              <a:rPr lang="en-US" smtClean="0"/>
              <a:t>21</a:t>
            </a:fld>
            <a:endParaRPr lang="en-US"/>
          </a:p>
        </p:txBody>
      </p:sp>
    </p:spTree>
    <p:extLst>
      <p:ext uri="{BB962C8B-B14F-4D97-AF65-F5344CB8AC3E}">
        <p14:creationId xmlns:p14="http://schemas.microsoft.com/office/powerpoint/2010/main" val="200369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33C2D3B-70C1-F047-8A7B-CD45E78ABFF6}" type="datetimeFigureOut">
              <a:rPr lang="en-US" smtClean="0"/>
              <a:t>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356155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805203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40333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3C2D3B-70C1-F047-8A7B-CD45E78ABFF6}" type="datetimeFigureOut">
              <a:rPr lang="en-US" smtClean="0"/>
              <a:t>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66500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3C2D3B-70C1-F047-8A7B-CD45E78ABFF6}" type="datetimeFigureOut">
              <a:rPr lang="en-US" smtClean="0"/>
              <a:t>5/10/22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029316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3C2D3B-70C1-F047-8A7B-CD45E78ABFF6}" type="datetimeFigureOut">
              <a:rPr lang="en-US" smtClean="0"/>
              <a:t>5/10/22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38389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C2D3B-70C1-F047-8A7B-CD45E78ABFF6}" type="datetimeFigureOut">
              <a:rPr lang="en-US" smtClean="0"/>
              <a:t>5/10/22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99995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3C2D3B-70C1-F047-8A7B-CD45E78ABFF6}" type="datetimeFigureOut">
              <a:rPr lang="en-US" smtClean="0"/>
              <a:t>5/10/22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2118213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C2D3B-70C1-F047-8A7B-CD45E78ABFF6}" type="datetimeFigureOut">
              <a:rPr lang="en-US" smtClean="0"/>
              <a:t>5/10/22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97559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5/10/22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1537287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33C2D3B-70C1-F047-8A7B-CD45E78ABFF6}" type="datetimeFigureOut">
              <a:rPr lang="en-US" smtClean="0"/>
              <a:t>5/10/22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2C9BBE-FCB1-724B-B049-1B0FD804977A}" type="slidenum">
              <a:rPr lang="en-US" smtClean="0"/>
              <a:t>‹#›</a:t>
            </a:fld>
            <a:endParaRPr lang="en-US"/>
          </a:p>
        </p:txBody>
      </p:sp>
    </p:spTree>
    <p:extLst>
      <p:ext uri="{BB962C8B-B14F-4D97-AF65-F5344CB8AC3E}">
        <p14:creationId xmlns:p14="http://schemas.microsoft.com/office/powerpoint/2010/main" val="822583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C2D3B-70C1-F047-8A7B-CD45E78ABFF6}" type="datetimeFigureOut">
              <a:rPr lang="en-US" smtClean="0"/>
              <a:t>5/10/22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2C9BBE-FCB1-724B-B049-1B0FD804977A}" type="slidenum">
              <a:rPr lang="en-US" smtClean="0"/>
              <a:t>‹#›</a:t>
            </a:fld>
            <a:endParaRPr lang="en-US"/>
          </a:p>
        </p:txBody>
      </p:sp>
    </p:spTree>
    <p:extLst>
      <p:ext uri="{BB962C8B-B14F-4D97-AF65-F5344CB8AC3E}">
        <p14:creationId xmlns:p14="http://schemas.microsoft.com/office/powerpoint/2010/main" val="466580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4781862"/>
          </a:xfrm>
        </p:spPr>
        <p:txBody>
          <a:bodyPr>
            <a:normAutofit fontScale="90000"/>
          </a:bodyPr>
          <a:lstStyle/>
          <a:p>
            <a:br>
              <a:rPr lang="en-US" sz="3600" b="1" dirty="0">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3600" b="1">
                <a:latin typeface="Goudy Old Style" charset="0"/>
                <a:ea typeface="Goudy Old Style" charset="0"/>
                <a:cs typeface="Goudy Old Style" charset="0"/>
              </a:rPr>
            </a:br>
            <a:br>
              <a:rPr lang="en-US" sz="4400" b="1" dirty="0">
                <a:solidFill>
                  <a:schemeClr val="bg1"/>
                </a:solidFill>
                <a:latin typeface="Goudy Old Style" charset="0"/>
                <a:ea typeface="Goudy Old Style" charset="0"/>
                <a:cs typeface="Goudy Old Style" charset="0"/>
              </a:rPr>
            </a:br>
            <a:r>
              <a:rPr lang="en-US" sz="4400" b="1" dirty="0">
                <a:solidFill>
                  <a:schemeClr val="bg1"/>
                </a:solidFill>
                <a:latin typeface="Goudy Old Style" charset="0"/>
                <a:ea typeface="Goudy Old Style" charset="0"/>
                <a:cs typeface="Goudy Old Style" charset="0"/>
              </a:rPr>
              <a:t>Not as Unwise but as Wise:</a:t>
            </a:r>
            <a:br>
              <a:rPr lang="en-US" sz="3600" b="1" dirty="0">
                <a:solidFill>
                  <a:schemeClr val="bg1"/>
                </a:solidFill>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r>
              <a:rPr lang="en-US" sz="2800" dirty="0">
                <a:solidFill>
                  <a:schemeClr val="bg1"/>
                </a:solidFill>
                <a:latin typeface="Arial" charset="0"/>
                <a:ea typeface="Arial" charset="0"/>
                <a:cs typeface="Arial" charset="0"/>
              </a:rPr>
              <a:t>Reflections from C.S. Lewis's </a:t>
            </a:r>
            <a:br>
              <a:rPr lang="en-US" sz="2800" dirty="0">
                <a:solidFill>
                  <a:schemeClr val="bg1"/>
                </a:solidFill>
                <a:latin typeface="Arial" charset="0"/>
                <a:ea typeface="Arial" charset="0"/>
                <a:cs typeface="Arial" charset="0"/>
              </a:rPr>
            </a:br>
            <a:r>
              <a:rPr lang="en-US" sz="2800" i="1" dirty="0">
                <a:solidFill>
                  <a:schemeClr val="bg1"/>
                </a:solidFill>
                <a:latin typeface="Arial" charset="0"/>
                <a:ea typeface="Arial" charset="0"/>
                <a:cs typeface="Arial" charset="0"/>
              </a:rPr>
              <a:t>The Abolition of Man</a:t>
            </a:r>
            <a:r>
              <a:rPr lang="en-US" sz="2800" dirty="0">
                <a:solidFill>
                  <a:schemeClr val="bg1"/>
                </a:solidFill>
                <a:latin typeface="Arial" charset="0"/>
                <a:ea typeface="Arial" charset="0"/>
                <a:cs typeface="Arial" charset="0"/>
              </a:rPr>
              <a:t> and </a:t>
            </a:r>
            <a:r>
              <a:rPr lang="en-US" sz="2800" i="1" dirty="0">
                <a:solidFill>
                  <a:schemeClr val="bg1"/>
                </a:solidFill>
                <a:latin typeface="Arial" charset="0"/>
                <a:ea typeface="Arial" charset="0"/>
                <a:cs typeface="Arial" charset="0"/>
              </a:rPr>
              <a:t>That Hideous Strength </a:t>
            </a:r>
            <a:br>
              <a:rPr lang="en-US" sz="2800" i="1" dirty="0">
                <a:solidFill>
                  <a:schemeClr val="bg1"/>
                </a:solidFill>
                <a:latin typeface="Arial" charset="0"/>
                <a:ea typeface="Arial" charset="0"/>
                <a:cs typeface="Arial" charset="0"/>
              </a:rPr>
            </a:br>
            <a:r>
              <a:rPr lang="en-US" sz="2800" dirty="0">
                <a:solidFill>
                  <a:schemeClr val="bg1"/>
                </a:solidFill>
                <a:latin typeface="Arial" charset="0"/>
                <a:ea typeface="Arial" charset="0"/>
                <a:cs typeface="Arial" charset="0"/>
              </a:rPr>
              <a:t>on Living Christianly in a Post-Christian World</a:t>
            </a:r>
            <a:br>
              <a:rPr lang="en-US" sz="2800" dirty="0">
                <a:solidFill>
                  <a:schemeClr val="bg1"/>
                </a:solidFill>
                <a:latin typeface="Arial" charset="0"/>
                <a:ea typeface="Arial" charset="0"/>
                <a:cs typeface="Arial"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475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r>
              <a:rPr lang="en-US" sz="5100" b="1" dirty="0">
                <a:solidFill>
                  <a:schemeClr val="bg1"/>
                </a:solidFill>
                <a:latin typeface="Goudy Old Style" charset="0"/>
                <a:ea typeface="Goudy Old Style" charset="0"/>
                <a:cs typeface="Goudy Old Style" charset="0"/>
              </a:rPr>
              <a:t>May 4, 2022 -- St. Philip’s Church </a:t>
            </a:r>
          </a:p>
          <a:p>
            <a:r>
              <a:rPr lang="en-US" sz="4200" b="1" i="1" dirty="0">
                <a:solidFill>
                  <a:schemeClr val="bg1"/>
                </a:solidFill>
                <a:latin typeface="Goudy Old Style" charset="0"/>
                <a:ea typeface="Goudy Old Style" charset="0"/>
                <a:cs typeface="Goudy Old Style" charset="0"/>
              </a:rPr>
              <a:t>The </a:t>
            </a:r>
            <a:r>
              <a:rPr lang="en-US" sz="4200" b="1" i="1" dirty="0" err="1">
                <a:solidFill>
                  <a:schemeClr val="bg1"/>
                </a:solidFill>
                <a:latin typeface="Goudy Old Style" charset="0"/>
                <a:ea typeface="Goudy Old Style" charset="0"/>
                <a:cs typeface="Goudy Old Style" charset="0"/>
              </a:rPr>
              <a:t>Rev’d</a:t>
            </a:r>
            <a:r>
              <a:rPr lang="en-US" sz="4200" b="1" i="1" dirty="0">
                <a:solidFill>
                  <a:schemeClr val="bg1"/>
                </a:solidFill>
                <a:latin typeface="Goudy Old Style" charset="0"/>
                <a:ea typeface="Goudy Old Style" charset="0"/>
                <a:cs typeface="Goudy Old Style" charset="0"/>
              </a:rPr>
              <a:t> Brian K. McGreevy, J.D., Facilitator</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23279" cy="6858000"/>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3626" y="0"/>
            <a:ext cx="2478374" cy="6858000"/>
          </a:xfrm>
          <a:prstGeom prst="rect">
            <a:avLst/>
          </a:prstGeom>
        </p:spPr>
      </p:pic>
    </p:spTree>
    <p:extLst>
      <p:ext uri="{BB962C8B-B14F-4D97-AF65-F5344CB8AC3E}">
        <p14:creationId xmlns:p14="http://schemas.microsoft.com/office/powerpoint/2010/main" val="825446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48083"/>
          </a:xfrm>
          <a:prstGeom prst="rect">
            <a:avLst/>
          </a:prstGeom>
        </p:spPr>
        <p:txBody>
          <a:bodyPr wrap="square">
            <a:spAutoFit/>
          </a:bodyPr>
          <a:lstStyle/>
          <a:p>
            <a:r>
              <a:rPr lang="en-US" dirty="0">
                <a:solidFill>
                  <a:schemeClr val="bg1"/>
                </a:solidFill>
                <a:latin typeface="Goudy Old Style" panose="02020502050305020303" pitchFamily="18" charset="77"/>
              </a:rPr>
              <a:t>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four men bring in an unconscious naked man on a stretcher, and transfer him to a bed in an elegantly appointed chamber.  Withers and Frost stare at him as he appears to  regain consciousness but does not speak, gazing blankly at his surroundings.  Believing the man is Merlin, Frost tries to address him in Latin, but the man seems not to listen.  They bring him wine, but  he indicates he prefers beer, which he eagerly drinks down.  They bring him all kinds of food,  which he devours.  They again try to address him in Latin, but the man takes no notice at all, and seems ready to fall back asleep.  Frost and Withers retire to an adjacent room to discuss what to do next.</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When Frost leaves the jail, Mark realizes he must join the front lines with Jane and all those at St. Anne’s in the battle against the N.I.C.E. He is overwhelmed by the novel sensation of having done the right thing, realizing at the same time that his periodic ungovernable lust to become part of the inner circle is actually some kind of attack. Though he had been a materialist, he begins to understand there are spiritual forces at work which could forcefully bend his free will.</a:t>
            </a:r>
          </a:p>
          <a:p>
            <a:r>
              <a:rPr lang="en-US" dirty="0">
                <a:solidFill>
                  <a:schemeClr val="bg1"/>
                </a:solidFill>
                <a:latin typeface="Goudy Old Style" panose="02020502050305020303" pitchFamily="18" charset="77"/>
              </a:rPr>
              <a:t> </a:t>
            </a:r>
          </a:p>
          <a:p>
            <a:r>
              <a:rPr lang="en-US" b="1" dirty="0">
                <a:solidFill>
                  <a:schemeClr val="bg1"/>
                </a:solidFill>
                <a:latin typeface="Goudy Old Style" panose="02020502050305020303" pitchFamily="18" charset="77"/>
              </a:rPr>
              <a:t>SUMMARY OF CHAPTER 13, </a:t>
            </a:r>
            <a:r>
              <a:rPr lang="en-US" sz="2000" b="1" dirty="0">
                <a:solidFill>
                  <a:schemeClr val="bg1"/>
                </a:solidFill>
                <a:latin typeface="Goudy Old Style" panose="02020502050305020303" pitchFamily="18" charset="77"/>
              </a:rPr>
              <a:t> “THEY HAVE PULLED DOWN DEEP HEAVEN ON THEIR HEADS”</a:t>
            </a:r>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Merlin stands at the door of the manor at St. Anne’s, and Ransom addresses him in Latin. Since Ransom is dressed in modern clothes, Merlin mistakes him for a slave, and insists on being taken to his master.  Merlin only believes in Ransom’s authority and identity as the Pendragon whom he must obey after Ransom correctly answers a series of three questions, which only the Pendragon would be able to answer.   </a:t>
            </a:r>
          </a:p>
          <a:p>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Frost and Wither are concerned about their inability to communicate with the person they believe to be Merlin (actually a simple tramp).  They wonder who they have who can communicate with him, and after much pondering, decide upon both Mark and </a:t>
            </a:r>
            <a:r>
              <a:rPr lang="en-US" dirty="0" err="1">
                <a:solidFill>
                  <a:schemeClr val="bg1"/>
                </a:solidFill>
                <a:latin typeface="Goudy Old Style" panose="02020502050305020303" pitchFamily="18" charset="77"/>
              </a:rPr>
              <a:t>Straik</a:t>
            </a:r>
            <a:r>
              <a:rPr lang="en-US" dirty="0">
                <a:solidFill>
                  <a:schemeClr val="bg1"/>
                </a:solidFill>
                <a:latin typeface="Goudy Old Style" panose="02020502050305020303" pitchFamily="18" charset="77"/>
              </a:rPr>
              <a:t>, even if that means bringing them into the inner circle sooner than they had planned.</a:t>
            </a:r>
          </a:p>
          <a:p>
            <a:r>
              <a:rPr lang="en-US" dirty="0">
                <a:solidFill>
                  <a:schemeClr val="bg1"/>
                </a:solidFill>
                <a:latin typeface="Goudy Old Style" panose="02020502050305020303" pitchFamily="18" charset="77"/>
              </a:rPr>
              <a:t> </a:t>
            </a:r>
            <a:br>
              <a:rPr lang="en-US"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200996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5909310"/>
          </a:xfrm>
          <a:prstGeom prst="rect">
            <a:avLst/>
          </a:prstGeom>
        </p:spPr>
        <p:txBody>
          <a:bodyPr wrap="square">
            <a:spAutoFit/>
          </a:bodyPr>
          <a:lstStyle/>
          <a:p>
            <a:r>
              <a:rPr lang="en-US" dirty="0">
                <a:solidFill>
                  <a:schemeClr val="bg1"/>
                </a:solidFill>
                <a:latin typeface="Goudy Old Style" panose="02020502050305020303" pitchFamily="18" charset="77"/>
              </a:rPr>
              <a:t> Merlin puts most of the company at St. Anne’s to sleep.  Once they awaken, they find him and Ransom clothed in the glorious robes of their respective offices and conversing intimately, which worries them because they believe Merlin is likely to be an enemy and has somehow entranced Ransom. Ransom assures them that Merlin is actually on their side and has been sent to them.  Suddenly, Merlin loudly objects to Jane, stating that she and Mark should have had a son who would have saved Logres (England).  The Director assures Merlin that Jane is on their side and that she and Mark have plenty of time to have their child.</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Hailing  from a much earlier time in Britain, Merlin finds himself confounded by modern England.  He wants to use magic and his old relationship with Nature to fight against the modern forces of evil, but Ransom says those methods were never very lawful, and would be quite ineffectual these days.  Merlin considers the Director (the Pendragon) the King, and does not understand why he does not simply command things to be as they should be, or command others to follow his edicts.  The Director takes pains to explain he is not the king, and he cannot command others.  Instead, he explains their battle engages spiritual reality, and involves angelic beings with supernatural powers.  Merlin wonders how the Director knows the password (about the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as Masters), but Ransom explains he was not using a password but simply speaking truth from his experience with them. Merlin wonders about help from other quarters, but Ransom explains no other help can be found but through </a:t>
            </a:r>
            <a:r>
              <a:rPr lang="en-US" dirty="0" err="1">
                <a:solidFill>
                  <a:schemeClr val="bg1"/>
                </a:solidFill>
                <a:latin typeface="Goudy Old Style" panose="02020502050305020303" pitchFamily="18" charset="77"/>
              </a:rPr>
              <a:t>eldila</a:t>
            </a:r>
            <a:r>
              <a:rPr lang="en-US" dirty="0">
                <a:solidFill>
                  <a:schemeClr val="bg1"/>
                </a:solidFill>
                <a:latin typeface="Goudy Old Style" panose="02020502050305020303" pitchFamily="18" charset="77"/>
              </a:rPr>
              <a:t>.  "The Hideous Strength holds all this Earth in its fist to squeeze as it wishes.  But for their one mistake, there would be no hope left…They have gone to the gods who would not have come to them, and have pulled down Deep Heaven on their heads."</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 </a:t>
            </a:r>
          </a:p>
          <a:p>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21534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b="1" dirty="0">
                <a:solidFill>
                  <a:schemeClr val="bg1"/>
                </a:solidFill>
                <a:latin typeface="Goudy Old Style" panose="02020502050305020303" pitchFamily="18" charset="77"/>
              </a:rPr>
              <a:t>KEY PASSAGES FROM CHAPTERS  12 and 13</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“Well, Mr. Stone, I am, on the whole, and with certain inevitable reservations, moderately satisfied with your conduct of this affair. I believe that I may be able to present it in a </a:t>
            </a:r>
            <a:r>
              <a:rPr lang="en-US" dirty="0" err="1">
                <a:solidFill>
                  <a:schemeClr val="bg1"/>
                </a:solidFill>
                <a:latin typeface="Goudy Old Style" panose="02020502050305020303" pitchFamily="18" charset="77"/>
              </a:rPr>
              <a:t>favourable</a:t>
            </a:r>
            <a:r>
              <a:rPr lang="en-US" dirty="0">
                <a:solidFill>
                  <a:schemeClr val="bg1"/>
                </a:solidFill>
                <a:latin typeface="Goudy Old Style" panose="02020502050305020303" pitchFamily="18" charset="77"/>
              </a:rPr>
              <a:t> light to those of my colleagues whose good will you have, unfortunately, not been able to retain. If you can bring it to a successful conclusion you would very much strengthen your position. If not… it is inexpressibly painful to me that there should be these tensions and mutual recriminations among us. But you quite understand me, my dear boy. If only I could persuade — say Miss Hardcastle and Mr.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to share my appreciation of your very real qualities, you would need to have no apprehensions about your career or — ah — your security.”—</a:t>
            </a:r>
            <a:r>
              <a:rPr lang="en-US" b="1" i="1" dirty="0">
                <a:solidFill>
                  <a:schemeClr val="bg1"/>
                </a:solidFill>
                <a:latin typeface="Goudy Old Style" panose="02020502050305020303" pitchFamily="18" charset="77"/>
              </a:rPr>
              <a:t>doublespeak, coercion</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“You are in danger,” said Frost when he had finished locking the door of Mark’s cell, “but you are also within reach of a great opportunity.” “I gather,” said Mark, “I am at the Institute after all and not in a police station.” “Yes. That makes no difference to the danger. The Institute will soon have official power of liquidation. It has anticipated them. </a:t>
            </a:r>
            <a:r>
              <a:rPr lang="en-US" dirty="0" err="1">
                <a:solidFill>
                  <a:schemeClr val="bg1"/>
                </a:solidFill>
                <a:latin typeface="Goudy Old Style" panose="02020502050305020303" pitchFamily="18" charset="77"/>
              </a:rPr>
              <a:t>Hingest</a:t>
            </a:r>
            <a:r>
              <a:rPr lang="en-US" dirty="0">
                <a:solidFill>
                  <a:schemeClr val="bg1"/>
                </a:solidFill>
                <a:latin typeface="Goudy Old Style" panose="02020502050305020303" pitchFamily="18" charset="77"/>
              </a:rPr>
              <a:t> and Carstairs have both been liquidated. Such actions are demanded of us.”—</a:t>
            </a:r>
            <a:r>
              <a:rPr lang="en-US" b="1" i="1" dirty="0">
                <a:solidFill>
                  <a:schemeClr val="bg1"/>
                </a:solidFill>
                <a:latin typeface="Goudy Old Style" panose="02020502050305020303" pitchFamily="18" charset="77"/>
              </a:rPr>
              <a:t>means v. ends, lies, murder</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“Resentment and fear are both chemical phenomena. Our reactions to one another are chemical phenomena. Social relations are chemical relations. You must observe these feelings in yourself in an objective manner. Do not let them distract your attention from the facts.”—</a:t>
            </a:r>
            <a:r>
              <a:rPr lang="en-US" b="1" i="1" dirty="0">
                <a:solidFill>
                  <a:schemeClr val="bg1"/>
                </a:solidFill>
                <a:latin typeface="Goudy Old Style" panose="02020502050305020303" pitchFamily="18" charset="77"/>
              </a:rPr>
              <a:t>denial of humanity and natural order, scientism</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 few centuries ago…a large agricultural population was essential; and war destroyed types which were then still useful. But every advance in industry and agriculture reduces the number of work-people who are required. A large, unintelligent population is now becoming a deadweight. The real importance of scientific war is that scientists have to be reserved. It was not the great technocrats of </a:t>
            </a:r>
            <a:r>
              <a:rPr lang="en-US" dirty="0" err="1">
                <a:solidFill>
                  <a:schemeClr val="bg1"/>
                </a:solidFill>
                <a:latin typeface="Goudy Old Style" panose="02020502050305020303" pitchFamily="18" charset="77"/>
              </a:rPr>
              <a:t>Koenigsberg</a:t>
            </a:r>
            <a:r>
              <a:rPr lang="en-US" dirty="0">
                <a:solidFill>
                  <a:schemeClr val="bg1"/>
                </a:solidFill>
                <a:latin typeface="Goudy Old Style" panose="02020502050305020303" pitchFamily="18" charset="77"/>
              </a:rPr>
              <a:t> or Moscow who supplied the casualties in the siege of Stalingrad: it was superstitious Bavarian peasants and low-grade Russian agricultural workers. The effect of modern war is to eliminate retrogressive types, while sparing the technocracy and increasing its hold upon public affairs. In the new age</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6216924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hitherto been merely the intellectual nucleus of the race is to become, by gradual stages, the race itself. You are to conceive the species as an animal which has discovered how to simplify nutrition and locomotion to such a point that the old complex organs and the large body which contained them are no longer necessary. That large body is therefore to disappear. Only a tenth part of it will now be needed to support the brain. The individual is to become all head. The human race is to become all Technocracy.”—</a:t>
            </a:r>
            <a:r>
              <a:rPr lang="en-US" b="1" i="1" dirty="0">
                <a:solidFill>
                  <a:schemeClr val="bg1"/>
                </a:solidFill>
                <a:latin typeface="Goudy Old Style" panose="02020502050305020303" pitchFamily="18" charset="77"/>
              </a:rPr>
              <a:t>eugenics, death culture, men without chests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“Do you know,” said Ivy in a low voice, “that’s a thing I don’t quite understand. They’re so eerie, these ones that come to visit you. I wouldn’t go near that part of the house if I thought there was anything there, not if you paid me a hundred pounds. But I don’t feel like that about God. But He ought to be worse, if see what I mean.” “He was, once,” said the Director. “You are quite right about the Powers. Angels in general are not good company for men in general, even when they are good angels and good men. It’s all in St. Paul. But as for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Himself, all that has changed: it was changed by what happened at Bethlehem.”—</a:t>
            </a:r>
            <a:r>
              <a:rPr lang="en-US" b="1" i="1" dirty="0">
                <a:solidFill>
                  <a:schemeClr val="bg1"/>
                </a:solidFill>
                <a:latin typeface="Goudy Old Style" panose="02020502050305020303" pitchFamily="18" charset="77"/>
              </a:rPr>
              <a:t>holiness, importance of the Incarnation</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“In a great room 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where the fire blazed and wine and silver sparkled on side-tables and a great bed occupied the </a:t>
            </a:r>
            <a:r>
              <a:rPr lang="en-US" dirty="0" err="1">
                <a:solidFill>
                  <a:schemeClr val="bg1"/>
                </a:solidFill>
                <a:latin typeface="Goudy Old Style" panose="02020502050305020303" pitchFamily="18" charset="77"/>
              </a:rPr>
              <a:t>centre</a:t>
            </a:r>
            <a:r>
              <a:rPr lang="en-US" dirty="0">
                <a:solidFill>
                  <a:schemeClr val="bg1"/>
                </a:solidFill>
                <a:latin typeface="Goudy Old Style" panose="02020502050305020303" pitchFamily="18" charset="77"/>
              </a:rPr>
              <a:t> of the floor, the Deputy Director watched in profound silence while four young men with reverential or medical heedfulness carried in a burden on a stretcher… What he saw was a naked human body, alive, but apparently unconscious. He ordered the attendants to place hot water bottles at its feet and raise the head with pillows: when they had done so and withdrawn, he drew a chair to the foot of the bed and sat down to study the face of the sleeper.”—</a:t>
            </a:r>
            <a:r>
              <a:rPr lang="en-US" b="1" i="1" dirty="0">
                <a:solidFill>
                  <a:schemeClr val="bg1"/>
                </a:solidFill>
                <a:latin typeface="Goudy Old Style" panose="02020502050305020303" pitchFamily="18" charset="77"/>
              </a:rPr>
              <a:t>wisdom of the world is foolishness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“My dear friend,” said Wither, “I am quite aware that the subject you mention has been discussed between you and the Powers themselves. Quite aware. And I don’t doubt that you are equally well aware of certain discussions they have held with me about aspects of your own methods which are open to criticism. Nothing would be more futile — I might say more dangerous — than any attempt to introduce between ourselves those modes of oblique discipline which we properly apply to our inferiors. It is in your own interest that I venture to touch on this point.”—</a:t>
            </a:r>
            <a:r>
              <a:rPr lang="en-US" b="1" i="1" dirty="0">
                <a:solidFill>
                  <a:schemeClr val="bg1"/>
                </a:solidFill>
                <a:latin typeface="Goudy Old Style" panose="02020502050305020303" pitchFamily="18" charset="77"/>
              </a:rPr>
              <a:t>Evil. division, radical selfishness</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476781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“It is ugliness itself that becomes, in the end, the goal of his lechery; beauty has long since grown too weak a stimulant. And so it was here. These creatures of which Frost had spoken and he did not doubt now that they were locally present with him in the cell — breathed death on the human race and on all joy. Not despite this but because of this, the terrible gravitation sucked and tugged and fascinated him towards them. Never before had he known the fruitful strength of the movement opposite to Nature which now had him in its grip; the impulse to reverse all reluctances and to draw every circle anti-clockwise. The meaning of certain pictures, of Frost’s talk about “objectivity,” of the things done by witches in old times, became clear to him. The image of Wither’s face rose to his memory: and this time he did not merely loathe it. He noted, with shuddering satisfaction, the signs it bore of a shared experience between them. Wither also knew. Wither understood…”—</a:t>
            </a:r>
            <a:r>
              <a:rPr lang="en-US" b="1" i="1" dirty="0">
                <a:solidFill>
                  <a:schemeClr val="bg1"/>
                </a:solidFill>
                <a:latin typeface="Goudy Old Style" panose="02020502050305020303" pitchFamily="18" charset="77"/>
              </a:rPr>
              <a:t>lure of Evil, power of demons, death of Joy </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“Gradually he realized that he had sustained some sort of attack, and that he had put up no resistance at all; and with that </a:t>
            </a:r>
            <a:r>
              <a:rPr lang="en-US" dirty="0" err="1">
                <a:solidFill>
                  <a:schemeClr val="bg1"/>
                </a:solidFill>
                <a:latin typeface="Goudy Old Style" panose="02020502050305020303" pitchFamily="18" charset="77"/>
              </a:rPr>
              <a:t>realisation</a:t>
            </a:r>
            <a:r>
              <a:rPr lang="en-US" dirty="0">
                <a:solidFill>
                  <a:schemeClr val="bg1"/>
                </a:solidFill>
                <a:latin typeface="Goudy Old Style" panose="02020502050305020303" pitchFamily="18" charset="77"/>
              </a:rPr>
              <a:t> a quite new kind of dread entered his mind. Though he was theoretically a materialist, he had all his life believed quite inconsistently, and even carelessly, in the freedom of his own will. He had seldom made a moral resolution, and when he had resolved some hours ago to trust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crew no further, he had taken it for granted that he would be able to do what he resolved. He knew, to be sure, that he might “change his mind”; but till he did so, of course he would carry out his plan. It had never occurred to him that his mind could thus be changed for him, all in an instant of time, changed beyond recognition. If that sort of thing could happen… It was unfair. Here was a man trying (for the first time in his life) to do what was obviously the right thing — the thing that Jane and the </a:t>
            </a:r>
            <a:r>
              <a:rPr lang="en-US" dirty="0" err="1">
                <a:solidFill>
                  <a:schemeClr val="bg1"/>
                </a:solidFill>
                <a:latin typeface="Goudy Old Style" panose="02020502050305020303" pitchFamily="18" charset="77"/>
              </a:rPr>
              <a:t>Dimbles</a:t>
            </a:r>
            <a:r>
              <a:rPr lang="en-US" dirty="0">
                <a:solidFill>
                  <a:schemeClr val="bg1"/>
                </a:solidFill>
                <a:latin typeface="Goudy Old Style" panose="02020502050305020303" pitchFamily="18" charset="77"/>
              </a:rPr>
              <a:t> and Aunt would have approved of. You might have expected that when a man behaved in that way the universe would back him up. For the relics of such semi-savage versions of Theism as Mark had picked up in the course of his life were stronger in him than he knew, and he felt, though he would not have put it into words, that it was “up to” the universe to reward his good resolutions. Yet, the very first moment you tried to be good, the universe let you down. It revealed gaps you had never dreamed of. It invented new laws for the express purpose of letting you down. That was what you got for your pains.”—</a:t>
            </a:r>
            <a:r>
              <a:rPr lang="en-US" b="1" i="1" dirty="0">
                <a:solidFill>
                  <a:schemeClr val="bg1"/>
                </a:solidFill>
                <a:latin typeface="Goudy Old Style" panose="02020502050305020303" pitchFamily="18" charset="77"/>
              </a:rPr>
              <a:t>demonic attack, danger of toying with Evil </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096742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851940" y="0"/>
            <a:ext cx="11322572" cy="6740307"/>
          </a:xfrm>
          <a:prstGeom prst="rect">
            <a:avLst/>
          </a:prstGeom>
        </p:spPr>
        <p:txBody>
          <a:bodyPr wrap="square">
            <a:spAutoFit/>
          </a:bodyPr>
          <a:lstStyle/>
          <a:p>
            <a:r>
              <a:rPr lang="en-US" dirty="0">
                <a:solidFill>
                  <a:schemeClr val="bg1"/>
                </a:solidFill>
                <a:latin typeface="Goudy Old Style" panose="02020502050305020303" pitchFamily="18" charset="77"/>
              </a:rPr>
              <a:t>“Stand. In the name of the Father and the Son and the Holy Ghost, tell me who you are and why you come. “Fellow,” he said in Latin, “tell the Lord of this House that I am come.” As he spoke, the wind from behind him was whipping the coat about his legs and blowing his hair over his forehead; but his great mass stood as if it had been planted like a tree and he seemed in no hurry. And the voice, too, was such as one might imagine to be the voice of a tree, large and slow and patient, drawn up through roots and clay and gravel from the depths of the Earth. “I am the Master here,” said Ransom, in the same language. “To be sure!” answered the Stranger. “And yonder whipper-snapper (</a:t>
            </a:r>
            <a:r>
              <a:rPr lang="en-US" dirty="0" err="1">
                <a:solidFill>
                  <a:schemeClr val="bg1"/>
                </a:solidFill>
                <a:latin typeface="Goudy Old Style" panose="02020502050305020303" pitchFamily="18" charset="77"/>
              </a:rPr>
              <a:t>mastigia</a:t>
            </a:r>
            <a:r>
              <a:rPr lang="en-US" dirty="0">
                <a:solidFill>
                  <a:schemeClr val="bg1"/>
                </a:solidFill>
                <a:latin typeface="Goudy Old Style" panose="02020502050305020303" pitchFamily="18" charset="77"/>
              </a:rPr>
              <a:t>) is without doubt your Bishop.” He did not exactly smile, but a look of disquieting amusement came into his keen eyes. Suddenly he poked his head forward so as to bring his face much nearer to the Director’s.“–</a:t>
            </a:r>
            <a:r>
              <a:rPr lang="en-US" b="1" i="1" dirty="0">
                <a:solidFill>
                  <a:schemeClr val="bg1"/>
                </a:solidFill>
                <a:latin typeface="Goudy Old Style" panose="02020502050305020303" pitchFamily="18" charset="77"/>
              </a:rPr>
              <a:t>faith in Christ as the key marker of identity and Truth</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throws a quite unexpected burden on our resources,” said Wither to Frost, where they both sat in the outer room with the door ajar. “I must confess I had not anticipated any serious difficulty about language.” “We must get a Celtic scholar at once,” said Frost. “We are regrettably weak on the philological side. I do not at the moment know who has discovered most about ancient British. Ransom would be the man to advise us if he were available. I suppose nothing has been heard of him by your department?”—</a:t>
            </a:r>
            <a:r>
              <a:rPr lang="en-US" b="1" i="1" dirty="0">
                <a:solidFill>
                  <a:schemeClr val="bg1"/>
                </a:solidFill>
                <a:latin typeface="Goudy Old Style" panose="02020502050305020303" pitchFamily="18" charset="77"/>
              </a:rPr>
              <a:t>perils of ignorance of language</a:t>
            </a:r>
          </a:p>
          <a:p>
            <a:endParaRPr lang="en-US" b="1" i="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heard Merlin saying in what seemed to him a rather strange kind of Latin: “Sir, you have in your house the falsest lady of any at this time alive.”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heard the Director answer him in the same language: “Sir, you are mistaken. She is doubtless like all of us a sinner: but the woman is chaste.” “Sir,” said Merlin, “know well that she has done in Logres a thing of which no less sorrow shall come than came of the stroke that </a:t>
            </a:r>
            <a:r>
              <a:rPr lang="en-US" dirty="0" err="1">
                <a:solidFill>
                  <a:schemeClr val="bg1"/>
                </a:solidFill>
                <a:latin typeface="Goudy Old Style" panose="02020502050305020303" pitchFamily="18" charset="77"/>
              </a:rPr>
              <a:t>Balinus</a:t>
            </a:r>
            <a:r>
              <a:rPr lang="en-US" dirty="0">
                <a:solidFill>
                  <a:schemeClr val="bg1"/>
                </a:solidFill>
                <a:latin typeface="Goudy Old Style" panose="02020502050305020303" pitchFamily="18" charset="77"/>
              </a:rPr>
              <a:t> struck. For, Sir, it was the purpose of God that she and her lord should between them have begotten a child by whom the enemies should have been put out of Logres for a thousand years.” “She is but lately married,” said Ransom. “The child may yet be born.” “Sir,” said Merlin, “be assured that the child will never be born, for the hour of its begetting is passed. Of their own will they are barren:. For a hundred generations in two lines the begetting of this child was prepared; and unless God should rip up the work of time, such seed, and such an hour, in such a land, shall never be again.”—</a:t>
            </a:r>
            <a:r>
              <a:rPr lang="en-US" b="1" i="1" dirty="0">
                <a:solidFill>
                  <a:schemeClr val="bg1"/>
                </a:solidFill>
                <a:latin typeface="Goudy Old Style" panose="02020502050305020303" pitchFamily="18" charset="77"/>
              </a:rPr>
              <a:t>God’s plan and free will</a:t>
            </a:r>
            <a:endParaRPr lang="en-US" b="1" i="1" u="sng"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2748616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“Well,” said the Director after a pause, “there is some excuse for you all for we have all been mistaken. So has the Enemy. This man is </a:t>
            </a:r>
            <a:r>
              <a:rPr lang="en-US" dirty="0" err="1">
                <a:solidFill>
                  <a:schemeClr val="bg1"/>
                </a:solidFill>
                <a:latin typeface="Goudy Old Style" panose="02020502050305020303" pitchFamily="18" charset="77"/>
              </a:rPr>
              <a:t>Merlinus</a:t>
            </a:r>
            <a:r>
              <a:rPr lang="en-US" dirty="0">
                <a:solidFill>
                  <a:schemeClr val="bg1"/>
                </a:solidFill>
                <a:latin typeface="Goudy Old Style" panose="02020502050305020303" pitchFamily="18" charset="77"/>
              </a:rPr>
              <a:t> Ambrosius. They thought that if he came back he would be on their side. I find he is on ours. You,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ought to </a:t>
            </a:r>
            <a:r>
              <a:rPr lang="en-US" dirty="0" err="1">
                <a:solidFill>
                  <a:schemeClr val="bg1"/>
                </a:solidFill>
                <a:latin typeface="Goudy Old Style" panose="02020502050305020303" pitchFamily="18" charset="77"/>
              </a:rPr>
              <a:t>realise</a:t>
            </a:r>
            <a:r>
              <a:rPr lang="en-US" dirty="0">
                <a:solidFill>
                  <a:schemeClr val="bg1"/>
                </a:solidFill>
                <a:latin typeface="Goudy Old Style" panose="02020502050305020303" pitchFamily="18" charset="77"/>
              </a:rPr>
              <a:t> that this was always a possibility.” ““Is — is he a Christian?” asked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“Yes,” said Ransom.”—</a:t>
            </a:r>
            <a:r>
              <a:rPr lang="en-US" b="1" i="1" dirty="0">
                <a:solidFill>
                  <a:schemeClr val="bg1"/>
                </a:solidFill>
                <a:latin typeface="Goudy Old Style" panose="02020502050305020303" pitchFamily="18" charset="77"/>
              </a:rPr>
              <a:t>importance of identity as a Christian</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“Good is always getting better and bad is always getting worse: the possibilities of even apparent neutrality are always diminishing. The whole thing is sorting itself out all the time, coming to a point, getting sharper and harder. Like in the poem about Heaven and Hell eating into merry Middle Earth from opposite sides… how does it go? Something about ‘eat every day’… ‘till all is </a:t>
            </a:r>
            <a:r>
              <a:rPr lang="en-US" dirty="0" err="1">
                <a:solidFill>
                  <a:schemeClr val="bg1"/>
                </a:solidFill>
                <a:latin typeface="Goudy Old Style" panose="02020502050305020303" pitchFamily="18" charset="77"/>
              </a:rPr>
              <a:t>somethinged</a:t>
            </a:r>
            <a:r>
              <a:rPr lang="en-US" dirty="0">
                <a:solidFill>
                  <a:schemeClr val="bg1"/>
                </a:solidFill>
                <a:latin typeface="Goudy Old Style" panose="02020502050305020303" pitchFamily="18" charset="77"/>
              </a:rPr>
              <a:t> away’. It can’t be eaten, that wouldn’t scan. My memory has failed dreadfully these last few years. Do you know the bit, Margery?” “What you were saying reminded me more of the bit in the Bible about the winnowing fan. Separating the wheat and the chaff. Or like Browning’s line: “Life’s business being just the terrible choice.’”—</a:t>
            </a:r>
            <a:r>
              <a:rPr lang="en-US" b="1" i="1" dirty="0">
                <a:solidFill>
                  <a:schemeClr val="bg1"/>
                </a:solidFill>
                <a:latin typeface="Goudy Old Style" panose="02020502050305020303" pitchFamily="18" charset="77"/>
              </a:rPr>
              <a:t>impossibility of neutrality, importance of choices and destiny</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“Merlin is the reverse of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He’s at the opposite extreme. He is the last vestige of an old order in which matter and spirit were, from our modern point of view, confused. For him every operation on Nature is a kind of personal contact, like coaxing a child or stroking one’s horse. After him came the modern man to whom Nature is something dead — a machine to be worked, and taken to bits if it won’t work the way he pleases. Finally, come the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people, who take over that view from the modern man unaltered and simply want to increase their power by tacking onto it the aid of spirits — extra-natural, anti-natural spirits. Of course they hoped to have it both ways. They thought the old </a:t>
            </a:r>
            <a:r>
              <a:rPr lang="en-US" i="1" dirty="0" err="1">
                <a:solidFill>
                  <a:schemeClr val="bg1"/>
                </a:solidFill>
                <a:latin typeface="Goudy Old Style" panose="02020502050305020303" pitchFamily="18" charset="77"/>
              </a:rPr>
              <a:t>magia</a:t>
            </a:r>
            <a:r>
              <a:rPr lang="en-US" i="1" dirty="0">
                <a:solidFill>
                  <a:schemeClr val="bg1"/>
                </a:solidFill>
                <a:latin typeface="Goudy Old Style" panose="02020502050305020303" pitchFamily="18" charset="77"/>
              </a:rPr>
              <a:t> </a:t>
            </a:r>
            <a:r>
              <a:rPr lang="en-US" dirty="0">
                <a:solidFill>
                  <a:schemeClr val="bg1"/>
                </a:solidFill>
                <a:latin typeface="Goudy Old Style" panose="02020502050305020303" pitchFamily="18" charset="77"/>
              </a:rPr>
              <a:t>of Merlin, which worked in with the spiritual qualities of Nature, loving and reverencing them and knowing them from within, could be combined with the new </a:t>
            </a:r>
            <a:r>
              <a:rPr lang="en-US" i="1" dirty="0" err="1">
                <a:solidFill>
                  <a:schemeClr val="bg1"/>
                </a:solidFill>
                <a:latin typeface="Goudy Old Style" panose="02020502050305020303" pitchFamily="18" charset="77"/>
              </a:rPr>
              <a:t>goeteia</a:t>
            </a:r>
            <a:r>
              <a:rPr lang="en-US" dirty="0">
                <a:solidFill>
                  <a:schemeClr val="bg1"/>
                </a:solidFill>
                <a:latin typeface="Goudy Old Style" panose="02020502050305020303" pitchFamily="18" charset="77"/>
              </a:rPr>
              <a:t> — the brutal surgery from without. No. In a sense Merlin represents what we’ve got to get back to in some different way. Do you know that he is forbidden by the rules of his order to use any edged tool on any growing thing?”—</a:t>
            </a:r>
            <a:r>
              <a:rPr lang="en-US" b="1" i="1" dirty="0">
                <a:solidFill>
                  <a:schemeClr val="bg1"/>
                </a:solidFill>
                <a:latin typeface="Goudy Old Style" panose="02020502050305020303" pitchFamily="18" charset="77"/>
              </a:rPr>
              <a:t>importance of Creation and reverence for it</a:t>
            </a:r>
          </a:p>
          <a:p>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299779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7017306"/>
          </a:xfrm>
          <a:prstGeom prst="rect">
            <a:avLst/>
          </a:prstGeom>
        </p:spPr>
        <p:txBody>
          <a:bodyPr wrap="square">
            <a:spAutoFit/>
          </a:bodyPr>
          <a:lstStyle/>
          <a:p>
            <a:r>
              <a:rPr lang="en-US" dirty="0">
                <a:solidFill>
                  <a:schemeClr val="bg1"/>
                </a:solidFill>
                <a:latin typeface="Goudy Old Style" panose="02020502050305020303" pitchFamily="18" charset="77"/>
              </a:rPr>
              <a:t>“No power that is merely earthly,” Ransom continued at last, “will serve against the Hideous Strength.” “Then let us all to prayers,” said </a:t>
            </a:r>
            <a:r>
              <a:rPr lang="en-US" dirty="0" err="1">
                <a:solidFill>
                  <a:schemeClr val="bg1"/>
                </a:solidFill>
                <a:latin typeface="Goudy Old Style" panose="02020502050305020303" pitchFamily="18" charset="77"/>
              </a:rPr>
              <a:t>Merlinus</a:t>
            </a:r>
            <a:r>
              <a:rPr lang="en-US" dirty="0">
                <a:solidFill>
                  <a:schemeClr val="bg1"/>
                </a:solidFill>
                <a:latin typeface="Goudy Old Style" panose="02020502050305020303" pitchFamily="18" charset="77"/>
              </a:rPr>
              <a:t>. “But there also... I was not reckoned of much account... they called me a devil’s son, some of them. It was a lie. But I do not know why I have been brought back.” “Certainly, let us stick to our prayers,” said Ransom. “Now and always. But that was not what I meant. There are celestial powers: created powers, not in this Earth, but in the Heavens.”—</a:t>
            </a:r>
            <a:r>
              <a:rPr lang="en-US" b="1" i="1" dirty="0">
                <a:solidFill>
                  <a:schemeClr val="bg1"/>
                </a:solidFill>
                <a:latin typeface="Goudy Old Style" panose="02020502050305020303" pitchFamily="18" charset="77"/>
              </a:rPr>
              <a:t>power of prayer, reality of heavenly powers</a:t>
            </a:r>
          </a:p>
          <a:p>
            <a:endParaRPr lang="en-US"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“Has not our Fair Lord made it a law for Himself that He will not send down the Powers to mend or mar in this Earth until the end of all things? Or is this the end that is even now coming to pass?” “It may be the beginning of the end,” said Ransom. “But I know nothing of that. </a:t>
            </a:r>
            <a:r>
              <a:rPr lang="en-US" dirty="0" err="1">
                <a:solidFill>
                  <a:schemeClr val="bg1"/>
                </a:solidFill>
                <a:latin typeface="Goudy Old Style" panose="02020502050305020303" pitchFamily="18" charset="77"/>
              </a:rPr>
              <a:t>Maleldil</a:t>
            </a:r>
            <a:r>
              <a:rPr lang="en-US" dirty="0">
                <a:solidFill>
                  <a:schemeClr val="bg1"/>
                </a:solidFill>
                <a:latin typeface="Goudy Old Style" panose="02020502050305020303" pitchFamily="18" charset="77"/>
              </a:rPr>
              <a:t> may have made it a law not to send down the Powers. But if men by </a:t>
            </a:r>
            <a:r>
              <a:rPr lang="en-US" dirty="0" err="1">
                <a:solidFill>
                  <a:schemeClr val="bg1"/>
                </a:solidFill>
                <a:latin typeface="Goudy Old Style" panose="02020502050305020303" pitchFamily="18" charset="77"/>
              </a:rPr>
              <a:t>enginry</a:t>
            </a:r>
            <a:r>
              <a:rPr lang="en-US" dirty="0">
                <a:solidFill>
                  <a:schemeClr val="bg1"/>
                </a:solidFill>
                <a:latin typeface="Goudy Old Style" panose="02020502050305020303" pitchFamily="18" charset="77"/>
              </a:rPr>
              <a:t> and natural philosophy learn to fly into the Heavens, and come, in the flesh, among the heavenly powers and trouble them, He has not forbidden the Powers to react. For all this is within the natural order. A wicked man did learn so to do. He came flying, by a subtle engine, to where Mars dwells in Heaven and to where Venus dwells, and took me with him as a captive. And there I spoke with the true </a:t>
            </a:r>
            <a:r>
              <a:rPr lang="en-US" dirty="0" err="1">
                <a:solidFill>
                  <a:schemeClr val="bg1"/>
                </a:solidFill>
                <a:latin typeface="Goudy Old Style" panose="02020502050305020303" pitchFamily="18" charset="77"/>
              </a:rPr>
              <a:t>Oyéresu</a:t>
            </a:r>
            <a:r>
              <a:rPr lang="en-US" dirty="0">
                <a:solidFill>
                  <a:schemeClr val="bg1"/>
                </a:solidFill>
                <a:latin typeface="Goudy Old Style" panose="02020502050305020303" pitchFamily="18" charset="77"/>
              </a:rPr>
              <a:t> face to face. You understand me?” Merlin inclined his head. “And so the wicked man had brought about, even as Judas brought about, the thing he least intended. For now there was one man in the world — even myself — who was known to the </a:t>
            </a:r>
            <a:r>
              <a:rPr lang="en-US" dirty="0" err="1">
                <a:solidFill>
                  <a:schemeClr val="bg1"/>
                </a:solidFill>
                <a:latin typeface="Goudy Old Style" panose="02020502050305020303" pitchFamily="18" charset="77"/>
              </a:rPr>
              <a:t>Oyeresu</a:t>
            </a:r>
            <a:r>
              <a:rPr lang="en-US" dirty="0">
                <a:solidFill>
                  <a:schemeClr val="bg1"/>
                </a:solidFill>
                <a:latin typeface="Goudy Old Style" panose="02020502050305020303" pitchFamily="18" charset="77"/>
              </a:rPr>
              <a:t> and spoke their tongue, neither by God’s miracle nor by magic from </a:t>
            </a:r>
            <a:r>
              <a:rPr lang="en-US" dirty="0" err="1">
                <a:solidFill>
                  <a:schemeClr val="bg1"/>
                </a:solidFill>
                <a:latin typeface="Goudy Old Style" panose="02020502050305020303" pitchFamily="18" charset="77"/>
              </a:rPr>
              <a:t>Numinor</a:t>
            </a:r>
            <a:r>
              <a:rPr lang="en-US" dirty="0">
                <a:solidFill>
                  <a:schemeClr val="bg1"/>
                </a:solidFill>
                <a:latin typeface="Goudy Old Style" panose="02020502050305020303" pitchFamily="18" charset="77"/>
              </a:rPr>
              <a:t>, but naturally, as when two men meet in a road. Our enemies had taken away from themselves the protection of the Seventh Law. They had broken by natural philosophy the barrier which God of His own power would not break. Even so they sought you as a friend and raised up for themselves a scourge. And that is why Powers of Heaven have come down to this house, and in this chamber where we are now discoursing </a:t>
            </a:r>
            <a:r>
              <a:rPr lang="en-US" dirty="0" err="1">
                <a:solidFill>
                  <a:schemeClr val="bg1"/>
                </a:solidFill>
                <a:latin typeface="Goudy Old Style" panose="02020502050305020303" pitchFamily="18" charset="77"/>
              </a:rPr>
              <a:t>Malacandra</a:t>
            </a:r>
            <a:r>
              <a:rPr lang="en-US" dirty="0">
                <a:solidFill>
                  <a:schemeClr val="bg1"/>
                </a:solidFill>
                <a:latin typeface="Goudy Old Style" panose="02020502050305020303" pitchFamily="18" charset="77"/>
              </a:rPr>
              <a:t> and </a:t>
            </a:r>
            <a:r>
              <a:rPr lang="en-US" dirty="0" err="1">
                <a:solidFill>
                  <a:schemeClr val="bg1"/>
                </a:solidFill>
                <a:latin typeface="Goudy Old Style" panose="02020502050305020303" pitchFamily="18" charset="77"/>
              </a:rPr>
              <a:t>Perelandra</a:t>
            </a:r>
            <a:r>
              <a:rPr lang="en-US" dirty="0">
                <a:solidFill>
                  <a:schemeClr val="bg1"/>
                </a:solidFill>
                <a:latin typeface="Goudy Old Style" panose="02020502050305020303" pitchFamily="18" charset="77"/>
              </a:rPr>
              <a:t> have spoken to me…I have become a bridge,” said Ransom.”—</a:t>
            </a:r>
            <a:r>
              <a:rPr lang="en-US" b="1" i="1" dirty="0">
                <a:solidFill>
                  <a:schemeClr val="bg1"/>
                </a:solidFill>
                <a:latin typeface="Goudy Old Style" panose="02020502050305020303" pitchFamily="18" charset="77"/>
              </a:rPr>
              <a:t>wickedness may backfire in unexpected ways</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“Sir,” said Merlin, “what will come of this? If they put forth their power, they will unmake all Middle Earth.” “Their naked power, yes,” said Ransom. “That is why they will work only through a man.” The magician drew one large hand across his forehead. “Through a man whose mind is opened to be so invaded,” said Ransom, “one who by his own will once opened it. I take Our Fair Lord to witness that if it were my task, I would not refuse it. But he will not suffer a mind that still has</a:t>
            </a:r>
            <a:endParaRPr lang="en-US" b="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192517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05655" y="0"/>
            <a:ext cx="11215142" cy="5355312"/>
          </a:xfrm>
          <a:prstGeom prst="rect">
            <a:avLst/>
          </a:prstGeom>
        </p:spPr>
        <p:txBody>
          <a:bodyPr wrap="square">
            <a:spAutoFit/>
          </a:bodyPr>
          <a:lstStyle/>
          <a:p>
            <a:r>
              <a:rPr lang="en-US" dirty="0">
                <a:solidFill>
                  <a:schemeClr val="bg1"/>
                </a:solidFill>
                <a:latin typeface="Goudy Old Style" panose="02020502050305020303" pitchFamily="18" charset="77"/>
              </a:rPr>
              <a:t>its virginity to be so violated. And through a black magician’s mind their purity neither can nor will operate. One who has dabbled… in the days when dabbling had not begun to be evil, or was only just beginning… and also a Christian man and a penitent. A tool (I must speak plainly) good enough to be so used and not too good. In all these Western parts of the world there was only one man who had lived in those days and could still be recalled: You!”—</a:t>
            </a:r>
            <a:r>
              <a:rPr lang="en-US" b="1" i="1" dirty="0">
                <a:solidFill>
                  <a:schemeClr val="bg1"/>
                </a:solidFill>
                <a:latin typeface="Goudy Old Style" panose="02020502050305020303" pitchFamily="18" charset="77"/>
              </a:rPr>
              <a:t>God’s plan working through an unlikely man</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“The poison was brewed in these West lands, but it has spat itself everywhere by now. However far you went you would find the machines, the crowded cities, the empty thrones, the false writings, the barren beds: men maddened with false promises and soured with true miseries, worshipping the iron works of their own hands, cut off from Earth their mother and from the Father in Heaven. You might go East so far that East became West and you returned to Britain across the great Ocean, but even so you would not have come out anywhere into the light. The shadow of one dark wing is over all Tellus.”—</a:t>
            </a:r>
            <a:r>
              <a:rPr lang="en-US" b="1" i="1" dirty="0">
                <a:solidFill>
                  <a:schemeClr val="bg1"/>
                </a:solidFill>
                <a:latin typeface="Goudy Old Style" panose="02020502050305020303" pitchFamily="18" charset="77"/>
              </a:rPr>
              <a:t>poison of “progress” and rejection of natural order leading to alienation </a:t>
            </a:r>
          </a:p>
          <a:p>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“And this,” said Ransom, ignoring the question, “is why we have no way left at all save the one I told you. The Hideous Strength holds all this Earth in its fist to squeeze as it wishes. But for their one mistake, there would be no hope left. If of their own evil will they had not broken the frontier and let in the celestial Powers, this would be their moment of victory. Their own strength has betrayed them. They have gone to the gods who would not have come to them, and pulled down Deep Heaven on their heads. Therefore, they will die. For though you search every cranny to escape, now that you see all crannies closed, you will not disobey me.”—</a:t>
            </a:r>
            <a:r>
              <a:rPr lang="en-US" b="1" i="1" dirty="0">
                <a:solidFill>
                  <a:schemeClr val="bg1"/>
                </a:solidFill>
                <a:latin typeface="Goudy Old Style" panose="02020502050305020303" pitchFamily="18" charset="77"/>
              </a:rPr>
              <a:t>intervention of God and spiritual powers in Heaven changes everything</a:t>
            </a: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17393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
        <p:nvSpPr>
          <p:cNvPr id="7" name="TextBox 6">
            <a:extLst>
              <a:ext uri="{FF2B5EF4-FFF2-40B4-BE49-F238E27FC236}">
                <a16:creationId xmlns:a16="http://schemas.microsoft.com/office/drawing/2014/main" id="{2A32E4E0-1ADC-F445-962E-2D6C5D7D584C}"/>
              </a:ext>
            </a:extLst>
          </p:cNvPr>
          <p:cNvSpPr txBox="1"/>
          <p:nvPr/>
        </p:nvSpPr>
        <p:spPr>
          <a:xfrm>
            <a:off x="959371" y="0"/>
            <a:ext cx="11243178" cy="8679299"/>
          </a:xfrm>
          <a:prstGeom prst="rect">
            <a:avLst/>
          </a:prstGeom>
          <a:noFill/>
        </p:spPr>
        <p:txBody>
          <a:bodyPr wrap="square">
            <a:spAutoFit/>
          </a:bodyPr>
          <a:lstStyle/>
          <a:p>
            <a:r>
              <a:rPr lang="en-US" b="1" u="sng" dirty="0">
                <a:solidFill>
                  <a:schemeClr val="bg1"/>
                </a:solidFill>
                <a:latin typeface="Goudy Old Style" panose="02020502050305020303" pitchFamily="18" charset="77"/>
              </a:rPr>
              <a:t>THEMES THAT APPEAR IN CHAPTERS 12 AND 13</a:t>
            </a:r>
          </a:p>
          <a:p>
            <a:r>
              <a:rPr lang="en-US" b="1" i="1" dirty="0">
                <a:solidFill>
                  <a:schemeClr val="bg1"/>
                </a:solidFill>
                <a:latin typeface="Goudy Old Style" panose="02020502050305020303" pitchFamily="18" charset="77"/>
              </a:rPr>
              <a:t>---doublespeak, coercion</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---means v. ends, lies, murder</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---denial of humanity and natural order, scientism</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---eugenics, death culture, men without chests</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---holiness, importance of the Incarnation</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---wisdom of the world is foolishness</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---Evil. division, radical selfishness</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---lure of Evil, power of demons, death of Joy </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---demonic attack, danger of toying with Evil</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---faith in Christ as the key marker of identity and Truth</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---perils of ignorance of language</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---God’s plan and free will</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--importance of identity as a Christian</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---impossibility of neutrality, importance of choices and destiny</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---importance of Creation and reverence for it</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---power of prayer, reality of heavenly powers</a:t>
            </a:r>
            <a:endParaRPr lang="en-US" b="1" u="sng" dirty="0">
              <a:solidFill>
                <a:schemeClr val="bg1"/>
              </a:solidFill>
              <a:latin typeface="Goudy Old Style" panose="02020502050305020303" pitchFamily="18" charset="77"/>
            </a:endParaRPr>
          </a:p>
          <a:p>
            <a:r>
              <a:rPr lang="en-US" b="1" i="1" dirty="0">
                <a:solidFill>
                  <a:schemeClr val="bg1"/>
                </a:solidFill>
                <a:latin typeface="Goudy Old Style" panose="02020502050305020303" pitchFamily="18" charset="77"/>
              </a:rPr>
              <a:t>---wickedness may backfire in unexpected ways</a:t>
            </a:r>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God’s plan working through an unlikely man</a:t>
            </a:r>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poison of “progress” and rejection of natural order leading to alienation </a:t>
            </a:r>
            <a:endParaRPr lang="en-US" b="1" u="sng"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r>
            <a:r>
              <a:rPr lang="en-US" b="1" i="1" dirty="0">
                <a:solidFill>
                  <a:schemeClr val="bg1"/>
                </a:solidFill>
                <a:latin typeface="Goudy Old Style" panose="02020502050305020303" pitchFamily="18" charset="77"/>
              </a:rPr>
              <a:t>intervention of God and spiritual powers in Heaven changes everything </a:t>
            </a: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457629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59174" y="1305342"/>
            <a:ext cx="10807908" cy="4380686"/>
          </a:xfrm>
          <a:prstGeom prst="rect">
            <a:avLst/>
          </a:prstGeom>
        </p:spPr>
        <p:txBody>
          <a:bodyPr wrap="square">
            <a:spAutoFit/>
          </a:bodyPr>
          <a:lstStyle/>
          <a:p>
            <a:pPr algn="ctr"/>
            <a:r>
              <a:rPr lang="en-US" sz="2200"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sz="2200" b="1" dirty="0">
                <a:solidFill>
                  <a:schemeClr val="bg1"/>
                </a:solidFill>
                <a:latin typeface="Goudy Old Style" charset="0"/>
                <a:ea typeface="Goudy Old Style" charset="0"/>
                <a:cs typeface="Goudy Old Style" charset="0"/>
              </a:rPr>
              <a:t>Walk as children of light (for the fruit of light is found in all that is good and right and true), and try to discern what is pleasing to the Lord. Take no part in the unfruitful works of darkness, but instead expose them. For it is shameful even to speak of the things that they do in secret. </a:t>
            </a:r>
            <a:r>
              <a:rPr lang="en-US" sz="2200" b="1" baseline="30000" dirty="0">
                <a:solidFill>
                  <a:schemeClr val="bg1"/>
                </a:solidFill>
                <a:latin typeface="Goudy Old Style" charset="0"/>
                <a:ea typeface="Goudy Old Style" charset="0"/>
                <a:cs typeface="Goudy Old Style" charset="0"/>
              </a:rPr>
              <a:t> </a:t>
            </a:r>
            <a:r>
              <a:rPr lang="en-US" sz="2200" b="1" dirty="0">
                <a:solidFill>
                  <a:schemeClr val="bg1"/>
                </a:solidFill>
                <a:latin typeface="Goudy Old Style" charset="0"/>
                <a:ea typeface="Goudy Old Style" charset="0"/>
                <a:cs typeface="Goudy Old Style" charset="0"/>
              </a:rPr>
              <a:t>But when anything is exposed by the light, it becomes visible, for anything that becomes visible is light. Therefore it says, “Awake, O sleeper, </a:t>
            </a:r>
          </a:p>
          <a:p>
            <a:pPr algn="ctr"/>
            <a:r>
              <a:rPr lang="en-US" sz="2200" b="1" dirty="0">
                <a:solidFill>
                  <a:schemeClr val="bg1"/>
                </a:solidFill>
                <a:latin typeface="Goudy Old Style" charset="0"/>
                <a:ea typeface="Goudy Old Style" charset="0"/>
                <a:cs typeface="Goudy Old Style" charset="0"/>
              </a:rPr>
              <a:t>and arise from the dead, and Christ will shine on you.”</a:t>
            </a:r>
          </a:p>
          <a:p>
            <a:pPr algn="ctr"/>
            <a:endParaRPr lang="en-US" sz="2200" b="1" baseline="30000" dirty="0">
              <a:solidFill>
                <a:schemeClr val="bg1"/>
              </a:solidFill>
              <a:latin typeface="Goudy Old Style" charset="0"/>
              <a:ea typeface="Goudy Old Style" charset="0"/>
              <a:cs typeface="Goudy Old Style" charset="0"/>
            </a:endParaRPr>
          </a:p>
          <a:p>
            <a:pPr algn="ctr"/>
            <a:r>
              <a:rPr lang="en-US" sz="2200" b="1" dirty="0">
                <a:solidFill>
                  <a:schemeClr val="bg1"/>
                </a:solidFill>
                <a:latin typeface="Goudy Old Style" charset="0"/>
                <a:ea typeface="Goudy Old Style" charset="0"/>
                <a:cs typeface="Goudy Old Style" charset="0"/>
              </a:rPr>
              <a:t>Look carefully then how you walk, not as unwise but as wise, </a:t>
            </a:r>
          </a:p>
          <a:p>
            <a:pPr algn="ctr"/>
            <a:r>
              <a:rPr lang="en-US" sz="2200"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sz="2200" b="1" dirty="0">
                <a:solidFill>
                  <a:schemeClr val="bg1"/>
                </a:solidFill>
                <a:latin typeface="Goudy Old Style" charset="0"/>
                <a:ea typeface="Goudy Old Style" charset="0"/>
                <a:cs typeface="Goudy Old Style" charset="0"/>
              </a:rPr>
              <a:t>but understand what the will of the Lord is. </a:t>
            </a:r>
          </a:p>
          <a:p>
            <a:pPr algn="ctr"/>
            <a:endParaRPr lang="en-US" sz="2200" b="1" i="0" dirty="0">
              <a:solidFill>
                <a:schemeClr val="bg1"/>
              </a:solidFill>
              <a:effectLst/>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219042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986656" cy="9294852"/>
          </a:xfrm>
          <a:prstGeom prst="rect">
            <a:avLst/>
          </a:prstGeom>
        </p:spPr>
        <p:txBody>
          <a:bodyPr wrap="square">
            <a:spAutoFit/>
          </a:bodyPr>
          <a:lstStyle/>
          <a:p>
            <a:r>
              <a:rPr lang="en-US" sz="1700" b="1" u="sng" dirty="0">
                <a:solidFill>
                  <a:schemeClr val="bg1"/>
                </a:solidFill>
                <a:latin typeface="Goudy Old Style" panose="02020502050305020303" pitchFamily="18" charset="77"/>
              </a:rPr>
              <a:t>Practices of Hope and of Wisdom</a:t>
            </a:r>
            <a:endParaRPr lang="en-US" sz="1700" dirty="0">
              <a:solidFill>
                <a:schemeClr val="bg1"/>
              </a:solidFill>
              <a:latin typeface="Goudy Old Style" panose="02020502050305020303" pitchFamily="18" charset="77"/>
              <a:ea typeface="Arial" charset="0"/>
              <a:cs typeface="Arial" charset="0"/>
            </a:endParaRPr>
          </a:p>
          <a:p>
            <a:r>
              <a:rPr lang="en-US" sz="1700" b="1" i="1" dirty="0">
                <a:solidFill>
                  <a:schemeClr val="bg1"/>
                </a:solidFill>
                <a:latin typeface="Goudy Old Style" panose="02020502050305020303" pitchFamily="18" charset="77"/>
              </a:rPr>
              <a:t>Finally, brothers, whatever is true, whatever is honorable, whatever is just, whatever is pure, whatever is lovely, whatever is commendable, if there is any excellence, if there is anything worthy of praise, think about these things.</a:t>
            </a:r>
            <a:r>
              <a:rPr lang="en-US" sz="1700" b="1" i="1" dirty="0"/>
              <a:t> </a:t>
            </a:r>
            <a:r>
              <a:rPr lang="en-US" sz="1700" b="1" i="1" dirty="0">
                <a:solidFill>
                  <a:schemeClr val="bg1"/>
                </a:solidFill>
                <a:latin typeface="Goudy Old Style" panose="02020502050305020303" pitchFamily="18" charset="77"/>
              </a:rPr>
              <a:t>What you have learned</a:t>
            </a:r>
            <a:r>
              <a:rPr lang="en-US" sz="1700" b="1" i="1" baseline="30000" dirty="0">
                <a:solidFill>
                  <a:schemeClr val="bg1"/>
                </a:solidFill>
                <a:latin typeface="Goudy Old Style" panose="02020502050305020303" pitchFamily="18" charset="77"/>
              </a:rPr>
              <a:t> </a:t>
            </a:r>
            <a:r>
              <a:rPr lang="en-US" sz="1700" b="1" i="1" dirty="0">
                <a:solidFill>
                  <a:schemeClr val="bg1"/>
                </a:solidFill>
                <a:latin typeface="Goudy Old Style" panose="02020502050305020303" pitchFamily="18" charset="77"/>
              </a:rPr>
              <a:t>and received and heard and seen in me—practice these things, and the God of peace will be with you.—</a:t>
            </a:r>
            <a:r>
              <a:rPr lang="en-US" sz="1600" i="1" dirty="0">
                <a:solidFill>
                  <a:schemeClr val="bg1"/>
                </a:solidFill>
                <a:latin typeface="Goudy Old Style" panose="02020502050305020303" pitchFamily="18" charset="77"/>
              </a:rPr>
              <a:t>Phil. 4:8-9</a:t>
            </a:r>
          </a:p>
          <a:p>
            <a:endParaRPr lang="en-US" sz="1600"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1. Practice giving thanks for Creation and the natural order God has made. </a:t>
            </a:r>
            <a:r>
              <a:rPr lang="en-US" i="1" dirty="0">
                <a:solidFill>
                  <a:schemeClr val="bg1"/>
                </a:solidFill>
                <a:latin typeface="Goudy Old Style" panose="02020502050305020303" pitchFamily="18" charset="77"/>
              </a:rPr>
              <a:t>Bless the LORD, all His works in all places of His dominion. Bless the LORD, O my soul! </a:t>
            </a:r>
            <a:r>
              <a:rPr lang="en-US" sz="1600" dirty="0">
                <a:solidFill>
                  <a:schemeClr val="bg1"/>
                </a:solidFill>
                <a:latin typeface="Goudy Old Style" panose="02020502050305020303" pitchFamily="18" charset="77"/>
              </a:rPr>
              <a:t>(Ps. 103:22) </a:t>
            </a:r>
            <a:r>
              <a:rPr lang="en-US" i="1" dirty="0">
                <a:solidFill>
                  <a:schemeClr val="bg1"/>
                </a:solidFill>
                <a:latin typeface="Goudy Old Style" panose="02020502050305020303" pitchFamily="18" charset="77"/>
              </a:rPr>
              <a:t>Worthy are you, our Lord and God, to receive glory and honor and power, for you created all things, and by your will they existed and were created</a:t>
            </a:r>
            <a:r>
              <a:rPr lang="en-US" sz="1600" dirty="0">
                <a:solidFill>
                  <a:schemeClr val="bg1"/>
                </a:solidFill>
                <a:latin typeface="Goudy Old Style" panose="02020502050305020303" pitchFamily="18" charset="77"/>
              </a:rPr>
              <a:t>. (Rev. 4:11) </a:t>
            </a:r>
            <a:r>
              <a:rPr lang="en-US" i="1" dirty="0">
                <a:solidFill>
                  <a:schemeClr val="bg1"/>
                </a:solidFill>
                <a:latin typeface="Goudy Old Style" panose="02020502050305020303" pitchFamily="18" charset="77"/>
              </a:rPr>
              <a:t>I praise you because </a:t>
            </a:r>
            <a:r>
              <a:rPr lang="en-US" b="1" i="1" dirty="0">
                <a:solidFill>
                  <a:schemeClr val="bg1"/>
                </a:solidFill>
                <a:latin typeface="Goudy Old Style" panose="02020502050305020303" pitchFamily="18" charset="77"/>
              </a:rPr>
              <a:t>I am fearfully and wonderfully made</a:t>
            </a:r>
            <a:r>
              <a:rPr lang="en-US" i="1" dirty="0">
                <a:solidFill>
                  <a:schemeClr val="bg1"/>
                </a:solidFill>
                <a:latin typeface="Goudy Old Style" panose="02020502050305020303" pitchFamily="18" charset="77"/>
              </a:rPr>
              <a:t>; your works are wonderful, I know that full well.</a:t>
            </a:r>
            <a:r>
              <a:rPr lang="en-US" sz="1600" dirty="0">
                <a:solidFill>
                  <a:schemeClr val="bg1"/>
                </a:solidFill>
                <a:latin typeface="Goudy Old Style" panose="02020502050305020303" pitchFamily="18" charset="77"/>
              </a:rPr>
              <a:t> (Ps. 139:14)</a:t>
            </a:r>
          </a:p>
          <a:p>
            <a:br>
              <a:rPr lang="en-US" b="1" dirty="0">
                <a:solidFill>
                  <a:schemeClr val="bg1"/>
                </a:solidFill>
                <a:latin typeface="Goudy Old Style" panose="02020502050305020303" pitchFamily="18" charset="77"/>
              </a:rPr>
            </a:br>
            <a:r>
              <a:rPr lang="en-US" b="1" dirty="0">
                <a:solidFill>
                  <a:schemeClr val="bg1"/>
                </a:solidFill>
                <a:latin typeface="Goudy Old Style" panose="02020502050305020303" pitchFamily="18" charset="77"/>
              </a:rPr>
              <a:t>2. Beware of becoming lukewarm and collaborating with worldliness. </a:t>
            </a:r>
            <a:r>
              <a:rPr lang="en-US" i="1" dirty="0">
                <a:solidFill>
                  <a:schemeClr val="bg1"/>
                </a:solidFill>
                <a:latin typeface="Goudy Old Style" panose="02020502050305020303" pitchFamily="18" charset="77"/>
              </a:rPr>
              <a:t>I know your deeds; you are neither cold nor hot. How I wish you were one or the other! So because you are lukewarm—neither hot nor cold—I am about to spit you out of My mouth! (</a:t>
            </a:r>
            <a:r>
              <a:rPr lang="en-US" sz="1600" dirty="0">
                <a:solidFill>
                  <a:schemeClr val="bg1"/>
                </a:solidFill>
                <a:latin typeface="Goudy Old Style" panose="02020502050305020303" pitchFamily="18" charset="77"/>
              </a:rPr>
              <a:t>Rev. 3:15-16)</a:t>
            </a:r>
            <a:r>
              <a:rPr lang="en-US" dirty="0"/>
              <a:t> </a:t>
            </a:r>
            <a:r>
              <a:rPr lang="en-US" i="1" dirty="0">
                <a:solidFill>
                  <a:schemeClr val="bg1"/>
                </a:solidFill>
                <a:latin typeface="Goudy Old Style" panose="02020502050305020303" pitchFamily="18" charset="77"/>
              </a:rPr>
              <a:t>Dear friends, I warn you as “temporary residents and foreigners” to keep away from worldly desires that wage war against your very souls.</a:t>
            </a:r>
            <a:r>
              <a:rPr lang="en-US" sz="1600" dirty="0">
                <a:solidFill>
                  <a:schemeClr val="bg1"/>
                </a:solidFill>
                <a:latin typeface="Goudy Old Style" panose="02020502050305020303" pitchFamily="18" charset="77"/>
              </a:rPr>
              <a:t> (1 Peter 2:10)</a:t>
            </a:r>
            <a:r>
              <a:rPr lang="en-US" dirty="0"/>
              <a:t> </a:t>
            </a:r>
            <a:r>
              <a:rPr lang="en-US" i="1" dirty="0">
                <a:solidFill>
                  <a:schemeClr val="bg1"/>
                </a:solidFill>
                <a:latin typeface="Goudy Old Style" panose="02020502050305020303" pitchFamily="18" charset="77"/>
              </a:rPr>
              <a:t>Brothers, join in imitating me, and keep your eyes on those who walk according to the example you have in us. For many, of whom I have often told you and now tell you even with tears, walk as enemies of the cross of Christ. Their end is destruction, their god is their belly, and they glory in their shame, with minds set on earthly things</a:t>
            </a:r>
            <a:r>
              <a:rPr lang="en-US" sz="1600" i="1" dirty="0">
                <a:solidFill>
                  <a:schemeClr val="bg1"/>
                </a:solidFill>
                <a:latin typeface="Goudy Old Style" panose="02020502050305020303" pitchFamily="18" charset="77"/>
              </a:rPr>
              <a:t>.</a:t>
            </a:r>
            <a:r>
              <a:rPr lang="en-US" sz="1600" dirty="0">
                <a:solidFill>
                  <a:schemeClr val="bg1"/>
                </a:solidFill>
                <a:latin typeface="Goudy Old Style" panose="02020502050305020303" pitchFamily="18" charset="77"/>
              </a:rPr>
              <a:t>(Phil. 3:17-19)</a:t>
            </a:r>
          </a:p>
          <a:p>
            <a:endParaRPr lang="en-US" sz="1600" b="1" i="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3. Live robustly into your identity as a Christian, both inwardly and outwardly. </a:t>
            </a:r>
            <a:r>
              <a:rPr lang="en-US" sz="1750" i="1" dirty="0">
                <a:solidFill>
                  <a:schemeClr val="bg1"/>
                </a:solidFill>
                <a:latin typeface="Goudy Old Style" panose="02020502050305020303" pitchFamily="18" charset="77"/>
              </a:rPr>
              <a:t>I have been crucified with Christ. It is no longer I who live, but Christ who lives in me. And the life I now live in the flesh I live by faith in the Son of God, who loved me and gave himself for me.</a:t>
            </a:r>
            <a:r>
              <a:rPr lang="en-US" sz="1750" b="1"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(Gal. 2:20) </a:t>
            </a:r>
            <a:r>
              <a:rPr lang="en-US" i="1" dirty="0">
                <a:solidFill>
                  <a:schemeClr val="bg1"/>
                </a:solidFill>
                <a:latin typeface="Goudy Old Style" panose="02020502050305020303" pitchFamily="18" charset="77"/>
              </a:rPr>
              <a:t>Therefore, if anyone is in Christ, he is a new creation; the old has gone, the new has come!</a:t>
            </a:r>
            <a:r>
              <a:rPr lang="en-US" sz="1600" dirty="0">
                <a:solidFill>
                  <a:schemeClr val="bg1"/>
                </a:solidFill>
                <a:latin typeface="Goudy Old Style" panose="02020502050305020303" pitchFamily="18" charset="77"/>
              </a:rPr>
              <a:t> (2 Cor. 5:17)</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4. Use words well, speaking the truth in love to give life and encouragement to all </a:t>
            </a:r>
            <a:r>
              <a:rPr lang="en-US" b="1">
                <a:solidFill>
                  <a:schemeClr val="bg1"/>
                </a:solidFill>
                <a:latin typeface="Goudy Old Style" panose="02020502050305020303" pitchFamily="18" charset="77"/>
              </a:rPr>
              <a:t>whom you </a:t>
            </a:r>
            <a:r>
              <a:rPr lang="en-US" b="1" dirty="0">
                <a:solidFill>
                  <a:schemeClr val="bg1"/>
                </a:solidFill>
                <a:latin typeface="Goudy Old Style" panose="02020502050305020303" pitchFamily="18" charset="77"/>
              </a:rPr>
              <a:t>encounter.</a:t>
            </a:r>
            <a:r>
              <a:rPr lang="en-US" dirty="0"/>
              <a:t> </a:t>
            </a:r>
            <a:r>
              <a:rPr lang="en-US" i="1" dirty="0">
                <a:solidFill>
                  <a:schemeClr val="bg1"/>
                </a:solidFill>
                <a:latin typeface="Goudy Old Style" panose="02020502050305020303" pitchFamily="18" charset="77"/>
              </a:rPr>
              <a:t>Let no corrupting talk come out of your mouths, but only such as is good for building up, as fits the occasion, that it may give grace to those who hear.</a:t>
            </a:r>
            <a:r>
              <a:rPr lang="en-US" sz="1600" dirty="0">
                <a:solidFill>
                  <a:schemeClr val="bg1"/>
                </a:solidFill>
                <a:latin typeface="Goudy Old Style" panose="02020502050305020303" pitchFamily="18" charset="77"/>
              </a:rPr>
              <a:t> (Eph. 4:29) </a:t>
            </a:r>
            <a:r>
              <a:rPr lang="en-US" i="1" dirty="0">
                <a:solidFill>
                  <a:schemeClr val="bg1"/>
                </a:solidFill>
                <a:latin typeface="Goudy Old Style" panose="02020502050305020303" pitchFamily="18" charset="77"/>
              </a:rPr>
              <a:t>A gentle tongue is a tree of life, but perverseness in it breaks the spirit.</a:t>
            </a:r>
            <a:r>
              <a:rPr lang="en-US" sz="1600" i="1" dirty="0">
                <a:solidFill>
                  <a:schemeClr val="bg1"/>
                </a:solidFill>
                <a:latin typeface="Goudy Old Style" panose="02020502050305020303" pitchFamily="18" charset="77"/>
              </a:rPr>
              <a:t> </a:t>
            </a:r>
            <a:r>
              <a:rPr lang="en-US" sz="1600" dirty="0">
                <a:solidFill>
                  <a:schemeClr val="bg1"/>
                </a:solidFill>
                <a:latin typeface="Goudy Old Style" panose="02020502050305020303" pitchFamily="18" charset="77"/>
              </a:rPr>
              <a:t>(Prov. 15:4)</a:t>
            </a:r>
            <a:r>
              <a:rPr lang="en-US" dirty="0"/>
              <a:t> </a:t>
            </a:r>
            <a:r>
              <a:rPr lang="en-US" i="1" dirty="0">
                <a:solidFill>
                  <a:schemeClr val="bg1"/>
                </a:solidFill>
                <a:latin typeface="Goudy Old Style" panose="02020502050305020303" pitchFamily="18" charset="77"/>
              </a:rPr>
              <a:t>The mouth of the righteous is a fountain of life, but the mouth of the wicked conceals violence. </a:t>
            </a:r>
            <a:r>
              <a:rPr lang="en-US" sz="1600" dirty="0">
                <a:solidFill>
                  <a:schemeClr val="bg1"/>
                </a:solidFill>
                <a:latin typeface="Goudy Old Style" panose="02020502050305020303" pitchFamily="18" charset="77"/>
              </a:rPr>
              <a:t>(Prov. 10:11)</a:t>
            </a:r>
          </a:p>
          <a:p>
            <a:br>
              <a:rPr lang="en-US" dirty="0"/>
            </a:br>
            <a:endParaRPr lang="en-US" dirty="0"/>
          </a:p>
          <a:p>
            <a:endParaRPr lang="en-US" sz="1600" dirty="0">
              <a:solidFill>
                <a:schemeClr val="bg1"/>
              </a:solidFill>
              <a:latin typeface="Goudy Old Style" panose="02020502050305020303" pitchFamily="18" charset="77"/>
            </a:endParaRPr>
          </a:p>
          <a:p>
            <a:br>
              <a:rPr lang="en-US" i="1"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a:p>
            <a:endParaRPr lang="en-US" b="1" i="1" dirty="0">
              <a:solidFill>
                <a:schemeClr val="bg1"/>
              </a:solidFill>
              <a:latin typeface="Goudy Old Style" panose="02020502050305020303" pitchFamily="18" charset="77"/>
            </a:endParaRPr>
          </a:p>
          <a:p>
            <a:endParaRPr lang="en-US" sz="1600" i="1"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176745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1261884"/>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a:p>
            <a:pPr algn="ctr"/>
            <a:endParaRPr lang="en-US" sz="2000" b="1" u="sng" dirty="0">
              <a:solidFill>
                <a:schemeClr val="bg1"/>
              </a:solidFill>
              <a:latin typeface="Goudy Old Style" charset="0"/>
              <a:ea typeface="Goudy Old Style" charset="0"/>
              <a:cs typeface="Goudy Old Style" charset="0"/>
            </a:endParaRPr>
          </a:p>
        </p:txBody>
      </p:sp>
      <p:sp>
        <p:nvSpPr>
          <p:cNvPr id="7" name="TextBox 6">
            <a:extLst>
              <a:ext uri="{FF2B5EF4-FFF2-40B4-BE49-F238E27FC236}">
                <a16:creationId xmlns:a16="http://schemas.microsoft.com/office/drawing/2014/main" id="{419B23C9-2545-8040-81A0-8E27C5765A88}"/>
              </a:ext>
            </a:extLst>
          </p:cNvPr>
          <p:cNvSpPr txBox="1"/>
          <p:nvPr/>
        </p:nvSpPr>
        <p:spPr>
          <a:xfrm>
            <a:off x="1064301" y="290945"/>
            <a:ext cx="10323225" cy="6567055"/>
          </a:xfrm>
          <a:prstGeom prst="rect">
            <a:avLst/>
          </a:prstGeom>
          <a:noFill/>
        </p:spPr>
        <p:txBody>
          <a:bodyPr wrap="square" numCol="2">
            <a:spAutoFit/>
          </a:bodyPr>
          <a:lstStyle/>
          <a:p>
            <a:r>
              <a:rPr lang="en-US" sz="1600" dirty="0">
                <a:solidFill>
                  <a:schemeClr val="bg1"/>
                </a:solidFill>
                <a:latin typeface="Goudy Old Style" panose="02020502050305020303" pitchFamily="18" charset="77"/>
              </a:rPr>
              <a:t>The spacious firmament on high, </a:t>
            </a:r>
          </a:p>
          <a:p>
            <a:r>
              <a:rPr lang="en-US" sz="1600" dirty="0">
                <a:solidFill>
                  <a:schemeClr val="bg1"/>
                </a:solidFill>
                <a:latin typeface="Goudy Old Style" panose="02020502050305020303" pitchFamily="18" charset="77"/>
              </a:rPr>
              <a:t>with all the blue ethereal sky, </a:t>
            </a:r>
          </a:p>
          <a:p>
            <a:r>
              <a:rPr lang="en-US" sz="1600" dirty="0">
                <a:solidFill>
                  <a:schemeClr val="bg1"/>
                </a:solidFill>
                <a:latin typeface="Goudy Old Style" panose="02020502050305020303" pitchFamily="18" charset="77"/>
              </a:rPr>
              <a:t>and spangled heavens, a shining frame, </a:t>
            </a:r>
          </a:p>
          <a:p>
            <a:r>
              <a:rPr lang="en-US" sz="1600" dirty="0">
                <a:solidFill>
                  <a:schemeClr val="bg1"/>
                </a:solidFill>
                <a:latin typeface="Goudy Old Style" panose="02020502050305020303" pitchFamily="18" charset="77"/>
              </a:rPr>
              <a:t>their great Original proclaim. </a:t>
            </a:r>
          </a:p>
          <a:p>
            <a:r>
              <a:rPr lang="en-US" sz="1600" dirty="0">
                <a:solidFill>
                  <a:schemeClr val="bg1"/>
                </a:solidFill>
                <a:latin typeface="Goudy Old Style" panose="02020502050305020303" pitchFamily="18" charset="77"/>
              </a:rPr>
              <a:t>The unwearied sun from day to day </a:t>
            </a:r>
          </a:p>
          <a:p>
            <a:r>
              <a:rPr lang="en-US" sz="1600" dirty="0">
                <a:solidFill>
                  <a:schemeClr val="bg1"/>
                </a:solidFill>
                <a:latin typeface="Goudy Old Style" panose="02020502050305020303" pitchFamily="18" charset="77"/>
              </a:rPr>
              <a:t>does his Creator's power display, </a:t>
            </a:r>
          </a:p>
          <a:p>
            <a:r>
              <a:rPr lang="en-US" sz="1600" dirty="0">
                <a:solidFill>
                  <a:schemeClr val="bg1"/>
                </a:solidFill>
                <a:latin typeface="Goudy Old Style" panose="02020502050305020303" pitchFamily="18" charset="77"/>
              </a:rPr>
              <a:t>and publishes to every land</a:t>
            </a:r>
          </a:p>
          <a:p>
            <a:r>
              <a:rPr lang="en-US" sz="1600" dirty="0">
                <a:solidFill>
                  <a:schemeClr val="bg1"/>
                </a:solidFill>
                <a:latin typeface="Goudy Old Style" panose="02020502050305020303" pitchFamily="18" charset="77"/>
              </a:rPr>
              <a:t> the work of an almighty hand. </a:t>
            </a:r>
          </a:p>
          <a:p>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2 Soon as the evening shades prevail </a:t>
            </a:r>
          </a:p>
          <a:p>
            <a:r>
              <a:rPr lang="en-US" sz="1600" dirty="0">
                <a:solidFill>
                  <a:schemeClr val="bg1"/>
                </a:solidFill>
                <a:latin typeface="Goudy Old Style" panose="02020502050305020303" pitchFamily="18" charset="77"/>
              </a:rPr>
              <a:t>the moon takes up the wondrous tale, </a:t>
            </a:r>
          </a:p>
          <a:p>
            <a:r>
              <a:rPr lang="en-US" sz="1600" dirty="0">
                <a:solidFill>
                  <a:schemeClr val="bg1"/>
                </a:solidFill>
                <a:latin typeface="Goudy Old Style" panose="02020502050305020303" pitchFamily="18" charset="77"/>
              </a:rPr>
              <a:t>and nightly to the listening earth</a:t>
            </a:r>
          </a:p>
          <a:p>
            <a:r>
              <a:rPr lang="en-US" sz="1600" dirty="0">
                <a:solidFill>
                  <a:schemeClr val="bg1"/>
                </a:solidFill>
                <a:latin typeface="Goudy Old Style" panose="02020502050305020303" pitchFamily="18" charset="77"/>
              </a:rPr>
              <a:t> repeats the story of her birth; </a:t>
            </a:r>
          </a:p>
          <a:p>
            <a:r>
              <a:rPr lang="en-US" sz="1600" dirty="0">
                <a:solidFill>
                  <a:schemeClr val="bg1"/>
                </a:solidFill>
                <a:latin typeface="Goudy Old Style" panose="02020502050305020303" pitchFamily="18" charset="77"/>
              </a:rPr>
              <a:t>whilst all the stars that round her burn, </a:t>
            </a:r>
          </a:p>
          <a:p>
            <a:r>
              <a:rPr lang="en-US" sz="1600" dirty="0">
                <a:solidFill>
                  <a:schemeClr val="bg1"/>
                </a:solidFill>
                <a:latin typeface="Goudy Old Style" panose="02020502050305020303" pitchFamily="18" charset="77"/>
              </a:rPr>
              <a:t>and all the planets in their turn, </a:t>
            </a:r>
          </a:p>
          <a:p>
            <a:r>
              <a:rPr lang="en-US" sz="1600" dirty="0">
                <a:solidFill>
                  <a:schemeClr val="bg1"/>
                </a:solidFill>
                <a:latin typeface="Goudy Old Style" panose="02020502050305020303" pitchFamily="18" charset="77"/>
              </a:rPr>
              <a:t>confirm the tidings, as they roll, </a:t>
            </a:r>
          </a:p>
          <a:p>
            <a:r>
              <a:rPr lang="en-US" sz="1600" dirty="0">
                <a:solidFill>
                  <a:schemeClr val="bg1"/>
                </a:solidFill>
                <a:latin typeface="Goudy Old Style" panose="02020502050305020303" pitchFamily="18" charset="77"/>
              </a:rPr>
              <a:t>and spread the truth from pole to pole. </a:t>
            </a:r>
          </a:p>
          <a:p>
            <a:endParaRPr lang="en-US" sz="1600" dirty="0">
              <a:solidFill>
                <a:schemeClr val="bg1"/>
              </a:solidFill>
              <a:latin typeface="Goudy Old Style" panose="02020502050305020303" pitchFamily="18" charset="77"/>
            </a:endParaRPr>
          </a:p>
          <a:p>
            <a:r>
              <a:rPr lang="en-US" sz="1600" dirty="0">
                <a:solidFill>
                  <a:schemeClr val="bg1"/>
                </a:solidFill>
                <a:latin typeface="Goudy Old Style" panose="02020502050305020303" pitchFamily="18" charset="77"/>
              </a:rPr>
              <a:t>3 What though in solemn silence all </a:t>
            </a:r>
          </a:p>
          <a:p>
            <a:r>
              <a:rPr lang="en-US" sz="1600" dirty="0">
                <a:solidFill>
                  <a:schemeClr val="bg1"/>
                </a:solidFill>
                <a:latin typeface="Goudy Old Style" panose="02020502050305020303" pitchFamily="18" charset="77"/>
              </a:rPr>
              <a:t>move round the dark terrestrial ball; </a:t>
            </a:r>
          </a:p>
          <a:p>
            <a:r>
              <a:rPr lang="en-US" sz="1600" dirty="0">
                <a:solidFill>
                  <a:schemeClr val="bg1"/>
                </a:solidFill>
                <a:latin typeface="Goudy Old Style" panose="02020502050305020303" pitchFamily="18" charset="77"/>
              </a:rPr>
              <a:t>what though nor real voice nor sound </a:t>
            </a:r>
          </a:p>
          <a:p>
            <a:r>
              <a:rPr lang="en-US" sz="1600" dirty="0">
                <a:solidFill>
                  <a:schemeClr val="bg1"/>
                </a:solidFill>
                <a:latin typeface="Goudy Old Style" panose="02020502050305020303" pitchFamily="18" charset="77"/>
              </a:rPr>
              <a:t>amid their radiant orbs be found; </a:t>
            </a:r>
          </a:p>
          <a:p>
            <a:r>
              <a:rPr lang="en-US" sz="1600" dirty="0">
                <a:solidFill>
                  <a:schemeClr val="bg1"/>
                </a:solidFill>
                <a:latin typeface="Goudy Old Style" panose="02020502050305020303" pitchFamily="18" charset="77"/>
              </a:rPr>
              <a:t>in reason's ear they all rejoice, </a:t>
            </a:r>
          </a:p>
          <a:p>
            <a:r>
              <a:rPr lang="en-US" sz="1600" dirty="0">
                <a:solidFill>
                  <a:schemeClr val="bg1"/>
                </a:solidFill>
                <a:latin typeface="Goudy Old Style" panose="02020502050305020303" pitchFamily="18" charset="77"/>
              </a:rPr>
              <a:t>and utter forth a glorious voice, </a:t>
            </a:r>
          </a:p>
          <a:p>
            <a:r>
              <a:rPr lang="en-US" sz="1600" dirty="0">
                <a:solidFill>
                  <a:schemeClr val="bg1"/>
                </a:solidFill>
                <a:latin typeface="Goudy Old Style" panose="02020502050305020303" pitchFamily="18" charset="77"/>
              </a:rPr>
              <a:t>for ever singing as they shine, </a:t>
            </a:r>
          </a:p>
          <a:p>
            <a:r>
              <a:rPr lang="en-US" sz="1600" dirty="0">
                <a:solidFill>
                  <a:schemeClr val="bg1"/>
                </a:solidFill>
                <a:latin typeface="Goudy Old Style" panose="02020502050305020303" pitchFamily="18" charset="77"/>
              </a:rPr>
              <a:t>'The hand that made us is divine.’</a:t>
            </a:r>
          </a:p>
          <a:p>
            <a:endParaRPr lang="en-US" sz="1600" b="1" cap="all" dirty="0">
              <a:solidFill>
                <a:schemeClr val="bg1"/>
              </a:solidFill>
              <a:latin typeface="Goudy Old Style" panose="02020502050305020303" pitchFamily="18" charset="77"/>
            </a:endParaRPr>
          </a:p>
          <a:p>
            <a:r>
              <a:rPr lang="en-US" i="1" cap="all" dirty="0">
                <a:solidFill>
                  <a:schemeClr val="bg1"/>
                </a:solidFill>
                <a:latin typeface="Goudy Old Style" panose="02020502050305020303" pitchFamily="18" charset="77"/>
              </a:rPr>
              <a:t>“{GOD] </a:t>
            </a:r>
            <a:r>
              <a:rPr lang="en-US" i="1" dirty="0">
                <a:solidFill>
                  <a:schemeClr val="bg1"/>
                </a:solidFill>
                <a:latin typeface="Goudy Old Style" panose="02020502050305020303" pitchFamily="18" charset="77"/>
              </a:rPr>
              <a:t>has made the best ar­gu­ments for his own ex­is­tence in the for­ma­tion of the hea­vens and the earth, and these are ar­gu­ments which a man of sense can­not for­bear at­tend­ing to who is out of the noise and hur­ry of hu­man af­fairs…The Psalm­ist has ve­ry beau­ti­ful strokes of po­et­ry to this pur­pose in that ex­alt­ed strain (Psalm xix). As such a bold and sub­lime man­ner of Think­ing fur­nished out very no­ble Mat­ter for an Ode, the Read­er may see it wrought in­to the fol­low­ing </a:t>
            </a:r>
            <a:r>
              <a:rPr lang="en-US" i="1">
                <a:solidFill>
                  <a:schemeClr val="bg1"/>
                </a:solidFill>
                <a:latin typeface="Goudy Old Style" panose="02020502050305020303" pitchFamily="18" charset="77"/>
              </a:rPr>
              <a:t>one.”</a:t>
            </a:r>
            <a:endParaRPr lang="en-US" i="1" dirty="0">
              <a:solidFill>
                <a:schemeClr val="bg1"/>
              </a:solidFill>
              <a:latin typeface="Goudy Old Style" panose="02020502050305020303" pitchFamily="18" charset="77"/>
            </a:endParaRPr>
          </a:p>
          <a:p>
            <a:endParaRPr lang="en-US" i="1" dirty="0">
              <a:solidFill>
                <a:schemeClr val="bg1"/>
              </a:solidFill>
              <a:latin typeface="Goudy Old Style" panose="02020502050305020303" pitchFamily="18" charset="77"/>
            </a:endParaRPr>
          </a:p>
          <a:p>
            <a:r>
              <a:rPr lang="en-US" i="1" dirty="0">
                <a:solidFill>
                  <a:schemeClr val="bg1"/>
                </a:solidFill>
                <a:latin typeface="Goudy Old Style" panose="02020502050305020303" pitchFamily="18" charset="77"/>
              </a:rPr>
              <a:t>--Joseph Addison, 1712</a:t>
            </a:r>
          </a:p>
          <a:p>
            <a:endParaRPr lang="en-US" sz="1600" b="1" cap="all" dirty="0">
              <a:solidFill>
                <a:schemeClr val="bg1"/>
              </a:solidFill>
              <a:latin typeface="Goudy Old Style" panose="02020502050305020303" pitchFamily="18" charset="77"/>
            </a:endParaRPr>
          </a:p>
          <a:p>
            <a:pPr algn="ctr"/>
            <a:endParaRPr lang="en-US" sz="1600" b="1" cap="all" dirty="0">
              <a:solidFill>
                <a:schemeClr val="bg1"/>
              </a:solidFill>
              <a:latin typeface="Goudy Old Style" panose="02020502050305020303" pitchFamily="18" charset="77"/>
            </a:endParaRPr>
          </a:p>
          <a:p>
            <a:pPr algn="ctr"/>
            <a:endParaRPr lang="en-US" sz="1600" b="1" cap="all" dirty="0">
              <a:solidFill>
                <a:schemeClr val="bg1"/>
              </a:solidFill>
              <a:latin typeface="Goudy Old Style" panose="02020502050305020303" pitchFamily="18" charset="77"/>
            </a:endParaRPr>
          </a:p>
          <a:p>
            <a:pPr algn="ctr"/>
            <a:endParaRPr lang="en-US" sz="1600" b="1" cap="all" dirty="0">
              <a:solidFill>
                <a:schemeClr val="bg1"/>
              </a:solidFill>
              <a:latin typeface="Goudy Old Style" panose="02020502050305020303" pitchFamily="18" charset="77"/>
            </a:endParaRPr>
          </a:p>
          <a:p>
            <a:pPr algn="ctr"/>
            <a:endParaRPr lang="en-US" sz="1600" b="1" cap="all" dirty="0">
              <a:solidFill>
                <a:schemeClr val="bg1"/>
              </a:solidFill>
              <a:latin typeface="Goudy Old Style" panose="02020502050305020303" pitchFamily="18" charset="77"/>
            </a:endParaRPr>
          </a:p>
          <a:p>
            <a:endParaRPr lang="en-US" sz="2000" b="1" dirty="0">
              <a:solidFill>
                <a:schemeClr val="bg1"/>
              </a:solidFill>
              <a:latin typeface="Goudy Old Style" panose="02020502050305020303" pitchFamily="18" charset="77"/>
            </a:endParaRPr>
          </a:p>
        </p:txBody>
      </p:sp>
    </p:spTree>
    <p:extLst>
      <p:ext uri="{BB962C8B-B14F-4D97-AF65-F5344CB8AC3E}">
        <p14:creationId xmlns:p14="http://schemas.microsoft.com/office/powerpoint/2010/main" val="2941476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205344" y="0"/>
            <a:ext cx="10861737" cy="4708981"/>
          </a:xfrm>
          <a:prstGeom prst="rect">
            <a:avLst/>
          </a:prstGeom>
        </p:spPr>
        <p:txBody>
          <a:bodyPr wrap="square">
            <a:spAutoFit/>
          </a:bodyPr>
          <a:lstStyle/>
          <a:p>
            <a:pPr algn="ctr"/>
            <a:endParaRPr lang="en-US" b="1" dirty="0">
              <a:solidFill>
                <a:schemeClr val="bg1"/>
              </a:solidFill>
              <a:latin typeface="Goudy Old Style" charset="0"/>
              <a:ea typeface="Goudy Old Style" charset="0"/>
              <a:cs typeface="Goudy Old Style" charset="0"/>
            </a:endParaRPr>
          </a:p>
          <a:p>
            <a:r>
              <a:rPr lang="en-US" dirty="0"/>
              <a:t> </a:t>
            </a: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endParaRPr lang="en-US" b="1"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For at one time you were darkness, but now you are light in the Lord. </a:t>
            </a:r>
          </a:p>
          <a:p>
            <a:pPr algn="ctr"/>
            <a:r>
              <a:rPr lang="en-US" b="1" dirty="0">
                <a:solidFill>
                  <a:schemeClr val="bg1"/>
                </a:solidFill>
                <a:latin typeface="Goudy Old Style" charset="0"/>
                <a:ea typeface="Goudy Old Style" charset="0"/>
                <a:cs typeface="Goudy Old Style" charset="0"/>
              </a:rPr>
              <a:t>Walk as children of light (for the fruit of light is found in all that is good and right and true), </a:t>
            </a:r>
          </a:p>
          <a:p>
            <a:pPr algn="ctr"/>
            <a:r>
              <a:rPr lang="en-US" b="1" dirty="0">
                <a:solidFill>
                  <a:schemeClr val="bg1"/>
                </a:solidFill>
                <a:latin typeface="Goudy Old Style" charset="0"/>
                <a:ea typeface="Goudy Old Style" charset="0"/>
                <a:cs typeface="Goudy Old Style" charset="0"/>
              </a:rPr>
              <a:t>and try to discern what is pleasing to the Lord. Take no part in the unfruitful works of darkness, </a:t>
            </a:r>
          </a:p>
          <a:p>
            <a:pPr algn="ctr"/>
            <a:r>
              <a:rPr lang="en-US" b="1" dirty="0">
                <a:solidFill>
                  <a:schemeClr val="bg1"/>
                </a:solidFill>
                <a:latin typeface="Goudy Old Style" charset="0"/>
                <a:ea typeface="Goudy Old Style" charset="0"/>
                <a:cs typeface="Goudy Old Style" charset="0"/>
              </a:rPr>
              <a:t>but instead expose them. For it is shameful even to speak of the things that they do in secret. </a:t>
            </a:r>
            <a:r>
              <a:rPr lang="en-US" b="1" baseline="30000" dirty="0">
                <a:solidFill>
                  <a:schemeClr val="bg1"/>
                </a:solidFill>
                <a:latin typeface="Goudy Old Style" charset="0"/>
                <a:ea typeface="Goudy Old Style" charset="0"/>
                <a:cs typeface="Goudy Old Style" charset="0"/>
              </a:rPr>
              <a:t> </a:t>
            </a:r>
          </a:p>
          <a:p>
            <a:pPr algn="ctr"/>
            <a:r>
              <a:rPr lang="en-US" b="1" dirty="0">
                <a:solidFill>
                  <a:schemeClr val="bg1"/>
                </a:solidFill>
                <a:latin typeface="Goudy Old Style" charset="0"/>
                <a:ea typeface="Goudy Old Style" charset="0"/>
                <a:cs typeface="Goudy Old Style" charset="0"/>
              </a:rPr>
              <a:t>But when anything is exposed by the light, it becomes visible, for anything that becomes visible is light. </a:t>
            </a:r>
          </a:p>
          <a:p>
            <a:pPr algn="ctr"/>
            <a:r>
              <a:rPr lang="en-US" b="1" dirty="0">
                <a:solidFill>
                  <a:schemeClr val="bg1"/>
                </a:solidFill>
                <a:latin typeface="Goudy Old Style" charset="0"/>
                <a:ea typeface="Goudy Old Style" charset="0"/>
                <a:cs typeface="Goudy Old Style" charset="0"/>
              </a:rPr>
              <a:t>Therefore it says, “Awake, O sleeper, and arise from the dead, </a:t>
            </a:r>
          </a:p>
          <a:p>
            <a:pPr algn="ctr"/>
            <a:r>
              <a:rPr lang="en-US" b="1" dirty="0">
                <a:solidFill>
                  <a:schemeClr val="bg1"/>
                </a:solidFill>
                <a:latin typeface="Goudy Old Style" charset="0"/>
                <a:ea typeface="Goudy Old Style" charset="0"/>
                <a:cs typeface="Goudy Old Style" charset="0"/>
              </a:rPr>
              <a:t>and Christ will shine on you.”</a:t>
            </a:r>
          </a:p>
          <a:p>
            <a:pPr algn="ctr"/>
            <a:endParaRPr lang="en-US" b="1" baseline="30000"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charset="0"/>
                <a:ea typeface="Goudy Old Style" charset="0"/>
                <a:cs typeface="Goudy Old Style" charset="0"/>
              </a:rPr>
              <a:t>Look carefully then how you walk, not as unwise but as wise, </a:t>
            </a:r>
          </a:p>
          <a:p>
            <a:pPr algn="ctr"/>
            <a:r>
              <a:rPr lang="en-US" b="1" dirty="0">
                <a:solidFill>
                  <a:schemeClr val="bg1"/>
                </a:solidFill>
                <a:latin typeface="Goudy Old Style" charset="0"/>
                <a:ea typeface="Goudy Old Style" charset="0"/>
                <a:cs typeface="Goudy Old Style" charset="0"/>
              </a:rPr>
              <a:t>making the best use of the time, because the days are evil. Therefore do not be foolish, </a:t>
            </a:r>
          </a:p>
          <a:p>
            <a:pPr algn="ctr"/>
            <a:r>
              <a:rPr lang="en-US" b="1" dirty="0">
                <a:solidFill>
                  <a:schemeClr val="bg1"/>
                </a:solidFill>
                <a:latin typeface="Goudy Old Style" charset="0"/>
                <a:ea typeface="Goudy Old Style" charset="0"/>
                <a:cs typeface="Goudy Old Style" charset="0"/>
              </a:rPr>
              <a:t>but understand what the will of the Lord is. </a:t>
            </a:r>
          </a:p>
          <a:p>
            <a:pPr algn="ctr"/>
            <a:endParaRPr lang="en-US" b="1" dirty="0">
              <a:solidFill>
                <a:schemeClr val="bg1"/>
              </a:solidFill>
              <a:latin typeface="Goudy Old Style" charset="0"/>
              <a:ea typeface="Goudy Old Style" charset="0"/>
              <a:cs typeface="Goudy Old Style" charset="0"/>
            </a:endParaRPr>
          </a:p>
          <a:p>
            <a:pPr algn="ctr"/>
            <a:r>
              <a:rPr lang="en-US" i="1" dirty="0">
                <a:solidFill>
                  <a:schemeClr val="bg1"/>
                </a:solidFill>
                <a:latin typeface="Arial" charset="0"/>
                <a:ea typeface="Arial" charset="0"/>
                <a:cs typeface="Arial" charset="0"/>
              </a:rPr>
              <a:t>Ephesians 5: 8-17</a:t>
            </a:r>
          </a:p>
        </p:txBody>
      </p:sp>
    </p:spTree>
    <p:extLst>
      <p:ext uri="{BB962C8B-B14F-4D97-AF65-F5344CB8AC3E}">
        <p14:creationId xmlns:p14="http://schemas.microsoft.com/office/powerpoint/2010/main" val="398299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43" y="2024746"/>
            <a:ext cx="824459" cy="1959425"/>
          </a:xfrm>
          <a:prstGeom prst="rect">
            <a:avLst/>
          </a:prstGeom>
        </p:spPr>
      </p:pic>
      <p:sp>
        <p:nvSpPr>
          <p:cNvPr id="6" name="Rectangle 5"/>
          <p:cNvSpPr/>
          <p:nvPr/>
        </p:nvSpPr>
        <p:spPr>
          <a:xfrm>
            <a:off x="1184223" y="0"/>
            <a:ext cx="10882859" cy="7140416"/>
          </a:xfrm>
          <a:prstGeom prst="rect">
            <a:avLst/>
          </a:prstGeom>
        </p:spPr>
        <p:txBody>
          <a:bodyPr wrap="square">
            <a:spAutoFit/>
          </a:bodyPr>
          <a:lstStyle/>
          <a:p>
            <a:r>
              <a:rPr lang="en-US" sz="2200" b="1" dirty="0">
                <a:solidFill>
                  <a:schemeClr val="bg1"/>
                </a:solidFill>
                <a:latin typeface="Goudy Old Style" charset="0"/>
                <a:ea typeface="Goudy Old Style" charset="0"/>
                <a:cs typeface="Goudy Old Style" charset="0"/>
              </a:rPr>
              <a:t>How to approach this class:</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--On the beach</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--Snorkeling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--Scuba diving</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--Email list</a:t>
            </a:r>
            <a:br>
              <a:rPr lang="en-US" sz="2200" b="1" dirty="0">
                <a:solidFill>
                  <a:schemeClr val="bg1"/>
                </a:solidFill>
                <a:latin typeface="Goudy Old Style" charset="0"/>
                <a:ea typeface="Goudy Old Style" charset="0"/>
                <a:cs typeface="Goudy Old Style" charset="0"/>
              </a:rPr>
            </a:b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How to read </a:t>
            </a:r>
            <a:r>
              <a:rPr lang="en-US" sz="2200" b="1" i="1" dirty="0">
                <a:solidFill>
                  <a:schemeClr val="bg1"/>
                </a:solidFill>
                <a:latin typeface="Goudy Old Style" charset="0"/>
                <a:ea typeface="Goudy Old Style" charset="0"/>
                <a:cs typeface="Goudy Old Style" charset="0"/>
              </a:rPr>
              <a:t>That Hideous Strength:</a:t>
            </a:r>
            <a:br>
              <a:rPr lang="en-US" sz="2200" b="1" i="1" dirty="0">
                <a:solidFill>
                  <a:schemeClr val="bg1"/>
                </a:solidFill>
                <a:latin typeface="Goudy Old Style" charset="0"/>
                <a:ea typeface="Goudy Old Style" charset="0"/>
                <a:cs typeface="Goudy Old Style" charset="0"/>
              </a:rPr>
            </a:br>
            <a:endParaRPr lang="en-US" sz="2200" b="1" i="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--One chapter at a time</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--Make a chart of characters</a:t>
            </a:r>
            <a:br>
              <a:rPr lang="en-US" sz="2200" b="1" dirty="0">
                <a:solidFill>
                  <a:schemeClr val="bg1"/>
                </a:solidFill>
                <a:latin typeface="Goudy Old Style" charset="0"/>
                <a:ea typeface="Goudy Old Style" charset="0"/>
                <a:cs typeface="Goudy Old Style" charset="0"/>
              </a:rPr>
            </a:br>
            <a:r>
              <a:rPr lang="en-US" sz="2200" b="1" dirty="0">
                <a:solidFill>
                  <a:schemeClr val="bg1"/>
                </a:solidFill>
                <a:latin typeface="Goudy Old Style" charset="0"/>
                <a:ea typeface="Goudy Old Style" charset="0"/>
                <a:cs typeface="Goudy Old Style" charset="0"/>
              </a:rPr>
              <a:t>--Look for and note where themes from </a:t>
            </a:r>
            <a:r>
              <a:rPr lang="en-US" sz="2200" b="1" i="1" dirty="0">
                <a:solidFill>
                  <a:schemeClr val="bg1"/>
                </a:solidFill>
                <a:latin typeface="Goudy Old Style" charset="0"/>
                <a:ea typeface="Goudy Old Style" charset="0"/>
                <a:cs typeface="Goudy Old Style" charset="0"/>
              </a:rPr>
              <a:t>The Abolition of Man </a:t>
            </a:r>
            <a:r>
              <a:rPr lang="en-US" sz="2200" b="1" dirty="0">
                <a:solidFill>
                  <a:schemeClr val="bg1"/>
                </a:solidFill>
                <a:latin typeface="Goudy Old Style" charset="0"/>
                <a:ea typeface="Goudy Old Style" charset="0"/>
                <a:cs typeface="Goudy Old Style" charset="0"/>
              </a:rPr>
              <a:t>appear</a:t>
            </a:r>
            <a:br>
              <a:rPr lang="en-US" sz="2200" b="1" dirty="0">
                <a:solidFill>
                  <a:schemeClr val="bg1"/>
                </a:solidFill>
                <a:latin typeface="Goudy Old Style" charset="0"/>
                <a:ea typeface="Goudy Old Style" charset="0"/>
                <a:cs typeface="Goudy Old Style" charset="0"/>
              </a:rPr>
            </a:br>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What we’ll be doing each week:</a:t>
            </a:r>
          </a:p>
          <a:p>
            <a:endParaRPr lang="en-US" sz="2200" b="1" dirty="0">
              <a:solidFill>
                <a:schemeClr val="bg1"/>
              </a:solidFill>
              <a:latin typeface="Goudy Old Style" charset="0"/>
              <a:ea typeface="Goudy Old Style" charset="0"/>
              <a:cs typeface="Goudy Old Style" charset="0"/>
            </a:endParaRPr>
          </a:p>
          <a:p>
            <a:r>
              <a:rPr lang="en-US" sz="2200" b="1" dirty="0">
                <a:solidFill>
                  <a:schemeClr val="bg1"/>
                </a:solidFill>
                <a:latin typeface="Goudy Old Style" charset="0"/>
                <a:ea typeface="Goudy Old Style" charset="0"/>
                <a:cs typeface="Goudy Old Style" charset="0"/>
              </a:rPr>
              <a:t>--Examining context and establishing a framework for appreciating these books</a:t>
            </a:r>
          </a:p>
          <a:p>
            <a:r>
              <a:rPr lang="en-US" sz="2200" b="1" dirty="0">
                <a:solidFill>
                  <a:schemeClr val="bg1"/>
                </a:solidFill>
                <a:latin typeface="Goudy Old Style" charset="0"/>
                <a:ea typeface="Goudy Old Style" charset="0"/>
                <a:cs typeface="Goudy Old Style" charset="0"/>
              </a:rPr>
              <a:t>--Unpacking the meaning of Lewis’s works</a:t>
            </a:r>
          </a:p>
          <a:p>
            <a:r>
              <a:rPr lang="en-US" sz="2200" b="1" dirty="0">
                <a:solidFill>
                  <a:schemeClr val="bg1"/>
                </a:solidFill>
                <a:latin typeface="Goudy Old Style" charset="0"/>
                <a:ea typeface="Goudy Old Style" charset="0"/>
                <a:cs typeface="Goudy Old Style" charset="0"/>
              </a:rPr>
              <a:t>--Exploring their relevance for today</a:t>
            </a:r>
          </a:p>
          <a:p>
            <a:r>
              <a:rPr lang="en-US" sz="2200" b="1" dirty="0">
                <a:solidFill>
                  <a:schemeClr val="bg1"/>
                </a:solidFill>
                <a:latin typeface="Goudy Old Style" charset="0"/>
                <a:ea typeface="Goudy Old Style" charset="0"/>
                <a:cs typeface="Goudy Old Style" charset="0"/>
              </a:rPr>
              <a:t>--Considering how we can respond with practices of Hope and of Wisdom rooted in the Scriptures</a:t>
            </a:r>
            <a:br>
              <a:rPr lang="en-US" sz="2200" b="1" dirty="0">
                <a:solidFill>
                  <a:schemeClr val="bg1"/>
                </a:solidFill>
                <a:latin typeface="Goudy Old Style" charset="0"/>
                <a:ea typeface="Goudy Old Style" charset="0"/>
                <a:cs typeface="Goudy Old Style" charset="0"/>
              </a:rPr>
            </a:br>
            <a:endParaRPr lang="en-US" i="1" dirty="0">
              <a:solidFill>
                <a:schemeClr val="bg1"/>
              </a:solidFill>
              <a:effectLst/>
              <a:latin typeface="Arial" charset="0"/>
              <a:ea typeface="Arial" charset="0"/>
              <a:cs typeface="Arial" charset="0"/>
            </a:endParaRPr>
          </a:p>
        </p:txBody>
      </p:sp>
    </p:spTree>
    <p:extLst>
      <p:ext uri="{BB962C8B-B14F-4D97-AF65-F5344CB8AC3E}">
        <p14:creationId xmlns:p14="http://schemas.microsoft.com/office/powerpoint/2010/main" val="1906370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19" y="1700282"/>
            <a:ext cx="834451" cy="1959425"/>
          </a:xfrm>
          <a:prstGeom prst="rect">
            <a:avLst/>
          </a:prstGeom>
        </p:spPr>
      </p:pic>
      <p:sp>
        <p:nvSpPr>
          <p:cNvPr id="6" name="Rectangle 5"/>
          <p:cNvSpPr/>
          <p:nvPr/>
        </p:nvSpPr>
        <p:spPr>
          <a:xfrm>
            <a:off x="1084288" y="0"/>
            <a:ext cx="10752112" cy="8032968"/>
          </a:xfrm>
          <a:prstGeom prst="rect">
            <a:avLst/>
          </a:prstGeom>
        </p:spPr>
        <p:txBody>
          <a:bodyPr wrap="square">
            <a:spAutoFit/>
          </a:bodyPr>
          <a:lstStyle/>
          <a:p>
            <a:r>
              <a:rPr lang="en-US" b="1" dirty="0">
                <a:solidFill>
                  <a:schemeClr val="bg1"/>
                </a:solidFill>
                <a:latin typeface="Goudy Old Style" charset="0"/>
                <a:ea typeface="Goudy Old Style" charset="0"/>
                <a:cs typeface="Goudy Old Style" charset="0"/>
              </a:rPr>
              <a:t>REVIEW FROM PREVIOUS CLASSES</a:t>
            </a:r>
          </a:p>
          <a:p>
            <a:r>
              <a:rPr lang="en-US" b="1" u="sng" dirty="0">
                <a:solidFill>
                  <a:schemeClr val="bg1"/>
                </a:solidFill>
                <a:latin typeface="Goudy Old Style" charset="0"/>
                <a:ea typeface="Goudy Old Style" charset="0"/>
                <a:cs typeface="Goudy Old Style" charset="0"/>
              </a:rPr>
              <a:t>Summary: Main theme of each chapter in </a:t>
            </a:r>
            <a:r>
              <a:rPr lang="en-US" b="1" i="1" u="sng" dirty="0">
                <a:solidFill>
                  <a:schemeClr val="bg1"/>
                </a:solidFill>
                <a:latin typeface="Goudy Old Style" charset="0"/>
                <a:ea typeface="Goudy Old Style" charset="0"/>
                <a:cs typeface="Goudy Old Style" charset="0"/>
              </a:rPr>
              <a:t>The Abolition of Man</a:t>
            </a:r>
            <a:endParaRPr lang="en-US" b="1" i="1" dirty="0">
              <a:solidFill>
                <a:schemeClr val="bg1"/>
              </a:solidFill>
              <a:latin typeface="Goudy Old Style" charset="0"/>
              <a:ea typeface="Goudy Old Style" charset="0"/>
              <a:cs typeface="Goudy Old Style" charset="0"/>
            </a:endParaRPr>
          </a:p>
          <a:p>
            <a:r>
              <a:rPr lang="en-US" dirty="0">
                <a:solidFill>
                  <a:schemeClr val="bg1"/>
                </a:solidFill>
                <a:latin typeface="Goudy Old Style" charset="0"/>
                <a:ea typeface="Goudy Old Style" charset="0"/>
                <a:cs typeface="Goudy Old Style" charset="0"/>
              </a:rPr>
              <a:t>1. “Men without Chests”: The importance of objective values and the poison of subjectivism</a:t>
            </a:r>
          </a:p>
          <a:p>
            <a:r>
              <a:rPr lang="en-US" dirty="0">
                <a:solidFill>
                  <a:schemeClr val="bg1"/>
                </a:solidFill>
                <a:latin typeface="Goudy Old Style" charset="0"/>
                <a:ea typeface="Goudy Old Style" charset="0"/>
                <a:cs typeface="Goudy Old Style" charset="0"/>
              </a:rPr>
              <a:t>2. “The Way”: Why the </a:t>
            </a:r>
            <a:r>
              <a:rPr lang="en-US" i="1" dirty="0">
                <a:solidFill>
                  <a:schemeClr val="bg1"/>
                </a:solidFill>
                <a:latin typeface="Goudy Old Style" charset="0"/>
                <a:ea typeface="Goudy Old Style" charset="0"/>
                <a:cs typeface="Goudy Old Style" charset="0"/>
              </a:rPr>
              <a:t>Tao</a:t>
            </a:r>
            <a:r>
              <a:rPr lang="en-US" dirty="0">
                <a:solidFill>
                  <a:schemeClr val="bg1"/>
                </a:solidFill>
                <a:latin typeface="Goudy Old Style" charset="0"/>
                <a:ea typeface="Goudy Old Style" charset="0"/>
                <a:cs typeface="Goudy Old Style" charset="0"/>
              </a:rPr>
              <a:t>, or Natural Law, is the sole source of all value judgments</a:t>
            </a:r>
          </a:p>
          <a:p>
            <a:r>
              <a:rPr lang="en-US" dirty="0">
                <a:solidFill>
                  <a:schemeClr val="bg1"/>
                </a:solidFill>
                <a:latin typeface="Goudy Old Style" charset="0"/>
                <a:ea typeface="Goudy Old Style" charset="0"/>
                <a:cs typeface="Goudy Old Style" charset="0"/>
              </a:rPr>
              <a:t>3. “The Abolition of Man”: “Man’s control of Nature”  is in reality a means for some men (Conditioners) to control other men, using Nature as their instrument. To “see through” (deconstruct) all things is not to see at all.</a:t>
            </a:r>
          </a:p>
          <a:p>
            <a:endParaRPr lang="en-US" dirty="0">
              <a:solidFill>
                <a:schemeClr val="bg1"/>
              </a:solidFill>
              <a:latin typeface="Goudy Old Style" charset="0"/>
              <a:ea typeface="Goudy Old Style" charset="0"/>
              <a:cs typeface="Goudy Old Style" charset="0"/>
            </a:endParaRPr>
          </a:p>
          <a:p>
            <a:r>
              <a:rPr lang="en-US" sz="1750" b="1" u="sng" dirty="0">
                <a:solidFill>
                  <a:schemeClr val="bg1"/>
                </a:solidFill>
                <a:latin typeface="Goudy Old Style" panose="02020502050305020303" pitchFamily="18" charset="77"/>
              </a:rPr>
              <a:t>PLOT SUMMARY OF THE RANSOM TRILOGY </a:t>
            </a:r>
            <a:r>
              <a:rPr lang="en-US" sz="1750" b="1" i="1" dirty="0">
                <a:solidFill>
                  <a:schemeClr val="bg1"/>
                </a:solidFill>
                <a:latin typeface="Goudy Old Style" panose="02020502050305020303" pitchFamily="18" charset="77"/>
              </a:rPr>
              <a:t>Adapted from Taylor </a:t>
            </a:r>
            <a:r>
              <a:rPr lang="en-US" sz="1750" b="1" i="1" dirty="0" err="1">
                <a:solidFill>
                  <a:schemeClr val="bg1"/>
                </a:solidFill>
                <a:latin typeface="Goudy Old Style" panose="02020502050305020303" pitchFamily="18" charset="77"/>
              </a:rPr>
              <a:t>Dinerman</a:t>
            </a:r>
            <a:r>
              <a:rPr lang="en-US" sz="1750" b="1" i="1" dirty="0">
                <a:solidFill>
                  <a:schemeClr val="bg1"/>
                </a:solidFill>
                <a:latin typeface="Goudy Old Style" panose="02020502050305020303" pitchFamily="18" charset="77"/>
              </a:rPr>
              <a:t>, </a:t>
            </a:r>
            <a:r>
              <a:rPr lang="en-US" sz="1750" b="1" i="1" u="sng" dirty="0">
                <a:solidFill>
                  <a:schemeClr val="bg1"/>
                </a:solidFill>
                <a:latin typeface="Goudy Old Style" panose="02020502050305020303" pitchFamily="18" charset="77"/>
              </a:rPr>
              <a:t>The Space Review</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Out of the Silent Planet</a:t>
            </a:r>
            <a:r>
              <a:rPr lang="en-US" sz="1750" dirty="0">
                <a:solidFill>
                  <a:schemeClr val="bg1"/>
                </a:solidFill>
                <a:latin typeface="Goudy Old Style" panose="02020502050305020303" pitchFamily="18" charset="77"/>
              </a:rPr>
              <a:t>, tells how Ransom, a Cambridge don on holiday, is kidnapped by the physicist Weston and his partner Devine, a sleazy businessman, and taken to </a:t>
            </a:r>
            <a:r>
              <a:rPr lang="en-US" sz="1750" dirty="0" err="1">
                <a:solidFill>
                  <a:schemeClr val="bg1"/>
                </a:solidFill>
                <a:latin typeface="Goudy Old Style" panose="02020502050305020303" pitchFamily="18" charset="77"/>
              </a:rPr>
              <a:t>Malacandra</a:t>
            </a:r>
            <a:r>
              <a:rPr lang="en-US" sz="1750" dirty="0">
                <a:solidFill>
                  <a:schemeClr val="bg1"/>
                </a:solidFill>
                <a:latin typeface="Goudy Old Style" panose="02020502050305020303" pitchFamily="18" charset="77"/>
              </a:rPr>
              <a:t> (Mars), supposedly as a human sacrifice. </a:t>
            </a:r>
            <a:r>
              <a:rPr lang="en-US" sz="1750" b="1" dirty="0">
                <a:solidFill>
                  <a:schemeClr val="bg1"/>
                </a:solidFill>
                <a:latin typeface="Goudy Old Style" panose="02020502050305020303" pitchFamily="18" charset="77"/>
              </a:rPr>
              <a:t>--</a:t>
            </a:r>
            <a:r>
              <a:rPr lang="en-US" sz="1750" i="1" dirty="0">
                <a:solidFill>
                  <a:schemeClr val="bg1"/>
                </a:solidFill>
                <a:latin typeface="Goudy Old Style" panose="02020502050305020303" pitchFamily="18" charset="77"/>
              </a:rPr>
              <a:t>“</a:t>
            </a:r>
            <a:r>
              <a:rPr lang="en-US" sz="1750" b="1" i="1" dirty="0" err="1">
                <a:solidFill>
                  <a:schemeClr val="bg1"/>
                </a:solidFill>
                <a:latin typeface="Goudy Old Style" panose="02020502050305020303" pitchFamily="18" charset="77"/>
              </a:rPr>
              <a:t>Perelandra</a:t>
            </a:r>
            <a:r>
              <a:rPr lang="en-US" sz="1750" dirty="0">
                <a:solidFill>
                  <a:schemeClr val="bg1"/>
                </a:solidFill>
                <a:latin typeface="Goudy Old Style" panose="02020502050305020303" pitchFamily="18" charset="77"/>
              </a:rPr>
              <a:t>, the name Lewis gives to Venus, is also the title of the second book in the series. Retelling the story of Adam and Eve, it is the most explicitly biblical of the three. Weston plays the role of the serpent sent to tempt the woman who is to become the mother of the world into rejecting God’s will. Ransom is sent by the </a:t>
            </a:r>
            <a:r>
              <a:rPr lang="en-US" sz="1750" dirty="0" err="1">
                <a:solidFill>
                  <a:schemeClr val="bg1"/>
                </a:solidFill>
                <a:latin typeface="Goudy Old Style" panose="02020502050305020303" pitchFamily="18" charset="77"/>
              </a:rPr>
              <a:t>Oyarsa</a:t>
            </a:r>
            <a:r>
              <a:rPr lang="en-US" sz="1750" dirty="0">
                <a:solidFill>
                  <a:schemeClr val="bg1"/>
                </a:solidFill>
                <a:latin typeface="Goudy Old Style" panose="02020502050305020303" pitchFamily="18" charset="77"/>
              </a:rPr>
              <a:t> to challenge the evil one and to save Venus from the fate of Earth.</a:t>
            </a:r>
          </a:p>
          <a:p>
            <a:r>
              <a:rPr lang="en-US" sz="1750" i="1" dirty="0">
                <a:solidFill>
                  <a:schemeClr val="bg1"/>
                </a:solidFill>
                <a:latin typeface="Goudy Old Style" panose="02020502050305020303" pitchFamily="18" charset="77"/>
              </a:rPr>
              <a:t>--“</a:t>
            </a:r>
            <a:r>
              <a:rPr lang="en-US" sz="1750" b="1" i="1" dirty="0">
                <a:solidFill>
                  <a:schemeClr val="bg1"/>
                </a:solidFill>
                <a:latin typeface="Goudy Old Style" panose="02020502050305020303" pitchFamily="18" charset="77"/>
              </a:rPr>
              <a:t>That Hideous Strength </a:t>
            </a:r>
            <a:r>
              <a:rPr lang="en-US" sz="1750" dirty="0">
                <a:solidFill>
                  <a:schemeClr val="bg1"/>
                </a:solidFill>
                <a:latin typeface="Goudy Old Style" panose="02020502050305020303" pitchFamily="18" charset="77"/>
              </a:rPr>
              <a:t>combines a sordid tale of intra-university politics, Arthurian legend, and spiritual combat. In a small British University town, one of the colleges finds itself seduced and then engulfed by the newly established National Institute for Coordinated Experiments (N.I.C.E). This organization is secretly controlled by a pair of initiates, who plan to revive the wizard Merlin from his long, enchanted slumber and to use his powers for their own  purposes. </a:t>
            </a:r>
          </a:p>
          <a:p>
            <a:endParaRPr lang="en-US" sz="1750" b="1" u="sng" dirty="0">
              <a:solidFill>
                <a:schemeClr val="bg1"/>
              </a:solidFill>
              <a:latin typeface="Goudy Old Style" panose="02020502050305020303" pitchFamily="18" charset="77"/>
            </a:endParaRPr>
          </a:p>
          <a:p>
            <a:r>
              <a:rPr lang="en-US" sz="1750" b="1" u="sng" dirty="0">
                <a:solidFill>
                  <a:schemeClr val="bg1"/>
                </a:solidFill>
                <a:latin typeface="Goudy Old Style" panose="02020502050305020303" pitchFamily="18" charset="77"/>
                <a:ea typeface="Goudy Old Style" charset="0"/>
                <a:cs typeface="Goudy Old Style" charset="0"/>
              </a:rPr>
              <a:t>TITLE SOURCE</a:t>
            </a:r>
            <a:endParaRPr lang="en-US" b="1" u="sng" dirty="0">
              <a:solidFill>
                <a:schemeClr val="bg1"/>
              </a:solidFill>
              <a:latin typeface="Goudy Old Style" charset="0"/>
              <a:ea typeface="Goudy Old Style" charset="0"/>
              <a:cs typeface="Goudy Old Style" charset="0"/>
            </a:endParaRPr>
          </a:p>
          <a:p>
            <a:pPr algn="ctr"/>
            <a:r>
              <a:rPr lang="en-US" b="1" dirty="0">
                <a:solidFill>
                  <a:schemeClr val="bg1"/>
                </a:solidFill>
                <a:latin typeface="Goudy Old Style" panose="02020502050305020303" pitchFamily="18" charset="77"/>
              </a:rPr>
              <a:t>“The shadow of that </a:t>
            </a:r>
            <a:r>
              <a:rPr lang="en-US" b="1" dirty="0" err="1">
                <a:solidFill>
                  <a:schemeClr val="bg1"/>
                </a:solidFill>
                <a:latin typeface="Goudy Old Style" panose="02020502050305020303" pitchFamily="18" charset="77"/>
              </a:rPr>
              <a:t>hyddeous</a:t>
            </a:r>
            <a:r>
              <a:rPr lang="en-US" b="1" dirty="0">
                <a:solidFill>
                  <a:schemeClr val="bg1"/>
                </a:solidFill>
                <a:latin typeface="Goudy Old Style" panose="02020502050305020303" pitchFamily="18" charset="77"/>
              </a:rPr>
              <a:t> strength, sax </a:t>
            </a:r>
            <a:r>
              <a:rPr lang="en-US" b="1" dirty="0" err="1">
                <a:solidFill>
                  <a:schemeClr val="bg1"/>
                </a:solidFill>
                <a:latin typeface="Goudy Old Style" panose="02020502050305020303" pitchFamily="18" charset="77"/>
              </a:rPr>
              <a:t>myle</a:t>
            </a:r>
            <a:r>
              <a:rPr lang="en-US" b="1" dirty="0">
                <a:solidFill>
                  <a:schemeClr val="bg1"/>
                </a:solidFill>
                <a:latin typeface="Goudy Old Style" panose="02020502050305020303" pitchFamily="18" charset="77"/>
              </a:rPr>
              <a:t> and more it is of length” </a:t>
            </a:r>
          </a:p>
          <a:p>
            <a:pPr algn="ctr"/>
            <a:r>
              <a:rPr lang="en-US" b="1" dirty="0">
                <a:solidFill>
                  <a:schemeClr val="bg1"/>
                </a:solidFill>
                <a:latin typeface="Goudy Old Style" panose="02020502050305020303" pitchFamily="18" charset="77"/>
              </a:rPr>
              <a:t>(Sir David Lyndsay: from “</a:t>
            </a:r>
            <a:r>
              <a:rPr lang="en-US" b="1" dirty="0" err="1">
                <a:solidFill>
                  <a:schemeClr val="bg1"/>
                </a:solidFill>
                <a:latin typeface="Goudy Old Style" panose="02020502050305020303" pitchFamily="18" charset="77"/>
              </a:rPr>
              <a:t>Ane</a:t>
            </a:r>
            <a:r>
              <a:rPr lang="en-US" b="1" dirty="0">
                <a:solidFill>
                  <a:schemeClr val="bg1"/>
                </a:solidFill>
                <a:latin typeface="Goudy Old Style" panose="02020502050305020303" pitchFamily="18" charset="77"/>
              </a:rPr>
              <a:t> Dialog,” describing the Tower of Babel)</a:t>
            </a:r>
          </a:p>
          <a:p>
            <a:pPr algn="ctr"/>
            <a:endParaRPr lang="en-US" b="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“This is a ‘tall story’ about devilry, though it has behind it a serious ‘point’ which I have tried to make in my Abolition of Man.” –from Preface to </a:t>
            </a:r>
            <a:r>
              <a:rPr lang="en-US" i="1" dirty="0">
                <a:solidFill>
                  <a:schemeClr val="bg1"/>
                </a:solidFill>
                <a:latin typeface="Goudy Old Style" panose="02020502050305020303" pitchFamily="18" charset="77"/>
              </a:rPr>
              <a:t>That Hideous Strength</a:t>
            </a:r>
          </a:p>
          <a:p>
            <a:endParaRPr lang="en-US" dirty="0">
              <a:solidFill>
                <a:schemeClr val="bg1"/>
              </a:solidFill>
              <a:latin typeface="Goudy Old Style" charset="0"/>
              <a:ea typeface="Goudy Old Style" charset="0"/>
              <a:cs typeface="Goudy Old Style" charset="0"/>
            </a:endParaRPr>
          </a:p>
          <a:p>
            <a:endParaRPr lang="en-US"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a typeface="Arial" charset="0"/>
              <a:cs typeface="Arial" charset="0"/>
            </a:endParaRPr>
          </a:p>
          <a:p>
            <a:endParaRPr lang="en-US" dirty="0">
              <a:solidFill>
                <a:schemeClr val="bg1"/>
              </a:solidFill>
              <a:effectLst/>
              <a:latin typeface="Goudy Old Style" panose="02020502050305020303" pitchFamily="18" charset="77"/>
              <a:ea typeface="Arial" charset="0"/>
              <a:cs typeface="Arial" charset="0"/>
            </a:endParaRPr>
          </a:p>
        </p:txBody>
      </p:sp>
    </p:spTree>
    <p:extLst>
      <p:ext uri="{BB962C8B-B14F-4D97-AF65-F5344CB8AC3E}">
        <p14:creationId xmlns:p14="http://schemas.microsoft.com/office/powerpoint/2010/main" val="2530726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solidFill>
                  <a:schemeClr val="bg1"/>
                </a:solidFill>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1205344" y="0"/>
            <a:ext cx="10861737" cy="7294305"/>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1, “SALE OF COLLEGE PROPERTY”</a:t>
            </a:r>
          </a:p>
          <a:p>
            <a:r>
              <a:rPr lang="en-US" sz="1750" dirty="0">
                <a:solidFill>
                  <a:schemeClr val="bg1"/>
                </a:solidFill>
                <a:latin typeface="Goudy Old Style" panose="02020502050305020303" pitchFamily="18" charset="77"/>
              </a:rPr>
              <a:t>--Jane and her dreams</a:t>
            </a:r>
          </a:p>
          <a:p>
            <a:r>
              <a:rPr lang="en-US" sz="1750" dirty="0">
                <a:solidFill>
                  <a:schemeClr val="bg1"/>
                </a:solidFill>
                <a:latin typeface="Goudy Old Style" panose="02020502050305020303" pitchFamily="18" charset="77"/>
              </a:rPr>
              <a:t>--Mark and the Inner Circle at </a:t>
            </a:r>
            <a:r>
              <a:rPr lang="en-US" sz="1750" dirty="0" err="1">
                <a:solidFill>
                  <a:schemeClr val="bg1"/>
                </a:solidFill>
                <a:latin typeface="Goudy Old Style" panose="02020502050305020303" pitchFamily="18" charset="77"/>
              </a:rPr>
              <a:t>Bracton</a:t>
            </a:r>
            <a:r>
              <a:rPr lang="en-US" sz="1750" dirty="0">
                <a:solidFill>
                  <a:schemeClr val="bg1"/>
                </a:solidFill>
                <a:latin typeface="Goudy Old Style" panose="02020502050305020303" pitchFamily="18" charset="77"/>
              </a:rPr>
              <a:t> College </a:t>
            </a:r>
          </a:p>
          <a:p>
            <a:r>
              <a:rPr lang="en-US" sz="1750" dirty="0">
                <a:solidFill>
                  <a:schemeClr val="bg1"/>
                </a:solidFill>
                <a:latin typeface="Goudy Old Style" panose="02020502050305020303" pitchFamily="18" charset="77"/>
              </a:rPr>
              <a:t>--The proposal to sell </a:t>
            </a:r>
            <a:r>
              <a:rPr lang="en-US" sz="1750" dirty="0" err="1">
                <a:solidFill>
                  <a:schemeClr val="bg1"/>
                </a:solidFill>
                <a:latin typeface="Goudy Old Style" panose="02020502050305020303" pitchFamily="18" charset="77"/>
              </a:rPr>
              <a:t>Bragdon</a:t>
            </a:r>
            <a:r>
              <a:rPr lang="en-US" sz="1750" dirty="0">
                <a:solidFill>
                  <a:schemeClr val="bg1"/>
                </a:solidFill>
                <a:latin typeface="Goudy Old Style" panose="02020502050305020303" pitchFamily="18" charset="77"/>
              </a:rPr>
              <a:t> Wood and Merlin’s Well to the N.I.C.E.</a:t>
            </a:r>
          </a:p>
          <a:p>
            <a:r>
              <a:rPr lang="en-US" sz="1750" dirty="0">
                <a:solidFill>
                  <a:schemeClr val="bg1"/>
                </a:solidFill>
                <a:latin typeface="Goudy Old Style" panose="02020502050305020303" pitchFamily="18" charset="77"/>
              </a:rPr>
              <a:t>--The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and rumors of Merlin</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2, “DINNER WITH THE SUBWARDEN”</a:t>
            </a:r>
          </a:p>
          <a:p>
            <a:r>
              <a:rPr lang="en-US" sz="1750" dirty="0">
                <a:solidFill>
                  <a:schemeClr val="bg1"/>
                </a:solidFill>
                <a:latin typeface="Goudy Old Style" panose="02020502050305020303" pitchFamily="18" charset="77"/>
              </a:rPr>
              <a:t>--Mark and being included in </a:t>
            </a:r>
            <a:r>
              <a:rPr lang="en-US" sz="1750" dirty="0" err="1">
                <a:solidFill>
                  <a:schemeClr val="bg1"/>
                </a:solidFill>
                <a:latin typeface="Goudy Old Style" panose="02020502050305020303" pitchFamily="18" charset="77"/>
              </a:rPr>
              <a:t>Feverstone’s</a:t>
            </a:r>
            <a:r>
              <a:rPr lang="en-US" sz="1750" dirty="0">
                <a:solidFill>
                  <a:schemeClr val="bg1"/>
                </a:solidFill>
                <a:latin typeface="Goudy Old Style" panose="02020502050305020303" pitchFamily="18" charset="77"/>
              </a:rPr>
              <a:t> confidence in disdain of Curry and Busby</a:t>
            </a:r>
          </a:p>
          <a:p>
            <a:r>
              <a:rPr lang="en-US" sz="1750" dirty="0">
                <a:solidFill>
                  <a:schemeClr val="bg1"/>
                </a:solidFill>
                <a:latin typeface="Goudy Old Style" panose="02020502050305020303" pitchFamily="18" charset="77"/>
              </a:rPr>
              <a:t>--The N.I.C.E. as the ultimate Inner Circle/Ring , focused on taking over and reconditioning the human race,  controlling and subduing Nature, and exerting control over the interplanetary wars</a:t>
            </a:r>
          </a:p>
          <a:p>
            <a:r>
              <a:rPr lang="en-US" sz="1750" dirty="0">
                <a:solidFill>
                  <a:schemeClr val="bg1"/>
                </a:solidFill>
                <a:latin typeface="Goudy Old Style" panose="02020502050305020303" pitchFamily="18" charset="77"/>
              </a:rPr>
              <a:t>--Jane’s fears and vulnerability, which she later rejects as unworthy</a:t>
            </a:r>
          </a:p>
          <a:p>
            <a:r>
              <a:rPr lang="en-US" sz="1750" dirty="0">
                <a:solidFill>
                  <a:schemeClr val="bg1"/>
                </a:solidFill>
                <a:latin typeface="Goudy Old Style" panose="02020502050305020303" pitchFamily="18" charset="77"/>
              </a:rPr>
              <a:t>--Mark’s journey to </a:t>
            </a:r>
            <a:r>
              <a:rPr lang="en-US" sz="1750" dirty="0" err="1">
                <a:solidFill>
                  <a:schemeClr val="bg1"/>
                </a:solidFill>
                <a:latin typeface="Goudy Old Style" panose="02020502050305020303" pitchFamily="18" charset="77"/>
              </a:rPr>
              <a:t>Belbury</a:t>
            </a:r>
            <a:r>
              <a:rPr lang="en-US" sz="1750" dirty="0">
                <a:solidFill>
                  <a:schemeClr val="bg1"/>
                </a:solidFill>
                <a:latin typeface="Goudy Old Style" panose="02020502050305020303" pitchFamily="18" charset="77"/>
              </a:rPr>
              <a:t> and Jane’s journey to St. Anne’s-on-the-Hill</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3, “BELBURY AND ST. ANNE’S-ON-THE-HILL”</a:t>
            </a:r>
          </a:p>
          <a:p>
            <a:r>
              <a:rPr lang="en-US" sz="1750" dirty="0">
                <a:solidFill>
                  <a:schemeClr val="bg1"/>
                </a:solidFill>
                <a:latin typeface="Goudy Old Style" panose="02020502050305020303" pitchFamily="18" charset="77"/>
              </a:rPr>
              <a:t>--doublespeak at the N.I.C.E.: does Mark have a job or not? 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leaving the N.I.C.E.</a:t>
            </a:r>
          </a:p>
          <a:p>
            <a:r>
              <a:rPr lang="en-US" sz="1750" dirty="0">
                <a:solidFill>
                  <a:schemeClr val="bg1"/>
                </a:solidFill>
                <a:latin typeface="Goudy Old Style" panose="02020502050305020303" pitchFamily="18" charset="77"/>
              </a:rPr>
              <a:t>--Jane’s visit to St. Anne’s and her denial and her aversion to being “interfered with”</a:t>
            </a:r>
          </a:p>
          <a:p>
            <a:r>
              <a:rPr lang="en-US" sz="1750" dirty="0">
                <a:solidFill>
                  <a:schemeClr val="bg1"/>
                </a:solidFill>
                <a:latin typeface="Goudy Old Style" panose="02020502050305020303" pitchFamily="18" charset="77"/>
              </a:rPr>
              <a:t>--Mark’s introduction to “Fairy” Hardcastle and the role of the N.I.C.E. secret police</a:t>
            </a:r>
          </a:p>
          <a:p>
            <a:r>
              <a:rPr lang="en-US" sz="1750" dirty="0">
                <a:solidFill>
                  <a:schemeClr val="bg1"/>
                </a:solidFill>
                <a:latin typeface="Goudy Old Style" panose="02020502050305020303" pitchFamily="18" charset="77"/>
              </a:rPr>
              <a:t>--Jane’s resentment of how much she has had to give up in marriage; Mother </a:t>
            </a:r>
            <a:r>
              <a:rPr lang="en-US" sz="1750" dirty="0" err="1">
                <a:solidFill>
                  <a:schemeClr val="bg1"/>
                </a:solidFill>
                <a:latin typeface="Goudy Old Style" panose="02020502050305020303" pitchFamily="18" charset="77"/>
              </a:rPr>
              <a:t>Dimble’s</a:t>
            </a:r>
            <a:r>
              <a:rPr lang="en-US" sz="1750" dirty="0">
                <a:solidFill>
                  <a:schemeClr val="bg1"/>
                </a:solidFill>
                <a:latin typeface="Goudy Old Style" panose="02020502050305020303" pitchFamily="18" charset="77"/>
              </a:rPr>
              <a:t> crisis</a:t>
            </a:r>
          </a:p>
          <a:p>
            <a:endParaRPr lang="en-US" sz="1750"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4, “THE LIQUIDATION OF ANACHRONISMS”</a:t>
            </a:r>
          </a:p>
          <a:p>
            <a:r>
              <a:rPr lang="en-US" sz="1750" dirty="0">
                <a:solidFill>
                  <a:schemeClr val="bg1"/>
                </a:solidFill>
                <a:latin typeface="Goudy Old Style" panose="02020502050305020303" pitchFamily="18" charset="77"/>
              </a:rPr>
              <a:t>--the N.I.C.E. begin turning people out of their homes and destroying </a:t>
            </a:r>
            <a:r>
              <a:rPr lang="en-US" sz="1750" dirty="0" err="1">
                <a:solidFill>
                  <a:schemeClr val="bg1"/>
                </a:solidFill>
                <a:latin typeface="Goudy Old Style" panose="02020502050305020303" pitchFamily="18" charset="77"/>
              </a:rPr>
              <a:t>Edgestow’s</a:t>
            </a:r>
            <a:r>
              <a:rPr lang="en-US" sz="1750" dirty="0">
                <a:solidFill>
                  <a:schemeClr val="bg1"/>
                </a:solidFill>
                <a:latin typeface="Goudy Old Style" panose="02020502050305020303" pitchFamily="18" charset="77"/>
              </a:rPr>
              <a:t> beauty</a:t>
            </a:r>
          </a:p>
          <a:p>
            <a:r>
              <a:rPr lang="en-US" sz="1750" dirty="0">
                <a:solidFill>
                  <a:schemeClr val="bg1"/>
                </a:solidFill>
                <a:latin typeface="Goudy Old Style" panose="02020502050305020303" pitchFamily="18" charset="77"/>
              </a:rPr>
              <a:t>--Bill </a:t>
            </a:r>
            <a:r>
              <a:rPr lang="en-US" sz="1750" dirty="0" err="1">
                <a:solidFill>
                  <a:schemeClr val="bg1"/>
                </a:solidFill>
                <a:latin typeface="Goudy Old Style" panose="02020502050305020303" pitchFamily="18" charset="77"/>
              </a:rPr>
              <a:t>Hingest</a:t>
            </a:r>
            <a:r>
              <a:rPr lang="en-US" sz="1750" dirty="0">
                <a:solidFill>
                  <a:schemeClr val="bg1"/>
                </a:solidFill>
                <a:latin typeface="Goudy Old Style" panose="02020502050305020303" pitchFamily="18" charset="77"/>
              </a:rPr>
              <a:t> is murdered the night he leaves the N.I.C.E. </a:t>
            </a:r>
          </a:p>
          <a:p>
            <a:r>
              <a:rPr lang="en-US" sz="1750" dirty="0">
                <a:solidFill>
                  <a:schemeClr val="bg1"/>
                </a:solidFill>
                <a:latin typeface="Goudy Old Style" panose="02020502050305020303" pitchFamily="18" charset="77"/>
              </a:rPr>
              <a:t>--Mark has a strange conversation with the N.I.C.E. “mad parson” and is assigned a propaganda project on destroying the village of Cure Hardy, only to find he is moved by its beauty</a:t>
            </a:r>
          </a:p>
          <a:p>
            <a:r>
              <a:rPr lang="en-US" sz="1750" dirty="0">
                <a:solidFill>
                  <a:schemeClr val="bg1"/>
                </a:solidFill>
                <a:latin typeface="Goudy Old Style" panose="02020502050305020303" pitchFamily="18" charset="77"/>
              </a:rPr>
              <a:t>--the invasive force of workers from the N.I.C.E. results in partially destroying the beautiful Fellows Room at </a:t>
            </a:r>
            <a:r>
              <a:rPr lang="en-US" sz="1750" dirty="0" err="1">
                <a:solidFill>
                  <a:schemeClr val="bg1"/>
                </a:solidFill>
                <a:latin typeface="Goudy Old Style" panose="02020502050305020303" pitchFamily="18" charset="77"/>
              </a:rPr>
              <a:t>Bracton</a:t>
            </a:r>
            <a:endParaRPr lang="en-US" sz="1750"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3"/>
          <a:stretch>
            <a:fillRect/>
          </a:stretch>
        </p:blipFill>
        <p:spPr>
          <a:xfrm>
            <a:off x="124919" y="2248931"/>
            <a:ext cx="834452" cy="2075934"/>
          </a:xfrm>
          <a:prstGeom prst="rect">
            <a:avLst/>
          </a:prstGeom>
        </p:spPr>
      </p:pic>
    </p:spTree>
    <p:extLst>
      <p:ext uri="{BB962C8B-B14F-4D97-AF65-F5344CB8AC3E}">
        <p14:creationId xmlns:p14="http://schemas.microsoft.com/office/powerpoint/2010/main" val="238618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31660" y="0"/>
            <a:ext cx="11215142" cy="7571303"/>
          </a:xfrm>
          <a:prstGeom prst="rect">
            <a:avLst/>
          </a:prstGeom>
        </p:spPr>
        <p:txBody>
          <a:bodyPr wrap="square">
            <a:spAutoFit/>
          </a:bodyPr>
          <a:lstStyle/>
          <a:p>
            <a:r>
              <a:rPr lang="en-US" sz="1750" b="1" dirty="0">
                <a:solidFill>
                  <a:schemeClr val="bg1"/>
                </a:solidFill>
                <a:latin typeface="Goudy Old Style" panose="02020502050305020303" pitchFamily="18" charset="77"/>
              </a:rPr>
              <a:t>REVIEW OF CHAPTER 5, “ELASTICITY”</a:t>
            </a:r>
            <a:endParaRPr lang="en-US" sz="1750"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--Mark, frustrated by the doublespeak and lack of clarity at the N.I.C.E., attempts a showdown with Wither, the Deputy Director, that does not go well at all, and Mark fears he may not only lose his position at the N.I.C.E. but also his fellowship at </a:t>
            </a:r>
            <a:r>
              <a:rPr lang="en-US" dirty="0" err="1">
                <a:solidFill>
                  <a:schemeClr val="bg1"/>
                </a:solidFill>
                <a:latin typeface="Goudy Old Style" panose="02020502050305020303" pitchFamily="18" charset="77"/>
              </a:rPr>
              <a:t>Bracton</a:t>
            </a:r>
            <a:r>
              <a:rPr lang="en-US" dirty="0">
                <a:solidFill>
                  <a:schemeClr val="bg1"/>
                </a:solidFill>
                <a:latin typeface="Goudy Old Style" panose="02020502050305020303" pitchFamily="18" charset="77"/>
              </a:rPr>
              <a:t> College.</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--Fairy Hardcastle warns Mark about complaining and offers him project work writing propaganda to rehabilitate the image of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the criminal murderer. It becomes clear that the N.I.C.E. intends to operate through threats and coercion.</a:t>
            </a:r>
          </a:p>
          <a:p>
            <a:r>
              <a:rPr lang="en-US" dirty="0">
                <a:solidFill>
                  <a:schemeClr val="bg1"/>
                </a:solidFill>
                <a:latin typeface="Goudy Old Style" panose="02020502050305020303" pitchFamily="18" charset="77"/>
              </a:rPr>
              <a:t>--Meanwhile, Jane spends time with Camilla and Arthur Denniston, learning that they now live at St. Anne's, a community run by Mr. Fisher-King, a renowned man incapacitated by a wounded heel.  The </a:t>
            </a:r>
            <a:r>
              <a:rPr lang="en-US" dirty="0" err="1">
                <a:solidFill>
                  <a:schemeClr val="bg1"/>
                </a:solidFill>
                <a:latin typeface="Goudy Old Style" panose="02020502050305020303" pitchFamily="18" charset="77"/>
              </a:rPr>
              <a:t>Dennistons</a:t>
            </a:r>
            <a:r>
              <a:rPr lang="en-US" dirty="0">
                <a:solidFill>
                  <a:schemeClr val="bg1"/>
                </a:solidFill>
                <a:latin typeface="Goudy Old Style" panose="02020502050305020303" pitchFamily="18" charset="77"/>
              </a:rPr>
              <a:t> urge Jane to join their company and use her gift of visions to help them for the good of all, but she refuses, wishing to guard her independence. </a:t>
            </a:r>
            <a:endParaRPr lang="en-US" b="1" dirty="0">
              <a:solidFill>
                <a:schemeClr val="bg1"/>
              </a:solidFill>
              <a:latin typeface="Goudy Old Style" panose="02020502050305020303" pitchFamily="18" charset="77"/>
            </a:endParaRPr>
          </a:p>
          <a:p>
            <a:endParaRPr lang="en-US" b="1"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6, “FOG”</a:t>
            </a:r>
            <a:endParaRPr lang="en-US" sz="1750" b="1" i="1"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--As fog envelops </a:t>
            </a:r>
            <a:r>
              <a:rPr lang="en-US" dirty="0" err="1">
                <a:solidFill>
                  <a:schemeClr val="bg1"/>
                </a:solidFill>
                <a:latin typeface="Goudy Old Style" panose="02020502050305020303" pitchFamily="18" charset="77"/>
              </a:rPr>
              <a:t>Edgestow</a:t>
            </a:r>
            <a:r>
              <a:rPr lang="en-US" dirty="0">
                <a:solidFill>
                  <a:schemeClr val="bg1"/>
                </a:solidFill>
                <a:latin typeface="Goudy Old Style" panose="02020502050305020303" pitchFamily="18" charset="77"/>
              </a:rPr>
              <a:t> and the N.I.C.E., Mark in desperation accepts a job at the N.I.C.E. working on propaganda.</a:t>
            </a:r>
          </a:p>
          <a:p>
            <a:r>
              <a:rPr lang="en-US" dirty="0">
                <a:solidFill>
                  <a:schemeClr val="bg1"/>
                </a:solidFill>
                <a:latin typeface="Goudy Old Style" panose="02020502050305020303" pitchFamily="18" charset="77"/>
              </a:rPr>
              <a:t>--Mark is admitted to the Inner Circle at the N.I.C.E., learning he can get whatever money he wants from the N.I.C.E. steward. He begins work on propaganda supporting the riots being instigated by the N.I.C.E., suppressing his initial shock and moral repugnance, to assist the N.I.C.E. in getting emergency powers to suppress liberties.</a:t>
            </a:r>
          </a:p>
          <a:p>
            <a:r>
              <a:rPr lang="en-US" dirty="0">
                <a:solidFill>
                  <a:schemeClr val="bg1"/>
                </a:solidFill>
                <a:latin typeface="Goudy Old Style" panose="02020502050305020303" pitchFamily="18" charset="77"/>
              </a:rPr>
              <a:t>--In the village, Jane sees the man with pince-nez glasses and a pointed beard whom she recognizes from her latest dream. When he gets into a N.I.C.E. car, she immediately decides to go to St. Anne's-on-the-Hill, feeling "a total rejection, or revulsion from, this man on all levels of her being at once.”</a:t>
            </a:r>
          </a:p>
          <a:p>
            <a:endParaRPr lang="en-US" dirty="0">
              <a:solidFill>
                <a:schemeClr val="bg1"/>
              </a:solidFill>
              <a:latin typeface="Goudy Old Style" panose="02020502050305020303" pitchFamily="18" charset="77"/>
            </a:endParaRPr>
          </a:p>
          <a:p>
            <a:r>
              <a:rPr lang="en-US" sz="1750" b="1" dirty="0">
                <a:solidFill>
                  <a:schemeClr val="bg1"/>
                </a:solidFill>
                <a:latin typeface="Goudy Old Style" panose="02020502050305020303" pitchFamily="18" charset="77"/>
              </a:rPr>
              <a:t>REVIEW OF CHAPTER 7, “THE PENDRAGON”</a:t>
            </a:r>
          </a:p>
          <a:p>
            <a:r>
              <a:rPr lang="en-US" dirty="0">
                <a:solidFill>
                  <a:schemeClr val="bg1"/>
                </a:solidFill>
                <a:latin typeface="Goudy Old Style" panose="02020502050305020303" pitchFamily="18" charset="77"/>
              </a:rPr>
              <a:t>--After fleeing the man in the </a:t>
            </a:r>
            <a:r>
              <a:rPr lang="en-US" dirty="0" err="1">
                <a:solidFill>
                  <a:schemeClr val="bg1"/>
                </a:solidFill>
                <a:latin typeface="Goudy Old Style" panose="02020502050305020303" pitchFamily="18" charset="77"/>
              </a:rPr>
              <a:t>pince</a:t>
            </a:r>
            <a:r>
              <a:rPr lang="en-US" dirty="0">
                <a:solidFill>
                  <a:schemeClr val="bg1"/>
                </a:solidFill>
                <a:latin typeface="Goudy Old Style" panose="02020502050305020303" pitchFamily="18" charset="77"/>
              </a:rPr>
              <a:t> </a:t>
            </a:r>
            <a:r>
              <a:rPr lang="en-US" dirty="0" err="1">
                <a:solidFill>
                  <a:schemeClr val="bg1"/>
                </a:solidFill>
                <a:latin typeface="Goudy Old Style" panose="02020502050305020303" pitchFamily="18" charset="77"/>
              </a:rPr>
              <a:t>nez</a:t>
            </a:r>
            <a:r>
              <a:rPr lang="en-US" dirty="0">
                <a:solidFill>
                  <a:schemeClr val="bg1"/>
                </a:solidFill>
                <a:latin typeface="Goudy Old Style" panose="02020502050305020303" pitchFamily="18" charset="77"/>
              </a:rPr>
              <a:t> from the N.I.C.E., Jane arrives at St. Anne’s and is taken to see the Director.</a:t>
            </a:r>
          </a:p>
          <a:p>
            <a:r>
              <a:rPr lang="en-US" dirty="0">
                <a:solidFill>
                  <a:schemeClr val="bg1"/>
                </a:solidFill>
                <a:latin typeface="Goudy Old Style" panose="02020502050305020303" pitchFamily="18" charset="77"/>
              </a:rPr>
              <a:t>--Upon entering the Director’s room, Jane’s entire world was unmade, as she is swept away by the Beauty and Holiness and Kingliness of the Director and the house.</a:t>
            </a:r>
          </a:p>
          <a:p>
            <a:r>
              <a:rPr lang="en-US" dirty="0">
                <a:solidFill>
                  <a:schemeClr val="bg1"/>
                </a:solidFill>
                <a:latin typeface="Goudy Old Style" panose="02020502050305020303" pitchFamily="18" charset="77"/>
              </a:rPr>
              <a:t>--Trying to return home afterwards, Jane is caught up in a riot, arrested by the N.I.C.E. police, tortured by Fairy Hardcastle, and then escapes back to the Manor at St. Anne’s.</a:t>
            </a:r>
          </a:p>
          <a:p>
            <a:endParaRPr lang="en-US" b="1" dirty="0">
              <a:solidFill>
                <a:schemeClr val="bg1"/>
              </a:solidFill>
              <a:latin typeface="Goudy Old Style" panose="02020502050305020303" pitchFamily="18" charset="77"/>
            </a:endParaRP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03175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186309"/>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8, “MOONLIGHT AT BELBURY”</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expresses his displeasure to Fairy Hardcastle about her arrest and torture of Jane </a:t>
            </a:r>
            <a:r>
              <a:rPr lang="en-US" dirty="0" err="1">
                <a:solidFill>
                  <a:schemeClr val="bg1"/>
                </a:solidFill>
                <a:latin typeface="Goudy Old Style" panose="02020502050305020303" pitchFamily="18" charset="77"/>
              </a:rPr>
              <a:t>Studdock</a:t>
            </a:r>
            <a:r>
              <a:rPr lang="en-US" dirty="0">
                <a:solidFill>
                  <a:schemeClr val="bg1"/>
                </a:solidFill>
                <a:latin typeface="Goudy Old Style" panose="02020502050305020303" pitchFamily="18" charset="77"/>
              </a:rPr>
              <a:t> and failure to prevent her escape. </a:t>
            </a:r>
          </a:p>
          <a:p>
            <a:r>
              <a:rPr lang="en-US" dirty="0">
                <a:solidFill>
                  <a:schemeClr val="bg1"/>
                </a:solidFill>
                <a:latin typeface="Goudy Old Style" panose="02020502050305020303" pitchFamily="18" charset="77"/>
              </a:rPr>
              <a:t>--Mark is in good spirits as everyone talks about how well the riots went and smugly enjoys that most don’t know the articles written about it were his propaganda project.</a:t>
            </a: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--Wither flatters Mark and encourages him to invite Jane out to join them, but Mark refuses, displeasing Wither.</a:t>
            </a:r>
          </a:p>
          <a:p>
            <a:r>
              <a:rPr lang="en-US" dirty="0">
                <a:solidFill>
                  <a:schemeClr val="bg1"/>
                </a:solidFill>
                <a:latin typeface="Goudy Old Style" panose="02020502050305020303" pitchFamily="18" charset="77"/>
              </a:rPr>
              <a:t>--Mark converses with </a:t>
            </a:r>
            <a:r>
              <a:rPr lang="en-US" dirty="0" err="1">
                <a:solidFill>
                  <a:schemeClr val="bg1"/>
                </a:solidFill>
                <a:latin typeface="Goudy Old Style" panose="02020502050305020303" pitchFamily="18" charset="77"/>
              </a:rPr>
              <a:t>Filostrato</a:t>
            </a:r>
            <a:r>
              <a:rPr lang="en-US" dirty="0">
                <a:solidFill>
                  <a:schemeClr val="bg1"/>
                </a:solidFill>
                <a:latin typeface="Goudy Old Style" panose="02020502050305020303" pitchFamily="18" charset="77"/>
              </a:rPr>
              <a:t>, who advocates getting rid of all organic life on earth and then tells Mark that the Head has survived death, and his brain lives on.  He reveals the Head is Francois </a:t>
            </a:r>
            <a:r>
              <a:rPr lang="en-US" dirty="0" err="1">
                <a:solidFill>
                  <a:schemeClr val="bg1"/>
                </a:solidFill>
                <a:latin typeface="Goudy Old Style" panose="02020502050305020303" pitchFamily="18" charset="77"/>
              </a:rPr>
              <a:t>Alcasan</a:t>
            </a:r>
            <a:r>
              <a:rPr lang="en-US" dirty="0">
                <a:solidFill>
                  <a:schemeClr val="bg1"/>
                </a:solidFill>
                <a:latin typeface="Goudy Old Style" panose="02020502050305020303" pitchFamily="18" charset="77"/>
              </a:rPr>
              <a:t>, and then takes Mark to a lab-type room to meet the Head.</a:t>
            </a:r>
            <a:endParaRPr lang="en-US" u="sng" dirty="0">
              <a:solidFill>
                <a:schemeClr val="bg1"/>
              </a:solidFill>
              <a:latin typeface="Goudy Old Style" panose="02020502050305020303" pitchFamily="18" charset="77"/>
            </a:endParaRPr>
          </a:p>
          <a:p>
            <a:endParaRPr lang="en-US" b="1" u="sng"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9, “THE SARACEN’S HEAD”</a:t>
            </a:r>
          </a:p>
          <a:p>
            <a:r>
              <a:rPr lang="en-US" dirty="0">
                <a:solidFill>
                  <a:schemeClr val="bg1"/>
                </a:solidFill>
                <a:latin typeface="Goudy Old Style" panose="02020502050305020303" pitchFamily="18" charset="77"/>
              </a:rPr>
              <a:t>--Jane is horrified to see the bodiless Head of the N.I.C.E. in her dream and to see her husband Mark bow down to it. </a:t>
            </a:r>
          </a:p>
          <a:p>
            <a:r>
              <a:rPr lang="en-US" dirty="0">
                <a:solidFill>
                  <a:schemeClr val="bg1"/>
                </a:solidFill>
                <a:latin typeface="Goudy Old Style" panose="02020502050305020303" pitchFamily="18" charset="77"/>
              </a:rPr>
              <a:t>--The Director assures Jane they will try to rescue Mark.</a:t>
            </a:r>
          </a:p>
          <a:p>
            <a:r>
              <a:rPr lang="en-US" dirty="0">
                <a:solidFill>
                  <a:schemeClr val="bg1"/>
                </a:solidFill>
                <a:latin typeface="Goudy Old Style" panose="02020502050305020303" pitchFamily="18" charset="77"/>
              </a:rPr>
              <a:t>--Mark resolves he must bring Jane to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if he is to save his life.</a:t>
            </a:r>
          </a:p>
          <a:p>
            <a:r>
              <a:rPr lang="en-US" dirty="0">
                <a:solidFill>
                  <a:schemeClr val="bg1"/>
                </a:solidFill>
                <a:latin typeface="Goudy Old Style" panose="02020502050305020303" pitchFamily="18" charset="77"/>
              </a:rPr>
              <a:t>--Fairy Hardcastle seeks to get Mark to sign a form allowing for Jane’s arrest, arguing that she might be sent to an Asylum for accusing the Fairy of burning her with cigarettes.  </a:t>
            </a:r>
          </a:p>
          <a:p>
            <a:r>
              <a:rPr lang="en-US" dirty="0">
                <a:solidFill>
                  <a:schemeClr val="bg1"/>
                </a:solidFill>
                <a:latin typeface="Goudy Old Style" panose="02020502050305020303" pitchFamily="18" charset="77"/>
              </a:rPr>
              <a:t>--At St. Anne’s, Jane learns the story of Ransom, the Director, and his interplanetary travels and dealings with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as well as his identity as the Pendragon of Logres.</a:t>
            </a:r>
          </a:p>
          <a:p>
            <a:r>
              <a:rPr lang="en-US" dirty="0">
                <a:solidFill>
                  <a:schemeClr val="bg1"/>
                </a:solidFill>
                <a:latin typeface="Goudy Old Style" panose="02020502050305020303" pitchFamily="18" charset="77"/>
              </a:rPr>
              <a:t>--The Director holds Council with those at St. Anne’s, stating that that Jane's dreams reveal that the N.I.C.E. have discovered a way of making themselves immortal, but that the Company must wait on the </a:t>
            </a:r>
            <a:r>
              <a:rPr lang="en-US" dirty="0" err="1">
                <a:solidFill>
                  <a:schemeClr val="bg1"/>
                </a:solidFill>
                <a:latin typeface="Goudy Old Style" panose="02020502050305020303" pitchFamily="18" charset="77"/>
              </a:rPr>
              <a:t>eldils</a:t>
            </a:r>
            <a:r>
              <a:rPr lang="en-US" dirty="0">
                <a:solidFill>
                  <a:schemeClr val="bg1"/>
                </a:solidFill>
                <a:latin typeface="Goudy Old Style" panose="02020502050305020303" pitchFamily="18" charset="77"/>
              </a:rPr>
              <a:t> to reveal their plan before taking any action.</a:t>
            </a:r>
          </a:p>
          <a:p>
            <a:endParaRPr lang="en-US"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1699449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7294305"/>
          </a:xfrm>
          <a:prstGeom prst="rect">
            <a:avLst/>
          </a:prstGeom>
        </p:spPr>
        <p:txBody>
          <a:bodyPr wrap="square">
            <a:spAutoFit/>
          </a:bodyPr>
          <a:lstStyle/>
          <a:p>
            <a:r>
              <a:rPr lang="en-US" b="1" dirty="0">
                <a:solidFill>
                  <a:schemeClr val="bg1"/>
                </a:solidFill>
                <a:latin typeface="Goudy Old Style" panose="02020502050305020303" pitchFamily="18" charset="77"/>
              </a:rPr>
              <a:t>REVIEW OF CHAPTER 10, “THE CONQUERED CITY”</a:t>
            </a:r>
          </a:p>
          <a:p>
            <a:r>
              <a:rPr lang="en-US" dirty="0">
                <a:solidFill>
                  <a:schemeClr val="bg1"/>
                </a:solidFill>
                <a:latin typeface="Goudy Old Style" panose="02020502050305020303" pitchFamily="18" charset="77"/>
              </a:rPr>
              <a:t>--Wither and Fairy Hardcastle produce Mark’s long-lost wallet, saying it was found at the scene of Bill </a:t>
            </a:r>
            <a:r>
              <a:rPr lang="en-US" dirty="0" err="1">
                <a:solidFill>
                  <a:schemeClr val="bg1"/>
                </a:solidFill>
                <a:latin typeface="Goudy Old Style" panose="02020502050305020303" pitchFamily="18" charset="77"/>
              </a:rPr>
              <a:t>Hingest’s</a:t>
            </a:r>
            <a:r>
              <a:rPr lang="en-US" dirty="0">
                <a:solidFill>
                  <a:schemeClr val="bg1"/>
                </a:solidFill>
                <a:latin typeface="Goudy Old Style" panose="02020502050305020303" pitchFamily="18" charset="77"/>
              </a:rPr>
              <a:t> murder, and seek to use this information to control and manipulate Mark.</a:t>
            </a:r>
          </a:p>
          <a:p>
            <a:r>
              <a:rPr lang="en-US" dirty="0">
                <a:solidFill>
                  <a:schemeClr val="bg1"/>
                </a:solidFill>
                <a:latin typeface="Goudy Old Style" panose="02020502050305020303" pitchFamily="18" charset="77"/>
              </a:rPr>
              <a:t>--Mark has a showdown with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about where Jane is,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makes clear that he considers Mark and the N.I.C.E. as evil and a danger to Jane. He offers Mark the chance to leave the N.I.C.E., but Mark dithers and ends up being arrested for murder.</a:t>
            </a:r>
          </a:p>
          <a:p>
            <a:r>
              <a:rPr lang="en-US" dirty="0">
                <a:solidFill>
                  <a:schemeClr val="bg1"/>
                </a:solidFill>
                <a:latin typeface="Goudy Old Style" panose="02020502050305020303" pitchFamily="18" charset="77"/>
              </a:rPr>
              <a:t>--Jane’s latest vision indicates that Merlin has awakened and that the site is nearby, so after prayer Jane, Denniston, and Dr.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are dispatched to search for him.</a:t>
            </a:r>
          </a:p>
          <a:p>
            <a:endParaRPr lang="en-US" b="1"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REVIEW OF CHAPTER 11, “BATTLE BEGUN”</a:t>
            </a:r>
          </a:p>
          <a:p>
            <a:r>
              <a:rPr lang="en-US" dirty="0">
                <a:solidFill>
                  <a:schemeClr val="bg1"/>
                </a:solidFill>
                <a:latin typeface="Goudy Old Style" panose="02020502050305020303" pitchFamily="18" charset="77"/>
              </a:rPr>
              <a:t>--The company at St. Anne's begins to go into action, sending Jane and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in search of Merlin, but  their quest for him proves to be unfruitful.</a:t>
            </a:r>
          </a:p>
          <a:p>
            <a:r>
              <a:rPr lang="en-US" dirty="0">
                <a:solidFill>
                  <a:schemeClr val="bg1"/>
                </a:solidFill>
                <a:latin typeface="Goudy Old Style" panose="02020502050305020303" pitchFamily="18" charset="77"/>
              </a:rPr>
              <a:t>--The powers at the N.I.C.E. debate about whether torturing Mark would be fruitful or would disrupt Jane's visions, and their fear of that disruption keeps Mark safe for the moment. </a:t>
            </a:r>
          </a:p>
          <a:p>
            <a:r>
              <a:rPr lang="en-US" dirty="0">
                <a:solidFill>
                  <a:schemeClr val="bg1"/>
                </a:solidFill>
                <a:latin typeface="Goudy Old Style" panose="02020502050305020303" pitchFamily="18" charset="77"/>
              </a:rPr>
              <a:t>--Mark, confined to his prison cell, faces hanging but gains clarity about the folly of his obsession with the Inner Ring.</a:t>
            </a:r>
          </a:p>
          <a:p>
            <a:endParaRPr lang="en-US" dirty="0">
              <a:solidFill>
                <a:schemeClr val="bg1"/>
              </a:solidFill>
              <a:latin typeface="Goudy Old Style" panose="02020502050305020303" pitchFamily="18" charset="77"/>
            </a:endParaRPr>
          </a:p>
          <a:p>
            <a:r>
              <a:rPr lang="en-US" b="1" dirty="0">
                <a:solidFill>
                  <a:schemeClr val="bg1"/>
                </a:solidFill>
                <a:latin typeface="Goudy Old Style" panose="02020502050305020303" pitchFamily="18" charset="77"/>
              </a:rPr>
              <a:t>SUMMARY OF CHAPTER 12, “WET AND WINDY NIGHT”</a:t>
            </a:r>
          </a:p>
          <a:p>
            <a:r>
              <a:rPr lang="en-US" i="1" dirty="0">
                <a:solidFill>
                  <a:schemeClr val="bg1"/>
                </a:solidFill>
                <a:latin typeface="Goudy Old Style" panose="02020502050305020303" pitchFamily="18" charset="77"/>
              </a:rPr>
              <a:t>Adapted from Rudy </a:t>
            </a:r>
            <a:r>
              <a:rPr lang="en-US" i="1" dirty="0" err="1">
                <a:solidFill>
                  <a:schemeClr val="bg1"/>
                </a:solidFill>
                <a:latin typeface="Goudy Old Style" panose="02020502050305020303" pitchFamily="18" charset="77"/>
              </a:rPr>
              <a:t>Rentzel</a:t>
            </a:r>
            <a:r>
              <a:rPr lang="en-US" i="1"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 </a:t>
            </a:r>
          </a:p>
          <a:p>
            <a:r>
              <a:rPr lang="en-US" dirty="0">
                <a:solidFill>
                  <a:schemeClr val="bg1"/>
                </a:solidFill>
                <a:latin typeface="Goudy Old Style" panose="02020502050305020303" pitchFamily="18" charset="77"/>
              </a:rPr>
              <a:t>Jane,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continue to tramp through the wet countryside looking for Merlin, unsure if they are following Merlin or a common tramp.  Meanwhile, we observe Wither at the N.I.C.E. and his mind control, which allows him to hardly ever sleep and to withdraw his mind from the task of living.  Wither engages an operative named Stone to search for Merlin on behalf of the N.I.C.E.  Stone’s search party finds the chamber empty and sees the end of the tunnel looks as if it has been blasted open.  Stone reported the search party split up and continued searching for an old man with a very long beard and unusual clothes.</a:t>
            </a:r>
            <a:br>
              <a:rPr lang="en-US" dirty="0">
                <a:solidFill>
                  <a:schemeClr val="bg1"/>
                </a:solidFill>
                <a:latin typeface="Goudy Old Style" panose="02020502050305020303" pitchFamily="18" charset="77"/>
              </a:rPr>
            </a:br>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65268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59370" y="0"/>
            <a:ext cx="11107712" cy="6858000"/>
          </a:xfrm>
        </p:spPr>
        <p:txBody>
          <a:bodyPr>
            <a:normAutofit/>
          </a:bodyPr>
          <a:lstStyle/>
          <a:p>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br>
              <a:rPr lang="en-US" sz="3600" b="1" dirty="0">
                <a:latin typeface="Goudy Old Style" charset="0"/>
                <a:ea typeface="Goudy Old Style" charset="0"/>
                <a:cs typeface="Goudy Old Style" charset="0"/>
              </a:rPr>
            </a:br>
            <a:endParaRPr lang="en-US" sz="2800" dirty="0">
              <a:solidFill>
                <a:schemeClr val="bg1"/>
              </a:solidFill>
              <a:latin typeface="Arial" charset="0"/>
              <a:ea typeface="Arial" charset="0"/>
              <a:cs typeface="Arial" charset="0"/>
            </a:endParaRPr>
          </a:p>
        </p:txBody>
      </p:sp>
      <p:sp>
        <p:nvSpPr>
          <p:cNvPr id="3" name="Subtitle 2"/>
          <p:cNvSpPr>
            <a:spLocks noGrp="1"/>
          </p:cNvSpPr>
          <p:nvPr>
            <p:ph type="subTitle" idx="1"/>
          </p:nvPr>
        </p:nvSpPr>
        <p:spPr>
          <a:xfrm>
            <a:off x="1524000" y="3848100"/>
            <a:ext cx="9144000" cy="3009900"/>
          </a:xfrm>
        </p:spPr>
        <p:txBody>
          <a:bodyPr>
            <a:normAutofit fontScale="70000" lnSpcReduction="20000"/>
          </a:bodyPr>
          <a:lstStyle/>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dirty="0">
              <a:solidFill>
                <a:schemeClr val="bg1"/>
              </a:solidFill>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endParaRPr lang="en-US" sz="3600" b="1" dirty="0">
              <a:latin typeface="Goudy Old Style" charset="0"/>
              <a:ea typeface="Goudy Old Style" charset="0"/>
              <a:cs typeface="Goudy Old Style" charset="0"/>
            </a:endParaRPr>
          </a:p>
          <a:p>
            <a:r>
              <a:rPr lang="en-US" sz="4600" b="1" dirty="0">
                <a:latin typeface="Goudy Old Style" charset="0"/>
                <a:ea typeface="Goudy Old Style" charset="0"/>
                <a:cs typeface="Goudy Old Style" charset="0"/>
              </a:rPr>
              <a:t>	</a:t>
            </a:r>
          </a:p>
          <a:p>
            <a:endParaRPr lang="en-US" sz="4600" b="1" dirty="0">
              <a:solidFill>
                <a:schemeClr val="bg1"/>
              </a:solidFill>
              <a:latin typeface="Goudy Old Style" charset="0"/>
              <a:ea typeface="Goudy Old Style" charset="0"/>
              <a:cs typeface="Goudy Old Style" charset="0"/>
            </a:endParaRPr>
          </a:p>
        </p:txBody>
      </p:sp>
      <p:sp>
        <p:nvSpPr>
          <p:cNvPr id="6" name="Rectangle 5"/>
          <p:cNvSpPr/>
          <p:nvPr/>
        </p:nvSpPr>
        <p:spPr>
          <a:xfrm>
            <a:off x="959370" y="0"/>
            <a:ext cx="11215142" cy="6740307"/>
          </a:xfrm>
          <a:prstGeom prst="rect">
            <a:avLst/>
          </a:prstGeom>
        </p:spPr>
        <p:txBody>
          <a:bodyPr wrap="square">
            <a:spAutoFit/>
          </a:bodyPr>
          <a:lstStyle/>
          <a:p>
            <a:r>
              <a:rPr lang="en-US" dirty="0">
                <a:solidFill>
                  <a:schemeClr val="bg1"/>
                </a:solidFill>
                <a:latin typeface="Goudy Old Style" panose="02020502050305020303" pitchFamily="18" charset="77"/>
              </a:rPr>
              <a:t>As Jane,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continue their search for Merlin,  they see a horse pass close to them ridden by a man in streaming garments.  They try unsuccessfully to shout out to him, but the horse leaps over a high hedge, and they disappear. </a:t>
            </a:r>
            <a:br>
              <a:rPr lang="en-US" dirty="0">
                <a:solidFill>
                  <a:schemeClr val="bg1"/>
                </a:solidFill>
                <a:latin typeface="Goudy Old Style" panose="02020502050305020303" pitchFamily="18" charset="77"/>
              </a:rPr>
            </a:br>
            <a:endParaRPr lang="en-US" dirty="0">
              <a:solidFill>
                <a:schemeClr val="bg1"/>
              </a:solidFill>
              <a:latin typeface="Goudy Old Style" panose="02020502050305020303" pitchFamily="18" charset="77"/>
            </a:endParaRPr>
          </a:p>
          <a:p>
            <a:r>
              <a:rPr lang="en-US" dirty="0">
                <a:solidFill>
                  <a:schemeClr val="bg1"/>
                </a:solidFill>
                <a:latin typeface="Goudy Old Style" panose="02020502050305020303" pitchFamily="18" charset="77"/>
              </a:rPr>
              <a:t>At </a:t>
            </a:r>
            <a:r>
              <a:rPr lang="en-US" dirty="0" err="1">
                <a:solidFill>
                  <a:schemeClr val="bg1"/>
                </a:solidFill>
                <a:latin typeface="Goudy Old Style" panose="02020502050305020303" pitchFamily="18" charset="77"/>
              </a:rPr>
              <a:t>Belbury</a:t>
            </a:r>
            <a:r>
              <a:rPr lang="en-US" dirty="0">
                <a:solidFill>
                  <a:schemeClr val="bg1"/>
                </a:solidFill>
                <a:latin typeface="Goudy Old Style" panose="02020502050305020303" pitchFamily="18" charset="77"/>
              </a:rPr>
              <a:t>, Frost greets Mark in the prison cell by telling him he is great danger, but also within reach of a great opportunity.  The danger lies in that the N.I.C.E. may decide to kill him (as they have done with others).  The great opportunity lies in admission to the most select Inner Ring of the N.I.C.E. Frost tells Mark he must learn to ignore all emotion, which only result from chemical phenomena, and focus strictly on Objectivity</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Frost also reveals the true source of direction for the N.I.C.E.  He says that while </a:t>
            </a:r>
            <a:r>
              <a:rPr lang="en-US" dirty="0" err="1">
                <a:solidFill>
                  <a:schemeClr val="bg1"/>
                </a:solidFill>
                <a:latin typeface="Goudy Old Style" panose="02020502050305020303" pitchFamily="18" charset="77"/>
              </a:rPr>
              <a:t>Filastro</a:t>
            </a:r>
            <a:r>
              <a:rPr lang="en-US" dirty="0">
                <a:solidFill>
                  <a:schemeClr val="bg1"/>
                </a:solidFill>
                <a:latin typeface="Goudy Old Style" panose="02020502050305020303" pitchFamily="18" charset="77"/>
              </a:rPr>
              <a:t> thinks it's </a:t>
            </a:r>
            <a:r>
              <a:rPr lang="en-US" dirty="0" err="1">
                <a:solidFill>
                  <a:schemeClr val="bg1"/>
                </a:solidFill>
                <a:latin typeface="Goudy Old Style" panose="02020502050305020303" pitchFamily="18" charset="77"/>
              </a:rPr>
              <a:t>Alcasan's</a:t>
            </a:r>
            <a:r>
              <a:rPr lang="en-US" dirty="0">
                <a:solidFill>
                  <a:schemeClr val="bg1"/>
                </a:solidFill>
                <a:latin typeface="Goudy Old Style" panose="02020502050305020303" pitchFamily="18" charset="77"/>
              </a:rPr>
              <a:t> head, Frost explains that there are actually </a:t>
            </a:r>
            <a:r>
              <a:rPr lang="en-US" dirty="0" err="1">
                <a:solidFill>
                  <a:schemeClr val="bg1"/>
                </a:solidFill>
                <a:latin typeface="Goudy Old Style" panose="02020502050305020303" pitchFamily="18" charset="77"/>
              </a:rPr>
              <a:t>macrobes</a:t>
            </a:r>
            <a:r>
              <a:rPr lang="en-US" dirty="0">
                <a:solidFill>
                  <a:schemeClr val="bg1"/>
                </a:solidFill>
                <a:latin typeface="Goudy Old Style" panose="02020502050305020303" pitchFamily="18" charset="77"/>
              </a:rPr>
              <a:t> that speak through </a:t>
            </a:r>
            <a:r>
              <a:rPr lang="en-US" dirty="0" err="1">
                <a:solidFill>
                  <a:schemeClr val="bg1"/>
                </a:solidFill>
                <a:latin typeface="Goudy Old Style" panose="02020502050305020303" pitchFamily="18" charset="77"/>
              </a:rPr>
              <a:t>Alcasan's</a:t>
            </a:r>
            <a:r>
              <a:rPr lang="en-US" dirty="0">
                <a:solidFill>
                  <a:schemeClr val="bg1"/>
                </a:solidFill>
                <a:latin typeface="Goudy Old Style" panose="02020502050305020303" pitchFamily="18" charset="77"/>
              </a:rPr>
              <a:t> head.  These </a:t>
            </a:r>
            <a:r>
              <a:rPr lang="en-US" dirty="0" err="1">
                <a:solidFill>
                  <a:schemeClr val="bg1"/>
                </a:solidFill>
                <a:latin typeface="Goudy Old Style" panose="02020502050305020303" pitchFamily="18" charset="77"/>
              </a:rPr>
              <a:t>macrobes</a:t>
            </a:r>
            <a:r>
              <a:rPr lang="en-US" dirty="0">
                <a:solidFill>
                  <a:schemeClr val="bg1"/>
                </a:solidFill>
                <a:latin typeface="Goudy Old Style" panose="02020502050305020303" pitchFamily="18" charset="77"/>
              </a:rPr>
              <a:t> exist above the level of animal life, including mankind.  They have influenced mankind in the past.  The inner circle cooperates with the </a:t>
            </a:r>
            <a:r>
              <a:rPr lang="en-US" dirty="0" err="1">
                <a:solidFill>
                  <a:schemeClr val="bg1"/>
                </a:solidFill>
                <a:latin typeface="Goudy Old Style" panose="02020502050305020303" pitchFamily="18" charset="77"/>
              </a:rPr>
              <a:t>macrobes</a:t>
            </a:r>
            <a:r>
              <a:rPr lang="en-US" dirty="0">
                <a:solidFill>
                  <a:schemeClr val="bg1"/>
                </a:solidFill>
                <a:latin typeface="Goudy Old Style" panose="02020502050305020303" pitchFamily="18" charset="77"/>
              </a:rPr>
              <a:t> to achieve their goals.  Frost discusses how society no longer requires a large population, but only requires about ten percent of the current population, the technocrats, those who can achieve objectivity and ignore the chemical phenomena of emotions.  The rest are dead weight who can be culled by wars, other disasters, and possibly government action in the future. Though Mark stands by his prior decision to no longer trust anyone at the N.I.C.E., he goes along with this discussion to keep his options open and stay alive. Nevertheless, he still feels the lure of joining this inner circle.  Their talk is interrupted by loud noises outside the cell and Frost being handed a message, after which Frost immediately leaves the jail.</a:t>
            </a:r>
            <a:br>
              <a:rPr lang="en-US" dirty="0">
                <a:solidFill>
                  <a:schemeClr val="bg1"/>
                </a:solidFill>
                <a:latin typeface="Goudy Old Style" panose="02020502050305020303" pitchFamily="18" charset="77"/>
              </a:rPr>
            </a:br>
            <a:br>
              <a:rPr lang="en-US" dirty="0">
                <a:solidFill>
                  <a:schemeClr val="bg1"/>
                </a:solidFill>
                <a:latin typeface="Goudy Old Style" panose="02020502050305020303" pitchFamily="18" charset="77"/>
              </a:rPr>
            </a:br>
            <a:r>
              <a:rPr lang="en-US" dirty="0">
                <a:solidFill>
                  <a:schemeClr val="bg1"/>
                </a:solidFill>
                <a:latin typeface="Goudy Old Style" panose="02020502050305020303" pitchFamily="18" charset="77"/>
              </a:rPr>
              <a:t>Meanwhile, back at St. Anne's, the company anxiously awaits the return of Jane, </a:t>
            </a:r>
            <a:r>
              <a:rPr lang="en-US" dirty="0" err="1">
                <a:solidFill>
                  <a:schemeClr val="bg1"/>
                </a:solidFill>
                <a:latin typeface="Goudy Old Style" panose="02020502050305020303" pitchFamily="18" charset="77"/>
              </a:rPr>
              <a:t>Dimble</a:t>
            </a:r>
            <a:r>
              <a:rPr lang="en-US" dirty="0">
                <a:solidFill>
                  <a:schemeClr val="bg1"/>
                </a:solidFill>
                <a:latin typeface="Goudy Old Style" panose="02020502050305020303" pitchFamily="18" charset="77"/>
              </a:rPr>
              <a:t>, and Denniston, especially given the strength of the storm outside.  Suddenly, they hear a loud noise outside, and the Director and MacPhee go to investigate.  They see a huge horse at the door, and a very tall man </a:t>
            </a:r>
            <a:r>
              <a:rPr lang="en-US" dirty="0" err="1">
                <a:solidFill>
                  <a:schemeClr val="bg1"/>
                </a:solidFill>
                <a:latin typeface="Goudy Old Style" panose="02020502050305020303" pitchFamily="18" charset="77"/>
              </a:rPr>
              <a:t>lept</a:t>
            </a:r>
            <a:r>
              <a:rPr lang="en-US" dirty="0">
                <a:solidFill>
                  <a:schemeClr val="bg1"/>
                </a:solidFill>
                <a:latin typeface="Goudy Old Style" panose="02020502050305020303" pitchFamily="18" charset="77"/>
              </a:rPr>
              <a:t> off his back.  His reddish-grey hair and beard were blown all about his face.  He wore a ragged ill-fitting khaki coat, baggy trousers, and boots that had lost the toes.</a:t>
            </a:r>
            <a:endParaRPr lang="en-US" i="1" dirty="0">
              <a:solidFill>
                <a:schemeClr val="bg1"/>
              </a:solidFill>
              <a:latin typeface="Goudy Old Style" panose="02020502050305020303" pitchFamily="18" charset="77"/>
            </a:endParaRPr>
          </a:p>
        </p:txBody>
      </p:sp>
      <p:pic>
        <p:nvPicPr>
          <p:cNvPr id="5" name="Picture 4" descr="A diagram of a structure&#10;&#10;Description automatically generated with low confidence">
            <a:extLst>
              <a:ext uri="{FF2B5EF4-FFF2-40B4-BE49-F238E27FC236}">
                <a16:creationId xmlns:a16="http://schemas.microsoft.com/office/drawing/2014/main" id="{62457163-A9C5-E542-A7AD-1EA65BAE523D}"/>
              </a:ext>
            </a:extLst>
          </p:cNvPr>
          <p:cNvPicPr>
            <a:picLocks noChangeAspect="1"/>
          </p:cNvPicPr>
          <p:nvPr/>
        </p:nvPicPr>
        <p:blipFill>
          <a:blip r:embed="rId2"/>
          <a:stretch>
            <a:fillRect/>
          </a:stretch>
        </p:blipFill>
        <p:spPr>
          <a:xfrm>
            <a:off x="124919" y="2248931"/>
            <a:ext cx="727021" cy="1893578"/>
          </a:xfrm>
          <a:prstGeom prst="rect">
            <a:avLst/>
          </a:prstGeom>
        </p:spPr>
      </p:pic>
    </p:spTree>
    <p:extLst>
      <p:ext uri="{BB962C8B-B14F-4D97-AF65-F5344CB8AC3E}">
        <p14:creationId xmlns:p14="http://schemas.microsoft.com/office/powerpoint/2010/main" val="36370377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17686</TotalTime>
  <Words>8520</Words>
  <Application>Microsoft Macintosh PowerPoint</Application>
  <PresentationFormat>Widescreen</PresentationFormat>
  <Paragraphs>421</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Goudy Old Style</vt:lpstr>
      <vt:lpstr>Office Theme</vt:lpstr>
      <vt:lpstr>    Not as Unwise but as Wise:  Reflections from C.S. Lewis's  The Abolition of Man and That Hideous Strength  on Living Christianly in a Post-Christian World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McGreevy</dc:creator>
  <cp:lastModifiedBy>Brian McGreevy</cp:lastModifiedBy>
  <cp:revision>183</cp:revision>
  <dcterms:created xsi:type="dcterms:W3CDTF">2018-09-19T14:45:23Z</dcterms:created>
  <dcterms:modified xsi:type="dcterms:W3CDTF">2022-05-10T19:21:21Z</dcterms:modified>
</cp:coreProperties>
</file>