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9" r:id="rId2"/>
    <p:sldId id="300" r:id="rId3"/>
    <p:sldId id="288" r:id="rId4"/>
    <p:sldId id="337" r:id="rId5"/>
    <p:sldId id="355" r:id="rId6"/>
    <p:sldId id="378" r:id="rId7"/>
    <p:sldId id="407" r:id="rId8"/>
    <p:sldId id="422" r:id="rId9"/>
    <p:sldId id="423" r:id="rId10"/>
    <p:sldId id="424" r:id="rId11"/>
    <p:sldId id="425" r:id="rId12"/>
    <p:sldId id="426" r:id="rId13"/>
    <p:sldId id="427" r:id="rId14"/>
    <p:sldId id="428" r:id="rId15"/>
    <p:sldId id="411" r:id="rId16"/>
    <p:sldId id="388" r:id="rId17"/>
    <p:sldId id="402" r:id="rId18"/>
    <p:sldId id="41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3175"/>
  </p:normalViewPr>
  <p:slideViewPr>
    <p:cSldViewPr snapToGrid="0" snapToObjects="1">
      <p:cViewPr varScale="1">
        <p:scale>
          <a:sx n="93" d="100"/>
          <a:sy n="93" d="100"/>
        </p:scale>
        <p:origin x="216"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3/9/22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5</a:t>
            </a:fld>
            <a:endParaRPr lang="en-US"/>
          </a:p>
        </p:txBody>
      </p:sp>
    </p:spTree>
    <p:extLst>
      <p:ext uri="{BB962C8B-B14F-4D97-AF65-F5344CB8AC3E}">
        <p14:creationId xmlns:p14="http://schemas.microsoft.com/office/powerpoint/2010/main" val="23427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3/9/22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3/9/22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3/9/22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3/9/22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3/9/22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3/9/22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3/9/22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March 9, 2022 --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r>
              <a:rPr lang="en-US" sz="3600" b="1" dirty="0">
                <a:latin typeface="Goudy Old Style" charset="0"/>
                <a:ea typeface="Goudy Old Style" charset="0"/>
                <a:cs typeface="Goudy Old Style" charset="0"/>
              </a:rPr>
              <a:t>“</a:t>
            </a: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“When Jane had washed and had tea and dressed herself with as much care as strange hairbrushes and a strange mirror allowed, she set out to look for the inhabited rooms. She passed down one long passage, through that silence which is not quite like any other in the world — the silence upstairs, in a big house, on a winter afternoon. Presently, she came to a place where two passages met… Jane chose the way to her left and came to a gallery whence she looked down the staircase into a large hall where daylight mixed with firelight. On the same level with herself, but only to be reached by descending to a landing and ascending again, were shadowy regions which she </a:t>
            </a:r>
            <a:r>
              <a:rPr lang="en-US" dirty="0" err="1">
                <a:solidFill>
                  <a:schemeClr val="bg1"/>
                </a:solidFill>
                <a:latin typeface="Goudy Old Style" panose="02020502050305020303" pitchFamily="18" charset="77"/>
              </a:rPr>
              <a:t>recognised</a:t>
            </a:r>
            <a:r>
              <a:rPr lang="en-US" dirty="0">
                <a:solidFill>
                  <a:schemeClr val="bg1"/>
                </a:solidFill>
                <a:latin typeface="Goudy Old Style" panose="02020502050305020303" pitchFamily="18" charset="77"/>
              </a:rPr>
              <a:t> as leading to the Director’s room. A sort of solemnity seemed to her to emanate from them and she went down into the hall almost on tiptoes, and now, for the first time, her memory of that last and curious experience in the blue room came back to her with a weight which even the thought of the Director himself could not counteract.—</a:t>
            </a:r>
            <a:r>
              <a:rPr lang="en-US" b="1" i="1" dirty="0">
                <a:solidFill>
                  <a:schemeClr val="bg1"/>
                </a:solidFill>
                <a:latin typeface="Goudy Old Style" panose="02020502050305020303" pitchFamily="18" charset="77"/>
              </a:rPr>
              <a:t>the fragrance and weight of the beauty of holiness</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“Mrs. </a:t>
            </a:r>
            <a:r>
              <a:rPr lang="en-US"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 had already left the room. Jane took advantage of this to say to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in a lower voice, “Mrs. </a:t>
            </a:r>
            <a:r>
              <a:rPr lang="en-US"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 seems to make herself very much at home here.” “My dear, she is at home here.” “As a maid, you mean?” “Well, no more than anyone else. She’s here chiefly because her house has been taken from her. She had nowhere else to go.” “You mean she is one of the Director’s charities.” “Certainly that. Why do you ask?” “Well — I don’t know. It did seem a little odd that she should call you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I hope I’m not being snobbish. “You’re forgetting that Cecil and I are another of the Director’s charities.” “Isn’t that rather playing on words?” “Not a bit. Ivy and Cecil and I are all here because we were turned out of our homes.”—</a:t>
            </a:r>
            <a:r>
              <a:rPr lang="en-US" b="1" i="1" dirty="0">
                <a:solidFill>
                  <a:schemeClr val="bg1"/>
                </a:solidFill>
                <a:latin typeface="Goudy Old Style" panose="02020502050305020303" pitchFamily="18" charset="77"/>
              </a:rPr>
              <a:t>equality at the foot of the Cross</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“My dear, the Director is a very wise man…. Some of what he says, or what the Masters say, about marriage does seem to me to be a lot of fuss about something so simple and natural that it oughtn’t to need saying at all. But I suppose there are young women now-a-days who need to be told it.” “You haven’t got much use for young women who do, I see.” “Well, perhaps I’m unfair. Things were easier for us. We were brought up on stories with happy endings and on the Prayer Book. We always intended to love, </a:t>
            </a:r>
            <a:r>
              <a:rPr lang="en-US" dirty="0" err="1">
                <a:solidFill>
                  <a:schemeClr val="bg1"/>
                </a:solidFill>
                <a:latin typeface="Goudy Old Style" panose="02020502050305020303" pitchFamily="18" charset="77"/>
              </a:rPr>
              <a:t>honour</a:t>
            </a:r>
            <a:r>
              <a:rPr lang="en-US" dirty="0">
                <a:solidFill>
                  <a:schemeClr val="bg1"/>
                </a:solidFill>
                <a:latin typeface="Goudy Old Style" panose="02020502050305020303" pitchFamily="18" charset="77"/>
              </a:rPr>
              <a:t> and obey, and we had figures and we wore petticoats and we liked waltzes.—</a:t>
            </a:r>
            <a:r>
              <a:rPr lang="en-US" b="1" i="1" dirty="0">
                <a:solidFill>
                  <a:schemeClr val="bg1"/>
                </a:solidFill>
                <a:latin typeface="Goudy Old Style" panose="02020502050305020303" pitchFamily="18" charset="77"/>
              </a:rPr>
              <a:t>the beauty of God’s design and the importance of good stories and Biblical worship</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73871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“Mark sat down to lunch that day in good spirits. Everyone reported that the riot had gone off most satisfactorily and he had enjoyed reading his own accounts of it in the morning papers. He enjoyed it even more when he heard Steele and </a:t>
            </a:r>
            <a:r>
              <a:rPr lang="en-US" dirty="0" err="1">
                <a:solidFill>
                  <a:schemeClr val="bg1"/>
                </a:solidFill>
                <a:latin typeface="Goudy Old Style" panose="02020502050305020303" pitchFamily="18" charset="77"/>
              </a:rPr>
              <a:t>Cosser</a:t>
            </a:r>
            <a:r>
              <a:rPr lang="en-US" dirty="0">
                <a:solidFill>
                  <a:schemeClr val="bg1"/>
                </a:solidFill>
                <a:latin typeface="Goudy Old Style" panose="02020502050305020303" pitchFamily="18" charset="77"/>
              </a:rPr>
              <a:t> talking about it in a way which showed that they did not even know how it had been engineered, much less who had written it up in the newspapers. And he had enjoyed his morning too. It had involved a conversation with Frost, the Fairy, and Wither himself, about the future of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All were agreed that the government would follow the almost unanimous opinion of the nation (as expressed in the newspapers) and put it temporarily under the control of the Institutional Police. An emergency governor of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must be appointed.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was the obvious man. As a member of Parliament he represented the Nation, as a Fellow of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he represented the University, as a member of the Institute he represented the Institute. All the competing claims that might otherwise have come into collision were reconciled in the person of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pride, inner ring, power through abrogating liberties</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“Wither had thawed in a most encouraging manner…he had taken Mark aside, spoken vaguely but paternally of the great work he was doing, and finally asked after his wife. The D.D. hoped there was no truth in the </a:t>
            </a:r>
            <a:r>
              <a:rPr lang="en-US" dirty="0" err="1">
                <a:solidFill>
                  <a:schemeClr val="bg1"/>
                </a:solidFill>
                <a:latin typeface="Goudy Old Style" panose="02020502050305020303" pitchFamily="18" charset="77"/>
              </a:rPr>
              <a:t>rumour</a:t>
            </a:r>
            <a:r>
              <a:rPr lang="en-US" dirty="0">
                <a:solidFill>
                  <a:schemeClr val="bg1"/>
                </a:solidFill>
                <a:latin typeface="Goudy Old Style" panose="02020502050305020303" pitchFamily="18" charset="77"/>
              </a:rPr>
              <a:t> which had reached him that she was suffering from — er — some nervous disorder… “Because,” said Wither, “it had occurred to me, in view of the great pressure of work which rests on you at present and the difficulty, therefore, of your being at home as much as we should all wish, that in your case the Institute might be induced — I am speaking in a quite informal way — that we should all be delighted to welcome 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here.” Until the D.D had said this Mark had not </a:t>
            </a:r>
            <a:r>
              <a:rPr lang="en-US" dirty="0" err="1">
                <a:solidFill>
                  <a:schemeClr val="bg1"/>
                </a:solidFill>
                <a:latin typeface="Goudy Old Style" panose="02020502050305020303" pitchFamily="18" charset="77"/>
              </a:rPr>
              <a:t>realised</a:t>
            </a:r>
            <a:r>
              <a:rPr lang="en-US" dirty="0">
                <a:solidFill>
                  <a:schemeClr val="bg1"/>
                </a:solidFill>
                <a:latin typeface="Goudy Old Style" panose="02020502050305020303" pitchFamily="18" charset="77"/>
              </a:rPr>
              <a:t> that there was nothing he would dislike so much as having Jane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There were so many things that Jane would not understand: not only the pretty heavy drinking which was becoming his habit but — oh, everything from morning to night. For it is only justice both to Mark and to Jane to record that he would have found it impossible to conduct in her hearing any one of the hundred conversations which his life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involved. Her mere presence would have made all the laughter of the Inner Ring sound metallic, unreal; and what he now regarded as common prudence would seem to her, and through her to himself, mere flattery, back-biting and toad-eating. Jane in the middle of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would turn the whole of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into a vast vulgarity, flashy and yet furtive. His mind sickened at the thought…--</a:t>
            </a:r>
            <a:r>
              <a:rPr lang="en-US" b="1" i="1" dirty="0">
                <a:solidFill>
                  <a:schemeClr val="bg1"/>
                </a:solidFill>
                <a:latin typeface="Goudy Old Style" panose="02020502050305020303" pitchFamily="18" charset="77"/>
              </a:rPr>
              <a:t>inner ring, pride, guilt</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540785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“Well, here we’ve all been working on your behalf and soothing him down and this morning we thought we’d finally succeeded. He was talking about giving you the appointment originally intended for you and waiving the probationary period. Not a cloud in the sky: and then you have five minutes’ chat with him and in that time you’ve managed to undo it all. I begin to think you are mental.” “What the devil’s wrong with him this time?” “Well you ought to know! Didn’t he say something about bringing your wife here?” “Yes, he did. What about it?” “And what did you say?” “I said not to bother about it — and, of course, thanked him very much and all that” The Fairy whistled. “Don’t you see, honey,” she said, gently rapping Mark’s scalp with her knuckles, “that you could hardly have made a worse bloomer? It was a most terrific concession for him to make. He’s never done it to anyone else. You might have known he’d be offended if you cold-shouldered him. He’s burbling away now about lack of confidence. Says he’s ‘hurt’: which means that somebody else soon will be! He takes your refusal as a sign that you are not really ‘settled’ here.”—</a:t>
            </a:r>
            <a:r>
              <a:rPr lang="en-US" b="1" i="1" dirty="0">
                <a:solidFill>
                  <a:schemeClr val="bg1"/>
                </a:solidFill>
                <a:latin typeface="Goudy Old Style" panose="02020502050305020303" pitchFamily="18" charset="77"/>
              </a:rPr>
              <a:t>lies, manipulation, coercion</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forest tree is a weed, But I tell you I have seen the </a:t>
            </a:r>
            <a:r>
              <a:rPr lang="en-US" dirty="0" err="1">
                <a:solidFill>
                  <a:schemeClr val="bg1"/>
                </a:solidFill>
                <a:latin typeface="Goudy Old Style" panose="02020502050305020303" pitchFamily="18" charset="77"/>
              </a:rPr>
              <a:t>civilised</a:t>
            </a:r>
            <a:r>
              <a:rPr lang="en-US" dirty="0">
                <a:solidFill>
                  <a:schemeClr val="bg1"/>
                </a:solidFill>
                <a:latin typeface="Goudy Old Style" panose="02020502050305020303" pitchFamily="18" charset="77"/>
              </a:rPr>
              <a:t> tree in Persia. It was a French attaché who had it because he was in a place where trees do not grow. It was made of metal. A poor, crude thing. But how if it were perfected? Light, made of </a:t>
            </a:r>
            <a:r>
              <a:rPr lang="en-US" dirty="0" err="1">
                <a:solidFill>
                  <a:schemeClr val="bg1"/>
                </a:solidFill>
                <a:latin typeface="Goudy Old Style" panose="02020502050305020303" pitchFamily="18" charset="77"/>
              </a:rPr>
              <a:t>aluminium</a:t>
            </a:r>
            <a:r>
              <a:rPr lang="en-US" dirty="0">
                <a:solidFill>
                  <a:schemeClr val="bg1"/>
                </a:solidFill>
                <a:latin typeface="Goudy Old Style" panose="02020502050305020303" pitchFamily="18" charset="77"/>
              </a:rPr>
              <a:t>. So natural, it would even deceive.” “It would hardly be the same as a real tree,” said Winter. “But consider the advantages! You get tired of him in one place — two workmen carry him somewhere else: wherever you please. It never dies. No leaves to fall, no twigs, no birds building nests, no muck and mess.” “I suppose one or two, as curiosities, might be rather amusing.” “Why one or two? At present, I allow, we must have forests, for the atmosphere. Presently we find a chemical substitute. And then, why any natural trees? I foresee nothing but the art tree all over the earth. In fact, we clean the planet.”—</a:t>
            </a:r>
            <a:r>
              <a:rPr lang="en-US" b="1" i="1" dirty="0">
                <a:solidFill>
                  <a:schemeClr val="bg1"/>
                </a:solidFill>
                <a:latin typeface="Goudy Old Style" panose="02020502050305020303" pitchFamily="18" charset="77"/>
              </a:rPr>
              <a:t>disdain for God’s creation and for natural life</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 would not have any birds either. On the art tree I would have the art birds all singing when you press a switch inside the house. When you are tired of the singing you switch them off. Consider again the improvement. No feathers dropped about, no nests, no eggs, no dirt.” “It sounds,” said Mark, “like abolishing pretty well all organic life.” “And why not? It is simple hygiene. Listen, my friends. If you pick up some rotten thing and find this organic life crawling over it, do you not say, ‘Oh, the horrid thing. It is alive,’ and then drop it?”—</a:t>
            </a:r>
            <a:r>
              <a:rPr lang="en-US" b="1" i="1" dirty="0">
                <a:solidFill>
                  <a:schemeClr val="bg1"/>
                </a:solidFill>
                <a:latin typeface="Goudy Old Style" panose="02020502050305020303" pitchFamily="18" charset="77"/>
              </a:rPr>
              <a:t>disdain for God’s creation and natural life</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2655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463308"/>
          </a:xfrm>
          <a:prstGeom prst="rect">
            <a:avLst/>
          </a:prstGeom>
        </p:spPr>
        <p:txBody>
          <a:bodyPr wrap="square">
            <a:spAutoFit/>
          </a:bodyPr>
          <a:lstStyle/>
          <a:p>
            <a:r>
              <a:rPr lang="en-US" dirty="0">
                <a:solidFill>
                  <a:schemeClr val="bg1"/>
                </a:solidFill>
                <a:latin typeface="Goudy Old Style" panose="02020502050305020303" pitchFamily="18" charset="77"/>
              </a:rPr>
              <a:t>“In us organic life has produced Mind. It has done its work. After that we want no more of it. We do not want the world any longer furred over with organic life, like what you call the blue </a:t>
            </a:r>
            <a:r>
              <a:rPr lang="en-US" dirty="0" err="1">
                <a:solidFill>
                  <a:schemeClr val="bg1"/>
                </a:solidFill>
                <a:latin typeface="Goudy Old Style" panose="02020502050305020303" pitchFamily="18" charset="77"/>
              </a:rPr>
              <a:t>mould</a:t>
            </a:r>
            <a:r>
              <a:rPr lang="en-US" dirty="0">
                <a:solidFill>
                  <a:schemeClr val="bg1"/>
                </a:solidFill>
                <a:latin typeface="Goudy Old Style" panose="02020502050305020303" pitchFamily="18" charset="77"/>
              </a:rPr>
              <a:t> — all sprouting and budding and breeding and decaying. We must get rid of it. By little and little, of course. Slowly we learn how. Learn to make our brains live with less and less body: learn to build our bodies directly with chemicals, no longer have to stuff them full of dead brutes and weeds. Learn how to reproduce ourselves without copulation.”—</a:t>
            </a:r>
            <a:r>
              <a:rPr lang="en-US" b="1" i="1" dirty="0">
                <a:solidFill>
                  <a:schemeClr val="bg1"/>
                </a:solidFill>
                <a:latin typeface="Goudy Old Style" panose="02020502050305020303" pitchFamily="18" charset="77"/>
              </a:rPr>
              <a:t>rejection of body and God’s design</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world I look forward to is the world of perfect purity. The clean mind and the clean minerals. What are the things that most offend the dignity of man? Birth and breeding and death. How if we are about to discover that man can live without any of the three?” “Do you want to be a mere hireling? But you have already come too far in for that. You are at the turning point of your career, Mr.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If you try to go back you will be as unfortunate as the fool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If you come really in — the world... bah, what do I say?... the universe is at your feet.” “But of course I want to come in,” said Mark. A certain excitement was stealing over him. “The Head thinks that you cannot be really one of us if you will not bring your wife here. He will have all of you, and all that is yours — or nothing. You must bring the woman in too. She also must be one of us.”—</a:t>
            </a:r>
            <a:r>
              <a:rPr lang="en-US" b="1" i="1" dirty="0">
                <a:solidFill>
                  <a:schemeClr val="bg1"/>
                </a:solidFill>
                <a:latin typeface="Goudy Old Style" panose="02020502050305020303" pitchFamily="18" charset="77"/>
              </a:rPr>
              <a:t>rejection of God’s design, coercion and power</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“Yes. A dead world,” said Mark gazing at the Moon. “No!” said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He had come close to Mark and spoke almost in a whisper, the bat-like whisper of a voice that is naturally </a:t>
            </a:r>
            <a:r>
              <a:rPr lang="en-US" dirty="0" err="1">
                <a:solidFill>
                  <a:schemeClr val="bg1"/>
                </a:solidFill>
                <a:latin typeface="Goudy Old Style" panose="02020502050305020303" pitchFamily="18" charset="77"/>
              </a:rPr>
              <a:t>highpitched</a:t>
            </a:r>
            <a:r>
              <a:rPr lang="en-US" dirty="0">
                <a:solidFill>
                  <a:schemeClr val="bg1"/>
                </a:solidFill>
                <a:latin typeface="Goudy Old Style" panose="02020502050305020303" pitchFamily="18" charset="77"/>
              </a:rPr>
              <a:t>. “No. There is life there.” “Do we know that?” asked Mark. “Oh, </a:t>
            </a:r>
            <a:r>
              <a:rPr lang="en-US" dirty="0" err="1">
                <a:solidFill>
                  <a:schemeClr val="bg1"/>
                </a:solidFill>
                <a:latin typeface="Goudy Old Style" panose="02020502050305020303" pitchFamily="18" charset="77"/>
              </a:rPr>
              <a:t>si</a:t>
            </a:r>
            <a:r>
              <a:rPr lang="en-US" dirty="0">
                <a:solidFill>
                  <a:schemeClr val="bg1"/>
                </a:solidFill>
                <a:latin typeface="Goudy Old Style" panose="02020502050305020303" pitchFamily="18" charset="77"/>
              </a:rPr>
              <a:t>. Intelligent life. Under the surface. A great race, further advanced than we. An inspiration. A pure race. They have cleaned their world, broken free (almost) from the organic.” “But how — ?” “They do not need to be born and breed and die; only their common people, their </a:t>
            </a:r>
            <a:r>
              <a:rPr lang="en-US" dirty="0" err="1">
                <a:solidFill>
                  <a:schemeClr val="bg1"/>
                </a:solidFill>
                <a:latin typeface="Goudy Old Style" panose="02020502050305020303" pitchFamily="18" charset="77"/>
              </a:rPr>
              <a:t>canaglia</a:t>
            </a:r>
            <a:r>
              <a:rPr lang="en-US" dirty="0">
                <a:solidFill>
                  <a:schemeClr val="bg1"/>
                </a:solidFill>
                <a:latin typeface="Goudy Old Style" panose="02020502050305020303" pitchFamily="18" charset="77"/>
              </a:rPr>
              <a:t> do that. The Masters live on. They retain their intelligence: they can keep it artificially alive after the organic body has been dispensed with — a miracle of applied biochemistry. They do not need organic food. You understand? They are almost free of Nature, attached to her only by the thinnest, finest cord.”—</a:t>
            </a:r>
            <a:r>
              <a:rPr lang="en-US" b="1" i="1" dirty="0">
                <a:solidFill>
                  <a:schemeClr val="bg1"/>
                </a:solidFill>
                <a:latin typeface="Goudy Old Style" panose="02020502050305020303" pitchFamily="18" charset="77"/>
              </a:rPr>
              <a:t>contempt for body and nature and God’s design</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782437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This Institute is for something better than housing and vaccinations and faster trains and curing the people of cancer. It is for the conquest of death: or for the conquest of organic life, if you prefer. They are the same thing. It is to bring out of that cocoon of organic life which sheltered the babyhood of mind the New Man, the man who will not die, the artificial man, free from Nature. Nature is the ladder we have climbed up by, now we kick her away.”—</a:t>
            </a:r>
            <a:r>
              <a:rPr lang="en-US" b="1" i="1" dirty="0">
                <a:solidFill>
                  <a:schemeClr val="bg1"/>
                </a:solidFill>
                <a:latin typeface="Goudy Old Style" panose="02020502050305020303" pitchFamily="18" charset="77"/>
              </a:rPr>
              <a:t>usurping God</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Head himself has already survived death, and you shall speak to him this night.”…“Is the young man ready?” asked the voice of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“You have explained it to him, then?” He turned to Mark and the moonlight in the room was so bright that Mark could now partially </a:t>
            </a:r>
            <a:r>
              <a:rPr lang="en-US" dirty="0" err="1">
                <a:solidFill>
                  <a:schemeClr val="bg1"/>
                </a:solidFill>
                <a:latin typeface="Goudy Old Style" panose="02020502050305020303" pitchFamily="18" charset="77"/>
              </a:rPr>
              <a:t>recognise</a:t>
            </a:r>
            <a:r>
              <a:rPr lang="en-US" dirty="0">
                <a:solidFill>
                  <a:schemeClr val="bg1"/>
                </a:solidFill>
                <a:latin typeface="Goudy Old Style" panose="02020502050305020303" pitchFamily="18" charset="77"/>
              </a:rPr>
              <a:t> his face “Do you mean really to join us, young man?” said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“There is no tuning back once you have set your hand to the plough. And there are no reservations. The Head has sent for you. Do you understand — the Head? You will look upon one who was killed and is still alive. The resurrection of Jesus in the Bible was a symbol: tonight you shall see what it </a:t>
            </a:r>
            <a:r>
              <a:rPr lang="en-US" dirty="0" err="1">
                <a:solidFill>
                  <a:schemeClr val="bg1"/>
                </a:solidFill>
                <a:latin typeface="Goudy Old Style" panose="02020502050305020303" pitchFamily="18" charset="77"/>
              </a:rPr>
              <a:t>symbolised</a:t>
            </a:r>
            <a:r>
              <a:rPr lang="en-US" dirty="0">
                <a:solidFill>
                  <a:schemeClr val="bg1"/>
                </a:solidFill>
                <a:latin typeface="Goudy Old Style" panose="02020502050305020303" pitchFamily="18" charset="77"/>
              </a:rPr>
              <a:t>. This is real Man at last, and it claims all our allegiance.” “What the devil are you talking about?” said Mark.. “My friend is quite right,” said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“Our Head is the first of the New Men — the first that lives beyond animal life. As far as Nature is concerned he is already dead: if Nature had her way his brain would now be </a:t>
            </a:r>
            <a:r>
              <a:rPr lang="en-US" dirty="0" err="1">
                <a:solidFill>
                  <a:schemeClr val="bg1"/>
                </a:solidFill>
                <a:latin typeface="Goudy Old Style" panose="02020502050305020303" pitchFamily="18" charset="77"/>
              </a:rPr>
              <a:t>mouldering</a:t>
            </a:r>
            <a:r>
              <a:rPr lang="en-US" dirty="0">
                <a:solidFill>
                  <a:schemeClr val="bg1"/>
                </a:solidFill>
                <a:latin typeface="Goudy Old Style" panose="02020502050305020303" pitchFamily="18" charset="77"/>
              </a:rPr>
              <a:t> in the grave. But he will speak to you within this hour, and you will obey his orders.” “But who is it?” said Mark. “It is François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said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“It is the beginning of Man Immortal and Man Ubiquitous,” said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“Man on the throne of the universe. It is what all the prophecies really meant.” “At first, of course,” said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“the power will be confined to a number — a small number — of individual men. Those who are selected for eternal life.” “A king cometh,” said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“who shall rule the universe with righteousness and the heavens with judgment. You thought all that was mythology--you thought because fables had clustered about the phrase, ‘Son of Man,’ that Man would never really have a son who will wield all power. But be will.” ““And so,” said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“the lessons you learned at your mother’s knee return. God will have power to give eternal reward and eternal punishment.” “God?” said Mark. “How does He come into it? I don’t believe in God.” “But,” said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“does it follow that because there was no God in the past that there will be no God also in the future?...We are offering you the unspeakable glory of being present at the creation of God Almighty? Here, in this house, you shall meet the first sketch of the real God. It is a man — or a being made by man — who will finally ascend the throne of the universe. And rule forever.”—</a:t>
            </a:r>
            <a:r>
              <a:rPr lang="en-US" b="1" i="1" dirty="0">
                <a:solidFill>
                  <a:schemeClr val="bg1"/>
                </a:solidFill>
                <a:latin typeface="Goudy Old Style" panose="02020502050305020303" pitchFamily="18" charset="77"/>
              </a:rPr>
              <a:t>blasphemy, false Christ, power</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55198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959371" y="0"/>
            <a:ext cx="11243178" cy="9648795"/>
          </a:xfrm>
          <a:prstGeom prst="rect">
            <a:avLst/>
          </a:prstGeom>
          <a:noFill/>
        </p:spPr>
        <p:txBody>
          <a:bodyPr wrap="square">
            <a:spAutoFit/>
          </a:bodyPr>
          <a:lstStyle/>
          <a:p>
            <a:r>
              <a:rPr lang="en-US" sz="1750" b="1" u="sng" dirty="0">
                <a:solidFill>
                  <a:schemeClr val="bg1"/>
                </a:solidFill>
                <a:latin typeface="Goudy Old Style" panose="02020502050305020303" pitchFamily="18" charset="77"/>
              </a:rPr>
              <a:t>THEMES THAT APPEAR IN CHAPTER 8</a:t>
            </a:r>
          </a:p>
          <a:p>
            <a:endParaRPr lang="en-US" sz="1750"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--amorality</a:t>
            </a:r>
          </a:p>
          <a:p>
            <a:r>
              <a:rPr lang="en-US" b="1" i="1" dirty="0">
                <a:solidFill>
                  <a:schemeClr val="bg1"/>
                </a:solidFill>
                <a:latin typeface="Goudy Old Style" panose="02020502050305020303" pitchFamily="18" charset="77"/>
              </a:rPr>
              <a:t>-- slavish obedience, manipulation and false pretenses</a:t>
            </a: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usurping control of life and death</a:t>
            </a:r>
          </a:p>
          <a:p>
            <a:r>
              <a:rPr lang="en-US" b="1" i="1" dirty="0">
                <a:solidFill>
                  <a:schemeClr val="bg1"/>
                </a:solidFill>
                <a:latin typeface="Goudy Old Style" panose="02020502050305020303" pitchFamily="18" charset="77"/>
              </a:rPr>
              <a:t>--joy and adventure</a:t>
            </a:r>
          </a:p>
          <a:p>
            <a:r>
              <a:rPr lang="en-US" b="1" i="1" dirty="0">
                <a:solidFill>
                  <a:schemeClr val="bg1"/>
                </a:solidFill>
                <a:latin typeface="Goudy Old Style" panose="02020502050305020303" pitchFamily="18" charset="77"/>
              </a:rPr>
              <a:t>--literature of Truth and Beauty</a:t>
            </a:r>
          </a:p>
          <a:p>
            <a:r>
              <a:rPr lang="en-US" b="1" i="1" dirty="0">
                <a:solidFill>
                  <a:schemeClr val="bg1"/>
                </a:solidFill>
                <a:latin typeface="Goudy Old Style" panose="02020502050305020303" pitchFamily="18" charset="77"/>
              </a:rPr>
              <a:t>--benevolent power of the Director</a:t>
            </a:r>
          </a:p>
          <a:p>
            <a:r>
              <a:rPr lang="en-US" b="1" i="1" dirty="0">
                <a:solidFill>
                  <a:schemeClr val="bg1"/>
                </a:solidFill>
                <a:latin typeface="Goudy Old Style" panose="02020502050305020303" pitchFamily="18" charset="77"/>
              </a:rPr>
              <a:t>--the beauty and dignity of honest work</a:t>
            </a:r>
          </a:p>
          <a:p>
            <a:r>
              <a:rPr lang="en-US" b="1" i="1" dirty="0">
                <a:solidFill>
                  <a:schemeClr val="bg1"/>
                </a:solidFill>
                <a:latin typeface="Goudy Old Style" panose="02020502050305020303" pitchFamily="18" charset="77"/>
              </a:rPr>
              <a:t>--the fragrance and weight of the beauty of holiness</a:t>
            </a:r>
          </a:p>
          <a:p>
            <a:r>
              <a:rPr lang="en-US" b="1" i="1" dirty="0">
                <a:solidFill>
                  <a:schemeClr val="bg1"/>
                </a:solidFill>
                <a:latin typeface="Goudy Old Style" panose="02020502050305020303" pitchFamily="18" charset="77"/>
              </a:rPr>
              <a:t>--equality at the foot of the Cross</a:t>
            </a:r>
          </a:p>
          <a:p>
            <a:r>
              <a:rPr lang="en-US" b="1" i="1" dirty="0">
                <a:solidFill>
                  <a:schemeClr val="bg1"/>
                </a:solidFill>
                <a:latin typeface="Goudy Old Style" panose="02020502050305020303" pitchFamily="18" charset="77"/>
              </a:rPr>
              <a:t>--the beauty of God’s design and the importance of Good stories and Biblical worship</a:t>
            </a:r>
          </a:p>
          <a:p>
            <a:r>
              <a:rPr lang="en-US" b="1" i="1" dirty="0">
                <a:solidFill>
                  <a:schemeClr val="bg1"/>
                </a:solidFill>
                <a:latin typeface="Goudy Old Style" panose="02020502050305020303" pitchFamily="18" charset="77"/>
              </a:rPr>
              <a:t>--pride, inner ring, power through abrogating liberties</a:t>
            </a:r>
          </a:p>
          <a:p>
            <a:r>
              <a:rPr lang="en-US" b="1" i="1" dirty="0">
                <a:solidFill>
                  <a:schemeClr val="bg1"/>
                </a:solidFill>
                <a:latin typeface="Goudy Old Style" panose="02020502050305020303" pitchFamily="18" charset="77"/>
              </a:rPr>
              <a:t>--inner ring, pride, guilt</a:t>
            </a:r>
          </a:p>
          <a:p>
            <a:r>
              <a:rPr lang="en-US" b="1" i="1" dirty="0">
                <a:solidFill>
                  <a:schemeClr val="bg1"/>
                </a:solidFill>
                <a:latin typeface="Goudy Old Style" panose="02020502050305020303" pitchFamily="18" charset="77"/>
              </a:rPr>
              <a:t>--lies, manipulation, coercion</a:t>
            </a:r>
          </a:p>
          <a:p>
            <a:r>
              <a:rPr lang="en-US" b="1" i="1" dirty="0">
                <a:solidFill>
                  <a:schemeClr val="bg1"/>
                </a:solidFill>
                <a:latin typeface="Goudy Old Style" panose="02020502050305020303" pitchFamily="18" charset="77"/>
              </a:rPr>
              <a:t>--disdain/contempt for God’s creation and for natural life</a:t>
            </a:r>
          </a:p>
          <a:p>
            <a:r>
              <a:rPr lang="en-US" b="1" i="1" dirty="0">
                <a:solidFill>
                  <a:schemeClr val="bg1"/>
                </a:solidFill>
                <a:latin typeface="Goudy Old Style" panose="02020502050305020303" pitchFamily="18" charset="77"/>
              </a:rPr>
              <a:t>--rejection of the body and of God’s design</a:t>
            </a:r>
          </a:p>
          <a:p>
            <a:r>
              <a:rPr lang="en-US" b="1" i="1" dirty="0">
                <a:solidFill>
                  <a:schemeClr val="bg1"/>
                </a:solidFill>
                <a:latin typeface="Goudy Old Style" panose="02020502050305020303" pitchFamily="18" charset="77"/>
              </a:rPr>
              <a:t>--usurping God</a:t>
            </a:r>
          </a:p>
          <a:p>
            <a:r>
              <a:rPr lang="en-US" b="1" i="1" dirty="0">
                <a:solidFill>
                  <a:schemeClr val="bg1"/>
                </a:solidFill>
                <a:latin typeface="Goudy Old Style" panose="02020502050305020303" pitchFamily="18" charset="77"/>
              </a:rPr>
              <a:t>--blasphemy, false Christ</a:t>
            </a:r>
          </a:p>
          <a:p>
            <a:r>
              <a:rPr lang="en-US" b="1" i="1" dirty="0">
                <a:solidFill>
                  <a:schemeClr val="bg1"/>
                </a:solidFill>
                <a:latin typeface="Goudy Old Style" panose="02020502050305020303" pitchFamily="18" charset="77"/>
              </a:rPr>
              <a:t>---contrast of journey to and presence of the Director and the Head</a:t>
            </a: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sz="1400" dirty="0">
              <a:solidFill>
                <a:schemeClr val="bg1"/>
              </a:solidFill>
              <a:latin typeface="Goudy Old Style" panose="02020502050305020303" pitchFamily="18" charset="77"/>
            </a:endParaRPr>
          </a:p>
          <a:p>
            <a:endParaRPr lang="en-US" sz="1400"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45762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986656" cy="7817525"/>
          </a:xfrm>
          <a:prstGeom prst="rect">
            <a:avLst/>
          </a:prstGeom>
        </p:spPr>
        <p:txBody>
          <a:bodyPr wrap="square">
            <a:spAutoFit/>
          </a:bodyPr>
          <a:lstStyle/>
          <a:p>
            <a:r>
              <a:rPr lang="en-US" b="1" u="sng" dirty="0">
                <a:solidFill>
                  <a:schemeClr val="bg1"/>
                </a:solidFill>
                <a:latin typeface="Goudy Old Style" panose="02020502050305020303" pitchFamily="18" charset="77"/>
              </a:rPr>
              <a:t>Practices of Hope and of Wisdom</a:t>
            </a:r>
            <a:endParaRPr lang="en-US" dirty="0">
              <a:solidFill>
                <a:schemeClr val="bg1"/>
              </a:solidFill>
              <a:latin typeface="Goudy Old Style" panose="02020502050305020303" pitchFamily="18" charset="77"/>
              <a:ea typeface="Arial" charset="0"/>
              <a:cs typeface="Arial" charset="0"/>
            </a:endParaRPr>
          </a:p>
          <a:p>
            <a:r>
              <a:rPr lang="en-US"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b="1" i="1" dirty="0"/>
              <a:t> </a:t>
            </a:r>
            <a:r>
              <a:rPr lang="en-US" b="1" i="1" dirty="0">
                <a:solidFill>
                  <a:schemeClr val="bg1"/>
                </a:solidFill>
                <a:latin typeface="Goudy Old Style" panose="02020502050305020303" pitchFamily="18" charset="77"/>
              </a:rPr>
              <a:t>What you have learned</a:t>
            </a:r>
            <a:r>
              <a:rPr lang="en-US" b="1" i="1" baseline="30000"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Philippians 4:8-9</a:t>
            </a:r>
          </a:p>
          <a:p>
            <a:endParaRPr lang="en-US" sz="1600" b="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Read Good stories and literature </a:t>
            </a:r>
            <a:r>
              <a:rPr lang="en-US" i="1" dirty="0">
                <a:solidFill>
                  <a:schemeClr val="bg1"/>
                </a:solidFill>
                <a:latin typeface="Goudy Old Style" panose="02020502050305020303" pitchFamily="18" charset="77"/>
              </a:rPr>
              <a:t>“The eye is the lamp of the body. So, if your eye is healthy, your whole body will be full of light, but if your eye is bad, your whole body will be full of darkness. If then the light in you is darkness, how great is the darkness! </a:t>
            </a:r>
            <a:r>
              <a:rPr lang="en-US" sz="1600" dirty="0">
                <a:solidFill>
                  <a:schemeClr val="bg1"/>
                </a:solidFill>
                <a:latin typeface="Goudy Old Style" panose="02020502050305020303" pitchFamily="18" charset="77"/>
              </a:rPr>
              <a:t>(Mt. 6:22-23) </a:t>
            </a:r>
            <a:r>
              <a:rPr lang="en-US" i="1" dirty="0">
                <a:solidFill>
                  <a:schemeClr val="bg1"/>
                </a:solidFill>
                <a:latin typeface="Goudy Old Style" panose="02020502050305020303" pitchFamily="18" charset="77"/>
              </a:rPr>
              <a:t>As for these four youths, God gave them learning and skill in all literature and wisdom, and Daniel had understanding in all visions and dreams.</a:t>
            </a:r>
            <a:r>
              <a:rPr lang="en-US" sz="1600" dirty="0">
                <a:solidFill>
                  <a:schemeClr val="bg1"/>
                </a:solidFill>
                <a:latin typeface="Goudy Old Style" panose="02020502050305020303" pitchFamily="18" charset="77"/>
              </a:rPr>
              <a:t> (Daniel 1:17)</a:t>
            </a:r>
            <a:endParaRPr lang="en-US" sz="1600" i="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Practice honest physical work that respects God’s creation </a:t>
            </a:r>
            <a:r>
              <a:rPr lang="en-US" i="1" dirty="0">
                <a:solidFill>
                  <a:schemeClr val="bg1"/>
                </a:solidFill>
                <a:latin typeface="Goudy Old Style" panose="02020502050305020303" pitchFamily="18" charset="77"/>
              </a:rPr>
              <a:t>The </a:t>
            </a:r>
            <a:r>
              <a:rPr lang="en-US" i="1" cap="small" dirty="0">
                <a:solidFill>
                  <a:schemeClr val="bg1"/>
                </a:solidFill>
                <a:latin typeface="Goudy Old Style" panose="02020502050305020303" pitchFamily="18" charset="77"/>
              </a:rPr>
              <a:t>Lord</a:t>
            </a:r>
            <a:r>
              <a:rPr lang="en-US" i="1" dirty="0">
                <a:solidFill>
                  <a:schemeClr val="bg1"/>
                </a:solidFill>
                <a:latin typeface="Goudy Old Style" panose="02020502050305020303" pitchFamily="18" charset="77"/>
              </a:rPr>
              <a:t> God took the man and put him in the garden of Eden to work it and keep it.</a:t>
            </a:r>
            <a:r>
              <a:rPr lang="en-US" sz="1600" dirty="0">
                <a:solidFill>
                  <a:schemeClr val="bg1"/>
                </a:solidFill>
                <a:latin typeface="Goudy Old Style" panose="02020502050305020303" pitchFamily="18" charset="77"/>
              </a:rPr>
              <a:t> (Gen. 2:15) </a:t>
            </a:r>
            <a:r>
              <a:rPr lang="en-US" i="1" dirty="0">
                <a:solidFill>
                  <a:schemeClr val="bg1"/>
                </a:solidFill>
                <a:latin typeface="Goudy Old Style" panose="02020502050305020303" pitchFamily="18" charset="77"/>
              </a:rPr>
              <a:t>Let the thief no longer steal, but rather let him labor, doing honest work with his own hands, so that he may have something to share with anyone in need.</a:t>
            </a:r>
            <a:r>
              <a:rPr lang="en-US" sz="1600" dirty="0">
                <a:solidFill>
                  <a:schemeClr val="bg1"/>
                </a:solidFill>
                <a:latin typeface="Goudy Old Style" panose="02020502050305020303" pitchFamily="18" charset="77"/>
              </a:rPr>
              <a:t> (Eph. 4:28)</a:t>
            </a:r>
            <a:endParaRPr lang="en-US" sz="1600" i="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Beware the seduction of lies and the inner ring </a:t>
            </a:r>
            <a:r>
              <a:rPr lang="en-US" i="1" dirty="0">
                <a:solidFill>
                  <a:schemeClr val="bg1"/>
                </a:solidFill>
                <a:latin typeface="Goudy Old Style" panose="02020502050305020303" pitchFamily="18" charset="77"/>
              </a:rPr>
              <a:t>Whoever would love life and see good days must keep their tongue from evil</a:t>
            </a:r>
            <a:br>
              <a:rPr lang="en-US" i="1" dirty="0">
                <a:solidFill>
                  <a:schemeClr val="bg1"/>
                </a:solidFill>
                <a:latin typeface="Goudy Old Style" panose="02020502050305020303" pitchFamily="18" charset="77"/>
              </a:rPr>
            </a:br>
            <a:r>
              <a:rPr lang="en-US" i="1" dirty="0">
                <a:solidFill>
                  <a:schemeClr val="bg1"/>
                </a:solidFill>
                <a:latin typeface="Goudy Old Style" panose="02020502050305020303" pitchFamily="18" charset="77"/>
              </a:rPr>
              <a:t>and their lips from deceitful speech. They must turn from evil and do good; they must seek peace and pursue it.</a:t>
            </a:r>
            <a:r>
              <a:rPr lang="en-US" sz="1600" dirty="0">
                <a:solidFill>
                  <a:schemeClr val="bg1"/>
                </a:solidFill>
                <a:latin typeface="Goudy Old Style" panose="02020502050305020303" pitchFamily="18" charset="77"/>
              </a:rPr>
              <a:t> (I Pet. 3:10-11) </a:t>
            </a:r>
            <a:r>
              <a:rPr lang="en-US" sz="1600" i="1" dirty="0">
                <a:solidFill>
                  <a:schemeClr val="bg1"/>
                </a:solidFill>
                <a:latin typeface="Goudy Old Style" panose="02020502050305020303" pitchFamily="18" charset="77"/>
              </a:rPr>
              <a:t>I</a:t>
            </a:r>
            <a:r>
              <a:rPr lang="en-US" i="1" dirty="0">
                <a:solidFill>
                  <a:schemeClr val="bg1"/>
                </a:solidFill>
                <a:latin typeface="Goudy Old Style" panose="02020502050305020303" pitchFamily="18" charset="77"/>
              </a:rPr>
              <a:t>f we claim to have fellowship with him and yet walk in the darkness, we lie and do not live out the truth.</a:t>
            </a:r>
            <a:r>
              <a:rPr lang="en-US" sz="1600" dirty="0">
                <a:solidFill>
                  <a:schemeClr val="bg1"/>
                </a:solidFill>
                <a:latin typeface="Goudy Old Style" panose="02020502050305020303" pitchFamily="18" charset="77"/>
              </a:rPr>
              <a:t> (I John 1:6) </a:t>
            </a:r>
            <a:r>
              <a:rPr lang="en-US" i="1" dirty="0">
                <a:solidFill>
                  <a:schemeClr val="bg1"/>
                </a:solidFill>
                <a:latin typeface="Goudy Old Style" panose="02020502050305020303" pitchFamily="18" charset="77"/>
              </a:rPr>
              <a:t>To fear the Lord is to hate evil; I hate pride and arrogance, evil behavior and perverse speech</a:t>
            </a:r>
            <a:r>
              <a:rPr lang="en-US" sz="1600" dirty="0">
                <a:solidFill>
                  <a:schemeClr val="bg1"/>
                </a:solidFill>
                <a:latin typeface="Goudy Old Style" panose="02020502050305020303" pitchFamily="18" charset="77"/>
              </a:rPr>
              <a:t> (Prov. 8:13)</a:t>
            </a:r>
            <a:endParaRPr lang="en-US" sz="1600" i="1" dirty="0">
              <a:solidFill>
                <a:schemeClr val="bg1"/>
              </a:solidFill>
              <a:latin typeface="Goudy Old Style" panose="02020502050305020303" pitchFamily="18" charset="77"/>
            </a:endParaRPr>
          </a:p>
          <a:p>
            <a:pPr marL="342900" indent="-342900">
              <a:buAutoNum type="arabicPeriod"/>
            </a:pPr>
            <a:r>
              <a:rPr lang="en-US" b="1" dirty="0">
                <a:solidFill>
                  <a:schemeClr val="bg1"/>
                </a:solidFill>
                <a:latin typeface="Goudy Old Style" panose="02020502050305020303" pitchFamily="18" charset="77"/>
              </a:rPr>
              <a:t>Cling to robust Biblical teaching and worship </a:t>
            </a:r>
            <a:r>
              <a:rPr lang="en-US" i="1" dirty="0">
                <a:solidFill>
                  <a:schemeClr val="bg1"/>
                </a:solidFill>
                <a:latin typeface="Goudy Old Style" panose="02020502050305020303" pitchFamily="18" charset="77"/>
              </a:rPr>
              <a:t>For the time is coming when people will not endure sound</a:t>
            </a:r>
            <a:r>
              <a:rPr lang="en-US" i="1" baseline="30000"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teaching, but having itching ears they will accumulate for themselves teachers to suit their own passions, and will turn away from listening to the truth and wander off into myths. </a:t>
            </a:r>
            <a:r>
              <a:rPr lang="en-US" sz="1600" dirty="0">
                <a:solidFill>
                  <a:schemeClr val="bg1"/>
                </a:solidFill>
                <a:latin typeface="Goudy Old Style" panose="02020502050305020303" pitchFamily="18" charset="77"/>
              </a:rPr>
              <a:t>(I Timothy 3:3-4) </a:t>
            </a:r>
            <a:r>
              <a:rPr lang="en-US" i="1" dirty="0">
                <a:solidFill>
                  <a:schemeClr val="bg1"/>
                </a:solidFill>
                <a:latin typeface="Goudy Old Style" panose="02020502050305020303" pitchFamily="18" charset="77"/>
              </a:rPr>
              <a:t>Hold on to the pattern of sound teaching you have heard from me, with the faith and love that are in Christ Jesus.</a:t>
            </a:r>
            <a:r>
              <a:rPr lang="en-US" sz="1600" dirty="0">
                <a:solidFill>
                  <a:schemeClr val="bg1"/>
                </a:solidFill>
                <a:latin typeface="Goudy Old Style" panose="02020502050305020303" pitchFamily="18" charset="77"/>
              </a:rPr>
              <a:t> (2 Tim. 1:13) </a:t>
            </a:r>
            <a:r>
              <a:rPr lang="en-US" i="1" dirty="0">
                <a:solidFill>
                  <a:schemeClr val="bg1"/>
                </a:solidFill>
                <a:latin typeface="Goudy Old Style" panose="02020502050305020303" pitchFamily="18" charset="77"/>
              </a:rPr>
              <a:t>In vain do they worship me, teaching as doctrines the commandments of men.</a:t>
            </a:r>
            <a:r>
              <a:rPr lang="en-US" sz="1600" dirty="0">
                <a:solidFill>
                  <a:schemeClr val="bg1"/>
                </a:solidFill>
                <a:latin typeface="Goudy Old Style" panose="02020502050305020303" pitchFamily="18" charset="77"/>
              </a:rPr>
              <a:t> (Mt. 15</a:t>
            </a:r>
            <a:r>
              <a:rPr lang="en-US" sz="1600" dirty="0">
                <a:solidFill>
                  <a:schemeClr val="bg1"/>
                </a:solidFill>
                <a:latin typeface="Goudy Old Style" panose="02020502050305020303" pitchFamily="18" charset="77"/>
                <a:sym typeface="Wingdings" pitchFamily="2" charset="2"/>
              </a:rPr>
              <a:t>:9) </a:t>
            </a:r>
            <a:r>
              <a:rPr lang="en-US" i="1" dirty="0">
                <a:solidFill>
                  <a:schemeClr val="bg1"/>
                </a:solidFill>
                <a:latin typeface="Goudy Old Style" panose="02020502050305020303" pitchFamily="18" charset="77"/>
              </a:rPr>
              <a:t>Ascribe to the </a:t>
            </a:r>
            <a:r>
              <a:rPr lang="en-US" i="1" cap="small" dirty="0">
                <a:solidFill>
                  <a:schemeClr val="bg1"/>
                </a:solidFill>
                <a:latin typeface="Goudy Old Style" panose="02020502050305020303" pitchFamily="18" charset="77"/>
              </a:rPr>
              <a:t>Lord</a:t>
            </a:r>
            <a:r>
              <a:rPr lang="en-US" i="1" dirty="0">
                <a:solidFill>
                  <a:schemeClr val="bg1"/>
                </a:solidFill>
                <a:latin typeface="Goudy Old Style" panose="02020502050305020303" pitchFamily="18" charset="77"/>
              </a:rPr>
              <a:t> the glory due his name; worship the </a:t>
            </a:r>
            <a:r>
              <a:rPr lang="en-US" i="1" cap="small" dirty="0">
                <a:solidFill>
                  <a:schemeClr val="bg1"/>
                </a:solidFill>
                <a:latin typeface="Goudy Old Style" panose="02020502050305020303" pitchFamily="18" charset="77"/>
              </a:rPr>
              <a:t>Lord</a:t>
            </a:r>
            <a:r>
              <a:rPr lang="en-US" i="1" dirty="0">
                <a:solidFill>
                  <a:schemeClr val="bg1"/>
                </a:solidFill>
                <a:latin typeface="Goudy Old Style" panose="02020502050305020303" pitchFamily="18" charset="77"/>
              </a:rPr>
              <a:t> in the splendor of holiness.</a:t>
            </a:r>
            <a:r>
              <a:rPr lang="en-US" sz="1600" dirty="0">
                <a:solidFill>
                  <a:schemeClr val="bg1"/>
                </a:solidFill>
                <a:latin typeface="Goudy Old Style" panose="02020502050305020303" pitchFamily="18" charset="77"/>
              </a:rPr>
              <a:t> (Ps. 29:2)</a:t>
            </a:r>
            <a:endParaRPr lang="en-US" i="1" dirty="0">
              <a:solidFill>
                <a:schemeClr val="bg1"/>
              </a:solidFill>
              <a:latin typeface="Goudy Old Style" panose="02020502050305020303" pitchFamily="18" charset="77"/>
            </a:endParaRPr>
          </a:p>
          <a:p>
            <a:br>
              <a:rPr lang="en-US" dirty="0"/>
            </a:br>
            <a:endParaRPr lang="en-US" dirty="0"/>
          </a:p>
          <a:p>
            <a:endParaRPr lang="en-US" i="1" dirty="0">
              <a:solidFill>
                <a:schemeClr val="bg1"/>
              </a:solidFill>
              <a:latin typeface="Goudy Old Style" panose="02020502050305020303" pitchFamily="18" charset="77"/>
            </a:endParaRPr>
          </a:p>
          <a:p>
            <a:br>
              <a:rPr lang="en-US" dirty="0"/>
            </a:br>
            <a:endParaRPr lang="en-US" dirty="0"/>
          </a:p>
          <a:p>
            <a:pPr marL="342900" indent="-342900">
              <a:buAutoNum type="arabicPeriod"/>
            </a:pPr>
            <a:endParaRPr lang="en-US"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767451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1261884"/>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sz="2000" b="1" u="sng" dirty="0">
              <a:solidFill>
                <a:schemeClr val="bg1"/>
              </a:solidFill>
              <a:latin typeface="Goudy Old Style" charset="0"/>
              <a:ea typeface="Goudy Old Style" charset="0"/>
              <a:cs typeface="Goudy Old Style" charset="0"/>
            </a:endParaRPr>
          </a:p>
          <a:p>
            <a:pPr algn="ctr"/>
            <a:endParaRPr lang="en-US" sz="2000" b="1" u="sng" dirty="0">
              <a:solidFill>
                <a:schemeClr val="bg1"/>
              </a:solidFill>
              <a:latin typeface="Goudy Old Style" charset="0"/>
              <a:ea typeface="Goudy Old Style" charset="0"/>
              <a:cs typeface="Goudy Old Style" charset="0"/>
            </a:endParaRPr>
          </a:p>
        </p:txBody>
      </p:sp>
      <p:sp>
        <p:nvSpPr>
          <p:cNvPr id="7" name="TextBox 6">
            <a:extLst>
              <a:ext uri="{FF2B5EF4-FFF2-40B4-BE49-F238E27FC236}">
                <a16:creationId xmlns:a16="http://schemas.microsoft.com/office/drawing/2014/main" id="{419B23C9-2545-8040-81A0-8E27C5765A88}"/>
              </a:ext>
            </a:extLst>
          </p:cNvPr>
          <p:cNvSpPr txBox="1"/>
          <p:nvPr/>
        </p:nvSpPr>
        <p:spPr>
          <a:xfrm>
            <a:off x="1523999" y="110836"/>
            <a:ext cx="9863527" cy="7663636"/>
          </a:xfrm>
          <a:prstGeom prst="rect">
            <a:avLst/>
          </a:prstGeom>
          <a:noFill/>
        </p:spPr>
        <p:txBody>
          <a:bodyPr wrap="square">
            <a:spAutoFit/>
          </a:bodyPr>
          <a:lstStyle/>
          <a:p>
            <a:r>
              <a:rPr lang="en-US" sz="2400" b="1" dirty="0">
                <a:solidFill>
                  <a:schemeClr val="bg1"/>
                </a:solidFill>
                <a:latin typeface="Goudy Old Style" panose="02020502050305020303" pitchFamily="18" charset="77"/>
              </a:rPr>
              <a:t>O Church Arise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O Church, arise, and put your armor on; hear the call of Christ our captain.</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For now the weak can say that they are strong, in the strength that God has given.</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With shield of faith and belt of truth, we'll stand against the devil's lies.</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An army bold, whose battle cry is love, reaching out to those in darkness.</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Our call to war, to love the captive soul, but to rage against the captor;</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And with the sword that makes the wounded whole, we will fight with faith and valor.</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When faced with trials on every side, we know the outcome is secure.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And Christ will have the prize for which He died: an inheritance of nations</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Come, see the cross, where love and mercy meet, as the Son of God is stricken;</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Then see His foes lie crushed beneath His feet, for the Conqueror has risen!</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And as the stone is rolled away, and Christ emerges from the grave,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This victory march continues till the day </a:t>
            </a:r>
            <a:r>
              <a:rPr lang="en-US" dirty="0" err="1">
                <a:solidFill>
                  <a:schemeClr val="bg1"/>
                </a:solidFill>
                <a:latin typeface="Goudy Old Style" panose="02020502050305020303" pitchFamily="18" charset="77"/>
              </a:rPr>
              <a:t>ev'ry</a:t>
            </a:r>
            <a:r>
              <a:rPr lang="en-US" dirty="0">
                <a:solidFill>
                  <a:schemeClr val="bg1"/>
                </a:solidFill>
                <a:latin typeface="Goudy Old Style" panose="02020502050305020303" pitchFamily="18" charset="77"/>
              </a:rPr>
              <a:t> eye and heart shall see Him.</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So Spirit, come, put strength in every stride; give grace for every hurdle.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That we may run with faith to win the prize of a servant good and faithful.</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As saints of old, still line the way, retelling triumphs of His grace,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We hear their calls, and hunger for the day when with Christ we stand in Glory.</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r>
              <a:rPr lang="en-US" sz="1600" i="1" dirty="0">
                <a:solidFill>
                  <a:schemeClr val="bg1"/>
                </a:solidFill>
                <a:latin typeface="Goudy Old Style" panose="02020502050305020303" pitchFamily="18" charset="77"/>
              </a:rPr>
              <a:t>Townend and Getty, 2005</a:t>
            </a: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941476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470898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398299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032968"/>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a:t>
            </a:r>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purposes. </a:t>
            </a:r>
          </a:p>
          <a:p>
            <a:endParaRPr lang="en-US" sz="1750" b="1" u="sng" dirty="0">
              <a:solidFill>
                <a:schemeClr val="bg1"/>
              </a:solidFill>
              <a:latin typeface="Goudy Old Style" panose="02020502050305020303" pitchFamily="18" charset="77"/>
            </a:endParaRPr>
          </a:p>
          <a:p>
            <a:r>
              <a:rPr lang="en-US" sz="1750" b="1" u="sng" dirty="0">
                <a:solidFill>
                  <a:schemeClr val="bg1"/>
                </a:solidFill>
                <a:latin typeface="Goudy Old Style" panose="02020502050305020303" pitchFamily="18" charset="77"/>
                <a:ea typeface="Goudy Old Style" charset="0"/>
                <a:cs typeface="Goudy Old Style" charset="0"/>
              </a:rPr>
              <a:t>TITLE SOURCE</a:t>
            </a:r>
            <a:endParaRPr lang="en-US" b="1" u="sng"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endParaRPr lang="en-US" dirty="0">
              <a:solidFill>
                <a:schemeClr val="bg1"/>
              </a:solidFill>
              <a:effectLst/>
              <a:latin typeface="Goudy Old Style" panose="02020502050305020303" pitchFamily="18" charset="77"/>
              <a:ea typeface="Arial" charset="0"/>
              <a:cs typeface="Arial" charset="0"/>
            </a:endParaRP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294305"/>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1, “SALE OF COLLEGE PROPERTY”</a:t>
            </a:r>
          </a:p>
          <a:p>
            <a:r>
              <a:rPr lang="en-US" sz="1750" dirty="0">
                <a:solidFill>
                  <a:schemeClr val="bg1"/>
                </a:solidFill>
                <a:latin typeface="Goudy Old Style" panose="02020502050305020303" pitchFamily="18" charset="77"/>
              </a:rPr>
              <a:t>--Jane and her dreams</a:t>
            </a:r>
          </a:p>
          <a:p>
            <a:r>
              <a:rPr lang="en-US" sz="1750" dirty="0">
                <a:solidFill>
                  <a:schemeClr val="bg1"/>
                </a:solidFill>
                <a:latin typeface="Goudy Old Style" panose="02020502050305020303" pitchFamily="18" charset="77"/>
              </a:rPr>
              <a:t>--Mark and the Inner Circle at </a:t>
            </a:r>
            <a:r>
              <a:rPr lang="en-US" sz="1750" dirty="0" err="1">
                <a:solidFill>
                  <a:schemeClr val="bg1"/>
                </a:solidFill>
                <a:latin typeface="Goudy Old Style" panose="02020502050305020303" pitchFamily="18" charset="77"/>
              </a:rPr>
              <a:t>Bracton</a:t>
            </a:r>
            <a:r>
              <a:rPr lang="en-US" sz="1750" dirty="0">
                <a:solidFill>
                  <a:schemeClr val="bg1"/>
                </a:solidFill>
                <a:latin typeface="Goudy Old Style" panose="02020502050305020303" pitchFamily="18" charset="77"/>
              </a:rPr>
              <a:t> College </a:t>
            </a:r>
          </a:p>
          <a:p>
            <a:r>
              <a:rPr lang="en-US" sz="1750" dirty="0">
                <a:solidFill>
                  <a:schemeClr val="bg1"/>
                </a:solidFill>
                <a:latin typeface="Goudy Old Style" panose="02020502050305020303" pitchFamily="18" charset="77"/>
              </a:rPr>
              <a:t>--The proposal to sell </a:t>
            </a:r>
            <a:r>
              <a:rPr lang="en-US" sz="1750" dirty="0" err="1">
                <a:solidFill>
                  <a:schemeClr val="bg1"/>
                </a:solidFill>
                <a:latin typeface="Goudy Old Style" panose="02020502050305020303" pitchFamily="18" charset="77"/>
              </a:rPr>
              <a:t>Bragdon</a:t>
            </a:r>
            <a:r>
              <a:rPr lang="en-US" sz="1750" dirty="0">
                <a:solidFill>
                  <a:schemeClr val="bg1"/>
                </a:solidFill>
                <a:latin typeface="Goudy Old Style" panose="02020502050305020303" pitchFamily="18" charset="77"/>
              </a:rPr>
              <a:t> Wood and Merlin’s Well to the N.I.C.E.</a:t>
            </a:r>
          </a:p>
          <a:p>
            <a:r>
              <a:rPr lang="en-US" sz="1750" dirty="0">
                <a:solidFill>
                  <a:schemeClr val="bg1"/>
                </a:solidFill>
                <a:latin typeface="Goudy Old Style" panose="02020502050305020303" pitchFamily="18" charset="77"/>
              </a:rPr>
              <a:t>--The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and rumors of Merlin</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2, “DINNER WITH THE SUBWARDEN”</a:t>
            </a:r>
          </a:p>
          <a:p>
            <a:r>
              <a:rPr lang="en-US" sz="1750" dirty="0">
                <a:solidFill>
                  <a:schemeClr val="bg1"/>
                </a:solidFill>
                <a:latin typeface="Goudy Old Style" panose="02020502050305020303" pitchFamily="18" charset="77"/>
              </a:rPr>
              <a:t>--Mark and being included in </a:t>
            </a:r>
            <a:r>
              <a:rPr lang="en-US" sz="1750" dirty="0" err="1">
                <a:solidFill>
                  <a:schemeClr val="bg1"/>
                </a:solidFill>
                <a:latin typeface="Goudy Old Style" panose="02020502050305020303" pitchFamily="18" charset="77"/>
              </a:rPr>
              <a:t>Feverstone’s</a:t>
            </a:r>
            <a:r>
              <a:rPr lang="en-US" sz="1750" dirty="0">
                <a:solidFill>
                  <a:schemeClr val="bg1"/>
                </a:solidFill>
                <a:latin typeface="Goudy Old Style" panose="02020502050305020303" pitchFamily="18" charset="77"/>
              </a:rPr>
              <a:t> confidence in disdain of Curry and Busby</a:t>
            </a:r>
          </a:p>
          <a:p>
            <a:r>
              <a:rPr lang="en-US" sz="1750" dirty="0">
                <a:solidFill>
                  <a:schemeClr val="bg1"/>
                </a:solidFill>
                <a:latin typeface="Goudy Old Style" panose="02020502050305020303" pitchFamily="18" charset="77"/>
              </a:rPr>
              <a:t>--The N.I.C.E. as the ultimate Inner Circle/Ring , focused on taking over and reconditioning the human race,  controlling and subduing Nature, and exerting control over the interplanetary wars</a:t>
            </a:r>
          </a:p>
          <a:p>
            <a:r>
              <a:rPr lang="en-US" sz="1750" dirty="0">
                <a:solidFill>
                  <a:schemeClr val="bg1"/>
                </a:solidFill>
                <a:latin typeface="Goudy Old Style" panose="02020502050305020303" pitchFamily="18" charset="77"/>
              </a:rPr>
              <a:t>--Jane’s fears and vulnerability, which she later rejects as unworthy</a:t>
            </a:r>
          </a:p>
          <a:p>
            <a:r>
              <a:rPr lang="en-US" sz="1750" dirty="0">
                <a:solidFill>
                  <a:schemeClr val="bg1"/>
                </a:solidFill>
                <a:latin typeface="Goudy Old Style" panose="02020502050305020303" pitchFamily="18" charset="77"/>
              </a:rPr>
              <a:t>--Mark’s journey to </a:t>
            </a:r>
            <a:r>
              <a:rPr lang="en-US" sz="1750" dirty="0" err="1">
                <a:solidFill>
                  <a:schemeClr val="bg1"/>
                </a:solidFill>
                <a:latin typeface="Goudy Old Style" panose="02020502050305020303" pitchFamily="18" charset="77"/>
              </a:rPr>
              <a:t>Belbury</a:t>
            </a:r>
            <a:r>
              <a:rPr lang="en-US" sz="1750" dirty="0">
                <a:solidFill>
                  <a:schemeClr val="bg1"/>
                </a:solidFill>
                <a:latin typeface="Goudy Old Style" panose="02020502050305020303" pitchFamily="18" charset="77"/>
              </a:rPr>
              <a:t> and Jane’s journey to St. Anne’s-on-the-Hill</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3, “BELBURY AND ST. ANNE’S-ON-THE-HILL”</a:t>
            </a:r>
          </a:p>
          <a:p>
            <a:r>
              <a:rPr lang="en-US" sz="1750" dirty="0">
                <a:solidFill>
                  <a:schemeClr val="bg1"/>
                </a:solidFill>
                <a:latin typeface="Goudy Old Style" panose="02020502050305020303" pitchFamily="18" charset="77"/>
              </a:rPr>
              <a:t>--doublespeak at the N.I.C.E.: does Mark have a job or not? 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leaving the N.I.C.E.</a:t>
            </a:r>
          </a:p>
          <a:p>
            <a:r>
              <a:rPr lang="en-US" sz="1750" dirty="0">
                <a:solidFill>
                  <a:schemeClr val="bg1"/>
                </a:solidFill>
                <a:latin typeface="Goudy Old Style" panose="02020502050305020303" pitchFamily="18" charset="77"/>
              </a:rPr>
              <a:t>--Jane’s visit to St. Anne’s and her denial and her aversion to being “interfered with”</a:t>
            </a:r>
          </a:p>
          <a:p>
            <a:r>
              <a:rPr lang="en-US" sz="1750" dirty="0">
                <a:solidFill>
                  <a:schemeClr val="bg1"/>
                </a:solidFill>
                <a:latin typeface="Goudy Old Style" panose="02020502050305020303" pitchFamily="18" charset="77"/>
              </a:rPr>
              <a:t>--Mark’s introduction to “Fairy” Hardcastle and the role of the N.I.C.E. secret police</a:t>
            </a:r>
          </a:p>
          <a:p>
            <a:r>
              <a:rPr lang="en-US" sz="1750" dirty="0">
                <a:solidFill>
                  <a:schemeClr val="bg1"/>
                </a:solidFill>
                <a:latin typeface="Goudy Old Style" panose="02020502050305020303" pitchFamily="18" charset="77"/>
              </a:rPr>
              <a:t>--Jane’s resentment of how much she has had to give up in marriage; Mother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crisis</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4, “THE LIQUIDATION OF ANACHRONISMS”</a:t>
            </a:r>
          </a:p>
          <a:p>
            <a:r>
              <a:rPr lang="en-US" sz="1750" dirty="0">
                <a:solidFill>
                  <a:schemeClr val="bg1"/>
                </a:solidFill>
                <a:latin typeface="Goudy Old Style" panose="02020502050305020303" pitchFamily="18" charset="77"/>
              </a:rPr>
              <a:t>--the N.I.C.E. begin turning people out of their homes and destroying </a:t>
            </a:r>
            <a:r>
              <a:rPr lang="en-US" sz="1750" dirty="0" err="1">
                <a:solidFill>
                  <a:schemeClr val="bg1"/>
                </a:solidFill>
                <a:latin typeface="Goudy Old Style" panose="02020502050305020303" pitchFamily="18" charset="77"/>
              </a:rPr>
              <a:t>Edgestow’s</a:t>
            </a:r>
            <a:r>
              <a:rPr lang="en-US" sz="1750" dirty="0">
                <a:solidFill>
                  <a:schemeClr val="bg1"/>
                </a:solidFill>
                <a:latin typeface="Goudy Old Style" panose="02020502050305020303" pitchFamily="18" charset="77"/>
              </a:rPr>
              <a:t> beauty</a:t>
            </a:r>
          </a:p>
          <a:p>
            <a:r>
              <a:rPr lang="en-US" sz="1750" dirty="0">
                <a:solidFill>
                  <a:schemeClr val="bg1"/>
                </a:solidFill>
                <a:latin typeface="Goudy Old Style" panose="02020502050305020303" pitchFamily="18" charset="77"/>
              </a:rPr>
              <a:t>--Bill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is murdered the night he leaves the N.I.C.E. </a:t>
            </a:r>
          </a:p>
          <a:p>
            <a:r>
              <a:rPr lang="en-US" sz="1750" dirty="0">
                <a:solidFill>
                  <a:schemeClr val="bg1"/>
                </a:solidFill>
                <a:latin typeface="Goudy Old Style" panose="02020502050305020303" pitchFamily="18" charset="77"/>
              </a:rPr>
              <a:t>--Mark has a strange conversation with the N.I.C.E. “mad parson” and is assigned a propaganda project on destroying the village of Cure Hardy, only to find he is moved by its beauty</a:t>
            </a:r>
          </a:p>
          <a:p>
            <a:r>
              <a:rPr lang="en-US" sz="1750" dirty="0">
                <a:solidFill>
                  <a:schemeClr val="bg1"/>
                </a:solidFill>
                <a:latin typeface="Goudy Old Style" panose="02020502050305020303" pitchFamily="18" charset="77"/>
              </a:rPr>
              <a:t>--the invasive force of workers from the N.I.C.E. results in partially destroying the beautiful Fellows Room at </a:t>
            </a:r>
            <a:r>
              <a:rPr lang="en-US" sz="1750" dirty="0" err="1">
                <a:solidFill>
                  <a:schemeClr val="bg1"/>
                </a:solidFill>
                <a:latin typeface="Goudy Old Style" panose="02020502050305020303" pitchFamily="18" charset="77"/>
              </a:rPr>
              <a:t>Bracton</a:t>
            </a:r>
            <a:endParaRPr lang="en-US" sz="1750"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31660" y="0"/>
            <a:ext cx="11215142" cy="7571303"/>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5, “ELASTICITY”</a:t>
            </a:r>
            <a:endParaRPr lang="en-US" sz="1750"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frustrated by the doublespeak and lack of clarity at the N.I.C.E., attempts a showdown with Wither, the Deputy Director, that does not go well at all, and Mark fears he may not only lose his position at the N.I.C.E. but also his fellowship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--Fairy Hardcastle warns Mark about complaining and offers him project work writing propaganda to rehabilitate the image of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the criminal murderer. It becomes clear that the N.I.C.E. intends to operate through threats and coercion.</a:t>
            </a:r>
          </a:p>
          <a:p>
            <a:r>
              <a:rPr lang="en-US" dirty="0">
                <a:solidFill>
                  <a:schemeClr val="bg1"/>
                </a:solidFill>
                <a:latin typeface="Goudy Old Style" panose="02020502050305020303" pitchFamily="18" charset="77"/>
              </a:rPr>
              <a:t>--Meanwhile, Jane spends time with Camilla and Arthur Denniston, learning that they now live at St. Anne's, a community run by Mr. Fisher-King, a renowned man incapacitated by a wounded heel.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urge Jane to join their company and use her gift of visions to help them for the good of all, but she refuses, wishing to guard her independence. </a:t>
            </a:r>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6, “FOG”</a:t>
            </a:r>
            <a:endParaRPr lang="en-US" sz="1750"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--As fog envelops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and the N.I.C.E., Mark in desperation accepts a job at the N.I.C.E. working on propaganda.</a:t>
            </a:r>
          </a:p>
          <a:p>
            <a:r>
              <a:rPr lang="en-US" dirty="0">
                <a:solidFill>
                  <a:schemeClr val="bg1"/>
                </a:solidFill>
                <a:latin typeface="Goudy Old Style" panose="02020502050305020303" pitchFamily="18" charset="77"/>
              </a:rPr>
              <a:t>--Mark is admitted to the Inner Circle at the N.I.C.E., learning he can get whatever money he wants from the N.I.C.E. steward. He begins work on propaganda supporting the riots being instigated by the N.I.C.E., suppressing his initial shock and moral repugnance, to assist the N.I.C.E. in getting emergency powers to suppress liberties.</a:t>
            </a:r>
          </a:p>
          <a:p>
            <a:r>
              <a:rPr lang="en-US" dirty="0">
                <a:solidFill>
                  <a:schemeClr val="bg1"/>
                </a:solidFill>
                <a:latin typeface="Goudy Old Style" panose="02020502050305020303" pitchFamily="18" charset="77"/>
              </a:rPr>
              <a:t>--In the village, Jane sees the man with pince-nez glasses and a pointed beard whom she recognizes from her latest dream. When he gets into a N.I.C.E. car, she immediately decides to go to St. Anne's-on-the-Hill, feeling "a total rejection, or revulsion from, this man on all levels of her being at once.”</a:t>
            </a:r>
          </a:p>
          <a:p>
            <a:endParaRPr lang="en-US"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7, “THE PENDRAGON”</a:t>
            </a:r>
          </a:p>
          <a:p>
            <a:r>
              <a:rPr lang="en-US" dirty="0">
                <a:solidFill>
                  <a:schemeClr val="bg1"/>
                </a:solidFill>
                <a:latin typeface="Goudy Old Style" panose="02020502050305020303" pitchFamily="18" charset="77"/>
              </a:rPr>
              <a:t>--After fleeing the man in the </a:t>
            </a:r>
            <a:r>
              <a:rPr lang="en-US" dirty="0" err="1">
                <a:solidFill>
                  <a:schemeClr val="bg1"/>
                </a:solidFill>
                <a:latin typeface="Goudy Old Style" panose="02020502050305020303" pitchFamily="18" charset="77"/>
              </a:rPr>
              <a:t>pince</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nez</a:t>
            </a:r>
            <a:r>
              <a:rPr lang="en-US" dirty="0">
                <a:solidFill>
                  <a:schemeClr val="bg1"/>
                </a:solidFill>
                <a:latin typeface="Goudy Old Style" panose="02020502050305020303" pitchFamily="18" charset="77"/>
              </a:rPr>
              <a:t> from the N.I.C.E., Jane arrives at St. Anne’s and is taken to see the Director.</a:t>
            </a:r>
          </a:p>
          <a:p>
            <a:r>
              <a:rPr lang="en-US" dirty="0">
                <a:solidFill>
                  <a:schemeClr val="bg1"/>
                </a:solidFill>
                <a:latin typeface="Goudy Old Style" panose="02020502050305020303" pitchFamily="18" charset="77"/>
              </a:rPr>
              <a:t>--Upon entering the Director’s room, Jane’s entire world was unmade, as she is swept away by the Beauty and Holiness and Kingliness of the Director and the house.</a:t>
            </a:r>
          </a:p>
          <a:p>
            <a:r>
              <a:rPr lang="en-US" dirty="0">
                <a:solidFill>
                  <a:schemeClr val="bg1"/>
                </a:solidFill>
                <a:latin typeface="Goudy Old Style" panose="02020502050305020303" pitchFamily="18" charset="77"/>
              </a:rPr>
              <a:t>--Trying to return home afterwards, Jane is caught up in a riot, arrested by the N.I.C.E. police, tortured by Fairy Hardcastle, and then escapes back to the Manor at St. Anne’s.</a:t>
            </a:r>
          </a:p>
          <a:p>
            <a:endParaRPr lang="en-US" b="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0317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b="1" dirty="0">
                <a:solidFill>
                  <a:schemeClr val="bg1"/>
                </a:solidFill>
                <a:latin typeface="Goudy Old Style" panose="02020502050305020303" pitchFamily="18" charset="77"/>
              </a:rPr>
              <a:t>SUMMARY OF CHAPTER 8, “MOONLIGHT AT BELBURY”</a:t>
            </a:r>
          </a:p>
          <a:p>
            <a:r>
              <a:rPr lang="en-US" i="1" dirty="0">
                <a:solidFill>
                  <a:schemeClr val="bg1"/>
                </a:solidFill>
                <a:latin typeface="Goudy Old Style" panose="02020502050305020303" pitchFamily="18" charset="77"/>
              </a:rPr>
              <a:t>Adapted from Rudy </a:t>
            </a:r>
            <a:r>
              <a:rPr lang="en-US" i="1" dirty="0" err="1">
                <a:solidFill>
                  <a:schemeClr val="bg1"/>
                </a:solidFill>
                <a:latin typeface="Goudy Old Style" panose="02020502050305020303" pitchFamily="18" charset="77"/>
              </a:rPr>
              <a:t>Rentzel</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Deputy Director Wither expresses his displeasure to Fairy Hardcastle about her arrest and torture of Jane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and failure to prevent her escape. The Fairy replied that they all badly wanted Jane, and that it was necessary to do what she did in hopes of finding out the headquarters of the enemy. The Fairy is summoned to meet with the Head.</a:t>
            </a:r>
          </a:p>
          <a:p>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Meanwhile, Jane wakes up at St. Anne's, where they are helping nurse her after her ordeal. Her sense of the atmosphere of St. Anne’s has changed from her initial distaste, and she becomes acquainted with other members of the Company, including Mr. </a:t>
            </a:r>
            <a:r>
              <a:rPr lang="en-US" dirty="0" err="1">
                <a:solidFill>
                  <a:schemeClr val="bg1"/>
                </a:solidFill>
                <a:latin typeface="Goudy Old Style" panose="02020502050305020303" pitchFamily="18" charset="77"/>
              </a:rPr>
              <a:t>Bultitude</a:t>
            </a:r>
            <a:r>
              <a:rPr lang="en-US" dirty="0">
                <a:solidFill>
                  <a:schemeClr val="bg1"/>
                </a:solidFill>
                <a:latin typeface="Goudy Old Style" panose="02020502050305020303" pitchFamily="18" charset="77"/>
              </a:rPr>
              <a:t>, a bear who lives there at peace with all.  She is encouraged by the support of those at St. Anne’s and learns about the Director, who has charitably taken in many who have lost their homes.  Jane admits her puzzlement about the Director's views about marriage.  Mother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says it may be a lot of fuss "about something so simple and natural that it oughtn't be mentioned at all," but states she was raised with the intention "to love, </a:t>
            </a:r>
            <a:r>
              <a:rPr lang="en-US" dirty="0" err="1">
                <a:solidFill>
                  <a:schemeClr val="bg1"/>
                </a:solidFill>
                <a:latin typeface="Goudy Old Style" panose="02020502050305020303" pitchFamily="18" charset="77"/>
              </a:rPr>
              <a:t>honour</a:t>
            </a:r>
            <a:r>
              <a:rPr lang="en-US" dirty="0">
                <a:solidFill>
                  <a:schemeClr val="bg1"/>
                </a:solidFill>
                <a:latin typeface="Goudy Old Style" panose="02020502050305020303" pitchFamily="18" charset="77"/>
              </a:rPr>
              <a:t>, and obey."</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Mark is in good spirits as everyone talks about how well the riots went. He enjoys reading his account of it in the newspaper and is pleased that only the inner circle are aware that he wrote the articles which please Mark even more.  The government now seems likely to put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and the whole district under the control of the N.I.C.E. police with emergency powers, with Lord </a:t>
            </a:r>
            <a:r>
              <a:rPr lang="en-US" dirty="0" err="1">
                <a:solidFill>
                  <a:schemeClr val="bg1"/>
                </a:solidFill>
                <a:latin typeface="Goudy Old Style" panose="02020502050305020303" pitchFamily="18" charset="77"/>
              </a:rPr>
              <a:t>Feverstone</a:t>
            </a:r>
            <a:r>
              <a:rPr lang="en-US" dirty="0">
                <a:solidFill>
                  <a:schemeClr val="bg1"/>
                </a:solidFill>
                <a:latin typeface="Goudy Old Style" panose="02020502050305020303" pitchFamily="18" charset="77"/>
              </a:rPr>
              <a:t> as governor. </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Deputy Director Wither makes a point of flattering Mark and encourages him to invite Jane out to join them.  Mark immediately reacts against the idea, realizing that her presence would make him uncomfortable and that she would not approve of all he liked about his life there. After he cuts off the conversation, Mark runs into the Fairy, who chides Mark for giving the D.D. the cold shoulder about inviting Jane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She says this has again put Mark in the bad graces of the D.D.  At dinner, Mark converses with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who tells Mark how he would like to do away with the messiness of organic life, including trees, birds, and even humans, in favor of preserving only the mind and clean metal.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says</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69944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294305"/>
          </a:xfrm>
          <a:prstGeom prst="rect">
            <a:avLst/>
          </a:prstGeom>
        </p:spPr>
        <p:txBody>
          <a:bodyPr wrap="square">
            <a:spAutoFit/>
          </a:bodyPr>
          <a:lstStyle/>
          <a:p>
            <a:r>
              <a:rPr lang="en-US" dirty="0">
                <a:solidFill>
                  <a:schemeClr val="bg1"/>
                </a:solidFill>
                <a:latin typeface="Goudy Old Style" panose="02020502050305020303" pitchFamily="18" charset="77"/>
              </a:rPr>
              <a:t>he believes the request to invite Jane came not from the D.D., but directly from the Head.  Mark thinks he means Jules, but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means someone else.  Instead,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asserts Mark will meet the Head and hear the request from his lips.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then begins talking about the cleanness of the moon - with no vegetation, no atmosphere, no moisture, and its clean, white powder.  Mark thinks it a dead world, but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believes its Masters, who live below ground, disinfected most of their world, dispensed with their organic bodies, and kept their minds alive without organic food.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then confides that the real purpose of the N.I.C.E. is the conquest of organic life, saying that the Head has survived death, and his brain lives on.  He reveals the Head is Francois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and then takes Mark to a distant room where there are many tubes and dials, all leading to an adjacent room.  He tells Mark they must strip to their underclothes, wash, and put on white clothes, gloves, and surgical masks before going through an air lock to enter the chamber. </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KEY PASSAGES FROM CHAPTER 8</a:t>
            </a:r>
          </a:p>
          <a:p>
            <a:r>
              <a:rPr lang="en-US" dirty="0">
                <a:solidFill>
                  <a:schemeClr val="bg1"/>
                </a:solidFill>
                <a:latin typeface="Goudy Old Style" panose="02020502050305020303" pitchFamily="18" charset="77"/>
              </a:rPr>
              <a:t>I AM THE LAST PERSON, Miss Hardcastle,” said the Deputy Director, “to wish to interfere with your — er — private pleasures. But really…!” It was some hours before breakfast time and the old gentleman was fully dressed and unshaved. But if he had been up all night, it was odd that he had let his fire out. He and the Fairy were standing by a cold and blackened grate in his study. “She can’t be far away,” said Fairy Hardcastle. “We’ll pick her up some other time. It was well worth trying. If I’d got out of her where she’d been — and I should have got it if I’d had a few minutes longer — why, it might have turned out to be enemy headquarters. We might have rounded up the whole gang.”--</a:t>
            </a:r>
            <a:r>
              <a:rPr lang="en-US" b="1" i="1" dirty="0">
                <a:solidFill>
                  <a:schemeClr val="bg1"/>
                </a:solidFill>
                <a:latin typeface="Goudy Old Style" panose="02020502050305020303" pitchFamily="18" charset="77"/>
              </a:rPr>
              <a:t>amorality</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“It was a golden opportunity, running into that girl. If I hadn’t taken it, you’d have talked about lack of initiative; as I did, you talk about exceeding my authority. You can’t frighten me. I know bloody well we’re all for it if the N.I.C.E. fails; and in the meantime, I’d like to see you do without me. We’ve got to get the girl, haven’t we?” “But not by an arrest. We have always deprecated anything like violence. If a mere arrest could have secured the — er — good will and collaboration of 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we should hardly have embarrassed ourselves with the presence of her husband. And even supposing (merely, of course, for the purpose of argument) that your action in arresting her could be justified, I am afraid your conduct of the affair after that is open to serious criticism.”—</a:t>
            </a:r>
            <a:r>
              <a:rPr lang="en-US" b="1" i="1" dirty="0">
                <a:solidFill>
                  <a:schemeClr val="bg1"/>
                </a:solidFill>
                <a:latin typeface="Goudy Old Style" panose="02020502050305020303" pitchFamily="18" charset="77"/>
              </a:rPr>
              <a:t>slavish obedience, manipulation and false pretenses</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5268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294305"/>
          </a:xfrm>
          <a:prstGeom prst="rect">
            <a:avLst/>
          </a:prstGeom>
        </p:spPr>
        <p:txBody>
          <a:bodyPr wrap="square">
            <a:spAutoFit/>
          </a:bodyPr>
          <a:lstStyle/>
          <a:p>
            <a:r>
              <a:rPr lang="en-US" dirty="0">
                <a:solidFill>
                  <a:schemeClr val="bg1"/>
                </a:solidFill>
                <a:latin typeface="Goudy Old Style" panose="02020502050305020303" pitchFamily="18" charset="77"/>
              </a:rPr>
              <a:t>“At last they came to a place where the lights were on and there was a mixture of animal and chemical smells, and then to a door which was opened to them after they had parleyed through a speaking tube.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wearing a white coat, confronted them in the doorway. “Enter,” said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“He expect you for some time.” “Is it in a bad temper?” said Miss Hardcastle. “</a:t>
            </a:r>
            <a:r>
              <a:rPr lang="en-US" dirty="0" err="1">
                <a:solidFill>
                  <a:schemeClr val="bg1"/>
                </a:solidFill>
                <a:latin typeface="Goudy Old Style" panose="02020502050305020303" pitchFamily="18" charset="77"/>
              </a:rPr>
              <a:t>Sh</a:t>
            </a:r>
            <a:r>
              <a:rPr lang="en-US" dirty="0">
                <a:solidFill>
                  <a:schemeClr val="bg1"/>
                </a:solidFill>
                <a:latin typeface="Goudy Old Style" panose="02020502050305020303" pitchFamily="18" charset="77"/>
              </a:rPr>
              <a:t>!” said Wither. “And in any case, my dear lady, I don’t think that is quite the way in which one should speak of our Head. His sufferings — in his peculiar condition, you know—” “You are to go in at once,” said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“as soon as you have made yourselves ready.”—</a:t>
            </a:r>
            <a:r>
              <a:rPr lang="en-US" b="1" i="1" dirty="0">
                <a:solidFill>
                  <a:schemeClr val="bg1"/>
                </a:solidFill>
                <a:latin typeface="Goudy Old Style" panose="02020502050305020303" pitchFamily="18" charset="77"/>
              </a:rPr>
              <a:t>usurping control of life and death</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“Long after sunrise there came into Jane’s sleeping mind a sensation which, had she put it into words, would have sung, “Be glad thou sleeper and thy sorrow </a:t>
            </a:r>
            <a:r>
              <a:rPr lang="en-US" dirty="0" err="1">
                <a:solidFill>
                  <a:schemeClr val="bg1"/>
                </a:solidFill>
                <a:latin typeface="Goudy Old Style" panose="02020502050305020303" pitchFamily="18" charset="77"/>
              </a:rPr>
              <a:t>offcast</a:t>
            </a:r>
            <a:r>
              <a:rPr lang="en-US" dirty="0">
                <a:solidFill>
                  <a:schemeClr val="bg1"/>
                </a:solidFill>
                <a:latin typeface="Goudy Old Style" panose="02020502050305020303" pitchFamily="18" charset="77"/>
              </a:rPr>
              <a:t>. I am the gate to all good adventure.” And after she had wakened and found herself lying in pleasant </a:t>
            </a:r>
            <a:r>
              <a:rPr lang="en-US" dirty="0" err="1">
                <a:solidFill>
                  <a:schemeClr val="bg1"/>
                </a:solidFill>
                <a:latin typeface="Goudy Old Style" panose="02020502050305020303" pitchFamily="18" charset="77"/>
              </a:rPr>
              <a:t>langour</a:t>
            </a:r>
            <a:r>
              <a:rPr lang="en-US" dirty="0">
                <a:solidFill>
                  <a:schemeClr val="bg1"/>
                </a:solidFill>
                <a:latin typeface="Goudy Old Style" panose="02020502050305020303" pitchFamily="18" charset="77"/>
              </a:rPr>
              <a:t> with winter morning sunlight falling across her bed, the mood continued. “He must let me stay here now,” she thought.—</a:t>
            </a:r>
            <a:r>
              <a:rPr lang="en-US" b="1" i="1" dirty="0">
                <a:solidFill>
                  <a:schemeClr val="bg1"/>
                </a:solidFill>
                <a:latin typeface="Goudy Old Style" panose="02020502050305020303" pitchFamily="18" charset="77"/>
              </a:rPr>
              <a:t>joy and adventure</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“You can get up in the afternoon if you like, 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she said. “I should just take a quiet day till then. What would you like to read? There’s a pretty large library.” “I’d like the </a:t>
            </a:r>
            <a:r>
              <a:rPr lang="en-US" dirty="0" err="1">
                <a:solidFill>
                  <a:schemeClr val="bg1"/>
                </a:solidFill>
                <a:latin typeface="Goudy Old Style" panose="02020502050305020303" pitchFamily="18" charset="77"/>
              </a:rPr>
              <a:t>Curdie</a:t>
            </a:r>
            <a:r>
              <a:rPr lang="en-US" dirty="0">
                <a:solidFill>
                  <a:schemeClr val="bg1"/>
                </a:solidFill>
                <a:latin typeface="Goudy Old Style" panose="02020502050305020303" pitchFamily="18" charset="77"/>
              </a:rPr>
              <a:t> books, please.” said Jane, “and Mansfield Park and Shakespeare’s Sonnets.” Having thus been provided with reading matter for several hours, she very comfortably went to sleep again.—</a:t>
            </a:r>
            <a:r>
              <a:rPr lang="en-US" b="1" i="1" dirty="0">
                <a:solidFill>
                  <a:schemeClr val="bg1"/>
                </a:solidFill>
                <a:latin typeface="Goudy Old Style" panose="02020502050305020303" pitchFamily="18" charset="77"/>
              </a:rPr>
              <a:t>literature of Truth and Beauty</a:t>
            </a:r>
          </a:p>
          <a:p>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“Mrs.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said Ivy </a:t>
            </a:r>
            <a:r>
              <a:rPr lang="en-US" dirty="0" err="1">
                <a:solidFill>
                  <a:schemeClr val="bg1"/>
                </a:solidFill>
                <a:latin typeface="Goudy Old Style" panose="02020502050305020303" pitchFamily="18" charset="77"/>
              </a:rPr>
              <a:t>Maggs</a:t>
            </a:r>
            <a:r>
              <a:rPr lang="en-US" dirty="0">
                <a:solidFill>
                  <a:schemeClr val="bg1"/>
                </a:solidFill>
                <a:latin typeface="Goudy Old Style" panose="02020502050305020303" pitchFamily="18" charset="77"/>
              </a:rPr>
              <a:t> with some solemnity, “if the Director wanted to have a tiger about the house it would be safe. That’s the way he has with animals. There isn’t a creature in the place that would go for another or for us once he’s had his little talk with them. Just the same as he does with us. You’ll see.”—</a:t>
            </a:r>
            <a:r>
              <a:rPr lang="en-US" b="1" i="1" dirty="0">
                <a:solidFill>
                  <a:schemeClr val="bg1"/>
                </a:solidFill>
                <a:latin typeface="Goudy Old Style" panose="02020502050305020303" pitchFamily="18" charset="77"/>
              </a:rPr>
              <a:t>benevolent power of the Director</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 wide, open hearth glowing with burning wood lit up the comfortable form of Mrs.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who was seated in a kitchen chair at one side of it, apparently, from the basin in her lap and other indications on a table beside her, engaged in preparing vegetables.—</a:t>
            </a:r>
            <a:r>
              <a:rPr lang="en-US" b="1" i="1" dirty="0">
                <a:solidFill>
                  <a:schemeClr val="bg1"/>
                </a:solidFill>
                <a:latin typeface="Goudy Old Style" panose="02020502050305020303" pitchFamily="18" charset="77"/>
              </a:rPr>
              <a:t>the beauty and dignity of honest work</a:t>
            </a:r>
          </a:p>
          <a:p>
            <a:endParaRPr lang="en-US" b="1" u="sng" dirty="0">
              <a:solidFill>
                <a:schemeClr val="bg1"/>
              </a:solidFill>
              <a:latin typeface="Goudy Old Style" panose="02020502050305020303" pitchFamily="18" charset="77"/>
            </a:endParaRPr>
          </a:p>
          <a:p>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334560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16033</TotalTime>
  <Words>7176</Words>
  <Application>Microsoft Macintosh PowerPoint</Application>
  <PresentationFormat>Widescreen</PresentationFormat>
  <Paragraphs>332</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159</cp:revision>
  <dcterms:created xsi:type="dcterms:W3CDTF">2018-09-19T14:45:23Z</dcterms:created>
  <dcterms:modified xsi:type="dcterms:W3CDTF">2022-03-09T14:54:12Z</dcterms:modified>
</cp:coreProperties>
</file>