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9" r:id="rId2"/>
    <p:sldId id="300" r:id="rId3"/>
    <p:sldId id="288" r:id="rId4"/>
    <p:sldId id="337" r:id="rId5"/>
    <p:sldId id="350" r:id="rId6"/>
    <p:sldId id="353" r:id="rId7"/>
    <p:sldId id="355" r:id="rId8"/>
    <p:sldId id="378" r:id="rId9"/>
    <p:sldId id="390" r:id="rId10"/>
    <p:sldId id="391" r:id="rId11"/>
    <p:sldId id="400" r:id="rId12"/>
    <p:sldId id="348" r:id="rId13"/>
    <p:sldId id="394" r:id="rId14"/>
    <p:sldId id="395" r:id="rId15"/>
    <p:sldId id="396" r:id="rId16"/>
    <p:sldId id="398" r:id="rId17"/>
    <p:sldId id="401" r:id="rId18"/>
    <p:sldId id="388" r:id="rId19"/>
    <p:sldId id="389" r:id="rId20"/>
    <p:sldId id="4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243"/>
  </p:normalViewPr>
  <p:slideViewPr>
    <p:cSldViewPr snapToGrid="0" snapToObjects="1">
      <p:cViewPr varScale="1">
        <p:scale>
          <a:sx n="76" d="100"/>
          <a:sy n="76"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7</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2/8/22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biblia.com/bible/esv/1-peter/1#footnote4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J%C3%A1rnvi%C3%B0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a:solidFill>
                  <a:schemeClr val="bg1"/>
                </a:solidFill>
                <a:latin typeface="Goudy Old Style" charset="0"/>
                <a:ea typeface="Goudy Old Style" charset="0"/>
                <a:cs typeface="Goudy Old Style" charset="0"/>
              </a:rPr>
              <a:t>February 2, </a:t>
            </a:r>
            <a:r>
              <a:rPr lang="en-US" sz="5100" b="1" dirty="0">
                <a:solidFill>
                  <a:schemeClr val="bg1"/>
                </a:solidFill>
                <a:latin typeface="Goudy Old Style" charset="0"/>
                <a:ea typeface="Goudy Old Style" charset="0"/>
                <a:cs typeface="Goudy Old Style" charset="0"/>
              </a:rPr>
              <a:t>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851940" y="124691"/>
            <a:ext cx="11215141" cy="6740307"/>
          </a:xfrm>
          <a:prstGeom prst="rect">
            <a:avLst/>
          </a:prstGeom>
          <a:noFill/>
        </p:spPr>
        <p:txBody>
          <a:bodyPr wrap="square">
            <a:spAutoFit/>
          </a:bodyPr>
          <a:lstStyle/>
          <a:p>
            <a:r>
              <a:rPr lang="en-US" dirty="0">
                <a:solidFill>
                  <a:schemeClr val="bg1"/>
                </a:solidFill>
                <a:latin typeface="Goudy Old Style" panose="02020502050305020303" pitchFamily="18" charset="77"/>
              </a:rPr>
              <a:t>Meanwhile, the Fellows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meet that evening over wine and dessert in their beautiful quarters.  They can hear the very noisy work of the N.I.C.E. at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outside the window so that its difficult to carry on a conversation.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attends and informs Curry (the Sub-Warden) that Mark is not returning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but he's not sure when he'll send a formal resignation.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regards this as good, since it means they can have someone lined up when the formal resignation comes through, and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already has someone in mind.  The noise outside gets louder, the floor starts shaking, they hear shots and wonder if someone is being murdered, and finally, the magnificent ancient window of the hall shatters as a shower of stones falls on the floor.</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KEY PASSAGES IN CHAPTER 4</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“Without a doubt,” thought Mark, “this must be the Mad Parson that Bill the Blizzard was talking of”…,He had been walking with the Reverend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in the garden “Do not imagine,” said Mr.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“that I indulge in any dreams of carrying out our </a:t>
            </a:r>
            <a:r>
              <a:rPr lang="en-US" dirty="0" err="1">
                <a:solidFill>
                  <a:schemeClr val="bg1"/>
                </a:solidFill>
                <a:latin typeface="Goudy Old Style" panose="02020502050305020303" pitchFamily="18" charset="77"/>
              </a:rPr>
              <a:t>programme</a:t>
            </a:r>
            <a:r>
              <a:rPr lang="en-US" dirty="0">
                <a:solidFill>
                  <a:schemeClr val="bg1"/>
                </a:solidFill>
                <a:latin typeface="Goudy Old Style" panose="02020502050305020303" pitchFamily="18" charset="77"/>
              </a:rPr>
              <a:t> without violence. There will be resistance. They will gnaw their tongues and not repent. We are not to be deterred... It is no part of our witness to preserve that </a:t>
            </a:r>
            <a:r>
              <a:rPr lang="en-US" dirty="0" err="1">
                <a:solidFill>
                  <a:schemeClr val="bg1"/>
                </a:solidFill>
                <a:latin typeface="Goudy Old Style" panose="02020502050305020303" pitchFamily="18" charset="77"/>
              </a:rPr>
              <a:t>organisation</a:t>
            </a:r>
            <a:r>
              <a:rPr lang="en-US" dirty="0">
                <a:solidFill>
                  <a:schemeClr val="bg1"/>
                </a:solidFill>
                <a:latin typeface="Goudy Old Style" panose="02020502050305020303" pitchFamily="18" charset="77"/>
              </a:rPr>
              <a:t> of ordered sin which is called Society. To that </a:t>
            </a:r>
            <a:r>
              <a:rPr lang="en-US" dirty="0" err="1">
                <a:solidFill>
                  <a:schemeClr val="bg1"/>
                </a:solidFill>
                <a:latin typeface="Goudy Old Style" panose="02020502050305020303" pitchFamily="18" charset="77"/>
              </a:rPr>
              <a:t>organisation</a:t>
            </a:r>
            <a:r>
              <a:rPr lang="en-US" dirty="0">
                <a:solidFill>
                  <a:schemeClr val="bg1"/>
                </a:solidFill>
                <a:latin typeface="Goudy Old Style" panose="02020502050305020303" pitchFamily="18" charset="77"/>
              </a:rPr>
              <a:t> the message which we have to deliver is a message of absolute despair.” “Now that is what I meant,” said Mark, “when I said that your point of view and mine must — in the long run, be incompatible. The preservation, which involves the thorough planning, of Society is just precisely the end I have in view. I do not think there is or can be any other end. The problem is quite different for you because you look forward to something else, something better than human society, in some other world.” “With every thought and vibration of my heart, with every drop of my blood,” said Mr.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“I repudiate that damnable doctrine. That is precisely the subterfuge by which the world, the organization and body of Death, has sidetracked and emasculated the teaching of Jesus, and turned into priest-craft and mysticism the plain demand of the Lord for righteousness and judgment here and now. The Kingdom of God is to be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here — in this world. And it will be. At the name of Jesus every knee shall bow.”—</a:t>
            </a:r>
            <a:r>
              <a:rPr lang="en-US" b="1" i="1" dirty="0">
                <a:solidFill>
                  <a:schemeClr val="bg1"/>
                </a:solidFill>
                <a:latin typeface="Goudy Old Style" panose="02020502050305020303" pitchFamily="18" charset="77"/>
              </a:rPr>
              <a:t>false gospel, violence, overthrow of society, denial of eternal Kingdom </a:t>
            </a:r>
          </a:p>
        </p:txBody>
      </p:sp>
    </p:spTree>
    <p:extLst>
      <p:ext uri="{BB962C8B-B14F-4D97-AF65-F5344CB8AC3E}">
        <p14:creationId xmlns:p14="http://schemas.microsoft.com/office/powerpoint/2010/main" val="70662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851940" y="124691"/>
            <a:ext cx="11215141" cy="7848302"/>
          </a:xfrm>
          <a:prstGeom prst="rect">
            <a:avLst/>
          </a:prstGeom>
          <a:noFill/>
        </p:spPr>
        <p:txBody>
          <a:bodyPr wrap="square">
            <a:spAutoFit/>
          </a:bodyPr>
          <a:lstStyle/>
          <a:p>
            <a:r>
              <a:rPr lang="en-US" dirty="0">
                <a:solidFill>
                  <a:schemeClr val="bg1"/>
                </a:solidFill>
                <a:latin typeface="Goudy Old Style" panose="02020502050305020303" pitchFamily="18" charset="77"/>
              </a:rPr>
              <a:t>“In that name I dissociate myself completely from all the of organized religion that has yet been seen in the world.” And at the name of Jesus, Mark, who would have lectured on abortion or perversion to an audience of young women without a qualm, felt himself so embarrassed that he knew his cheeks were slightly reddening…This was exactly the kind of conversation he could not endure; and never since the well-remembered misery of Scripture lessons at school had he felt so uncomfortable… “For, mark my words, this thing is going to happen. The Kingdom is going to arrive: in this world: in this country. The powers of science are an instrument. An irresistible instrument, as all of us in the N.I.C.E. know. And why are they an irresistible instrument?” “Because science is based on observation?” suggested </a:t>
            </a:r>
            <a:r>
              <a:rPr lang="en-US" dirty="0" err="1">
                <a:solidFill>
                  <a:schemeClr val="bg1"/>
                </a:solidFill>
                <a:latin typeface="Goudy Old Style" panose="02020502050305020303" pitchFamily="18" charset="77"/>
              </a:rPr>
              <a:t>Mark.“They</a:t>
            </a:r>
            <a:r>
              <a:rPr lang="en-US" dirty="0">
                <a:solidFill>
                  <a:schemeClr val="bg1"/>
                </a:solidFill>
                <a:latin typeface="Goudy Old Style" panose="02020502050305020303" pitchFamily="18" charset="77"/>
              </a:rPr>
              <a:t> are an irresistible instrument,” shouted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“because they are an instrument in His hand. An instrument of judgment as well as of healing. That is what I couldn’t get any of the Churches to see. They are blinded. Blinded by their filthy rags of humanism, their culture and humanitarianism and liberalism…I have come to stand alone: the only prophet left. I knew that He was coming in power. And therefore, where we see power, we see the sign of His coming. And that is why I find myself joining with communists and materialists and anyone else who is really ready to expedite the coming. The feeblest of these people here has the tragic sense of life, the ruthlessness, the total commitment, the readiness to sacrifice all merely human values, which I could not find amid all the nauseating cant of the </a:t>
            </a:r>
            <a:r>
              <a:rPr lang="en-US" dirty="0" err="1">
                <a:solidFill>
                  <a:schemeClr val="bg1"/>
                </a:solidFill>
                <a:latin typeface="Goudy Old Style" panose="02020502050305020303" pitchFamily="18" charset="77"/>
              </a:rPr>
              <a:t>organised</a:t>
            </a:r>
            <a:r>
              <a:rPr lang="en-US" dirty="0">
                <a:solidFill>
                  <a:schemeClr val="bg1"/>
                </a:solidFill>
                <a:latin typeface="Goudy Old Style" panose="02020502050305020303" pitchFamily="18" charset="77"/>
              </a:rPr>
              <a:t> religions.”—</a:t>
            </a:r>
            <a:r>
              <a:rPr lang="en-US" b="1" i="1" dirty="0">
                <a:solidFill>
                  <a:schemeClr val="bg1"/>
                </a:solidFill>
                <a:latin typeface="Goudy Old Style" panose="02020502050305020303" pitchFamily="18" charset="77"/>
              </a:rPr>
              <a:t>Scientism, rejection of Church</a:t>
            </a:r>
          </a:p>
          <a:p>
            <a:r>
              <a:rPr lang="en-US" dirty="0">
                <a:solidFill>
                  <a:schemeClr val="bg1"/>
                </a:solidFill>
                <a:latin typeface="Goudy Old Style" panose="02020502050305020303" pitchFamily="18" charset="77"/>
              </a:rPr>
              <a:t>“Sweep away all idea of co-operation! Does clay co-operate with the potter? Did Cyrus co-operate with the Lord? These people will be used. I shall be used too. Instruments. Vehicles. But here comes the point that concerns you, young man. You have no choice whether you will be used or not. There is no turning back once you have set your hand to the plough. No one goes out of the N.I.C.E. Those who try to turn back will perish in the wilderness. But the question is, whether you are content to be one of the instruments which is thrown aside when it has served His turn — one which having executed judgment on others, is reserved for judgment itself or will you be among those who enter on the inheritance? For it’s all true, you know. It is the Saints who are going to inherit the Earth — here in England, perhaps within the next twelve ” Then, suddenly lowering his voice,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added: “The real resurrection is even now taking place. The real life everlasting. Here in this world. You will see it.”—</a:t>
            </a:r>
            <a:r>
              <a:rPr lang="en-US" b="1" i="1" dirty="0">
                <a:solidFill>
                  <a:schemeClr val="bg1"/>
                </a:solidFill>
                <a:latin typeface="Goudy Old Style" panose="02020502050305020303" pitchFamily="18" charset="77"/>
              </a:rPr>
              <a:t>Slavery to cause, seduction of Inner Ring, false gospel</a:t>
            </a:r>
          </a:p>
          <a:p>
            <a:endParaRPr lang="en-US" i="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p:txBody>
      </p:sp>
    </p:spTree>
    <p:extLst>
      <p:ext uri="{BB962C8B-B14F-4D97-AF65-F5344CB8AC3E}">
        <p14:creationId xmlns:p14="http://schemas.microsoft.com/office/powerpoint/2010/main" val="212756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5334" y="0"/>
            <a:ext cx="10881748" cy="6463308"/>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“Oh yes, there are dozens of what look like policemen all over the place, and I didn’t like the look of them either. Swinging some kind of truncheon things, like what you’d see in an American film. Do you know Jane, Cecil and I both thought the same thing: we thought, it’s almost as if we’d lost the war.”---</a:t>
            </a:r>
            <a:r>
              <a:rPr lang="en-US" b="1" i="1" dirty="0">
                <a:solidFill>
                  <a:schemeClr val="bg1"/>
                </a:solidFill>
                <a:latin typeface="Goudy Old Style" panose="02020502050305020303" pitchFamily="18" charset="77"/>
              </a:rPr>
              <a:t>evil and why vigilance matters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Jane found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 embarrassing person to share a room with because she said prayers. It was quite extraordinary, Jane thought, how this put one out. One didn’t know where to look, and it was so difficult to talk naturally again for several minutes after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had risen from her knees. “Are you awake now?” said Mrs.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voice, quietly, in the middle of the night. “Yes,” said Jane. “I’m sorry. Did I wake you up? Was I shouting?” “Yes. You were shouting out about someone being hit on the head.” “I saw them killing a man — a man in a big car driving along a country road. Then he came to a crossroads and turned off to the right past some trees, and there was someone standing in the middle of the road waving a light to stop him. I couldn’t hear what they said; I was too far away. They must have persuaded him to get out of the car somehow, and there he was talking to one of them. The light fell full on his face. He wasn’t the same old man I saw in my other dream. He hadn’t a beard, only a moustache. And he had a very quick, kind of proud, way. He didn’t like what the man said to him and presently he put up his fists and knocked him down. Another man behind him tried to hit him on the head with something but the old man was too quick and turned round in time. Then it was rather horrible, but rather fine. There were three of them at him and he was fighting them all. I’ve read about that kind of thing in books but I never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how one would feel about it. Of course, they got him in the end. They beat his head about terribly with the things in their hands. They were quite cool about it and stooped down to examine him and make sure he was really dead. The light from the lantern seemed all funny. It looked as if it made long uprights of light — sort of rods — all round the place. But perhaps I was waking up by then. No thanks, I’m all right. It was horrid, of course, but I’m not really frightened — not the way I would have been before. I’m more sorry for the old man…”---</a:t>
            </a:r>
            <a:r>
              <a:rPr lang="en-US" b="1" i="1" dirty="0">
                <a:solidFill>
                  <a:schemeClr val="bg1"/>
                </a:solidFill>
                <a:latin typeface="Goudy Old Style" panose="02020502050305020303" pitchFamily="18" charset="77"/>
              </a:rPr>
              <a:t>power of prayer, importance of gifts</a:t>
            </a:r>
          </a:p>
        </p:txBody>
      </p:sp>
    </p:spTree>
    <p:extLst>
      <p:ext uri="{BB962C8B-B14F-4D97-AF65-F5344CB8AC3E}">
        <p14:creationId xmlns:p14="http://schemas.microsoft.com/office/powerpoint/2010/main" val="133741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5334" y="0"/>
            <a:ext cx="10881748" cy="7017306"/>
          </a:xfrm>
          <a:prstGeom prst="rect">
            <a:avLst/>
          </a:prstGeom>
        </p:spPr>
        <p:txBody>
          <a:bodyPr wrap="square">
            <a:spAutoFit/>
          </a:bodyPr>
          <a:lstStyle/>
          <a:p>
            <a:r>
              <a:rPr lang="en-US" dirty="0">
                <a:solidFill>
                  <a:schemeClr val="bg1"/>
                </a:solidFill>
                <a:latin typeface="Goudy Old Style" panose="02020502050305020303" pitchFamily="18" charset="77"/>
              </a:rPr>
              <a:t>“She felt she must sit down. The death of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in itself meant nothing to her. She had met him only once and she had accepted from Mark the view that be was a disagreeable old man and rather a snob. But the certainty that she herself in her dream had witnessed a real murder shattered at one blow all the consoling </a:t>
            </a:r>
            <a:r>
              <a:rPr lang="en-US" dirty="0" err="1">
                <a:solidFill>
                  <a:schemeClr val="bg1"/>
                </a:solidFill>
                <a:latin typeface="Goudy Old Style" panose="02020502050305020303" pitchFamily="18" charset="77"/>
              </a:rPr>
              <a:t>pretences</a:t>
            </a:r>
            <a:r>
              <a:rPr lang="en-US" dirty="0">
                <a:solidFill>
                  <a:schemeClr val="bg1"/>
                </a:solidFill>
                <a:latin typeface="Goudy Old Style" panose="02020502050305020303" pitchFamily="18" charset="77"/>
              </a:rPr>
              <a:t> with which she had begun the morning. It came over her with sickening clarity that the affair of her dreams, far from being ended, was only beginning. The bright, narrow little life which she had proposed to live was being irremediably broken into.</a:t>
            </a:r>
          </a:p>
          <a:p>
            <a:r>
              <a:rPr lang="en-US" dirty="0">
                <a:solidFill>
                  <a:schemeClr val="bg1"/>
                </a:solidFill>
                <a:latin typeface="Goudy Old Style" panose="02020502050305020303" pitchFamily="18" charset="77"/>
              </a:rPr>
              <a:t>It would drive her mad, she thought, to face it alone. The other alternative was to go back to Miss Ironwood. But that seemed to be only a way of going deeper into all this darkness. This Manor at St. Anne’s — this “kind of company” — was “mixed up in it.” She didn’t want to get drawn in. It was unfair. It wasn’t as if she had asked much of life. All she wanted was to be left alone. And the thing was so preposterous! The sort of thing which, according to all the authorities she had hitherto accepted, could not really happen.”—</a:t>
            </a:r>
            <a:r>
              <a:rPr lang="en-US" b="1" i="1" dirty="0">
                <a:solidFill>
                  <a:schemeClr val="bg1"/>
                </a:solidFill>
                <a:latin typeface="Goudy Old Style" panose="02020502050305020303" pitchFamily="18" charset="77"/>
              </a:rPr>
              <a:t>free agency and who is in control</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“It’s about the village of Cure Hardy,” said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when they were seated. “You see, all that land at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is going to be little better than a swamp once they get to work. Why the hell we wanted to go there I don’t know. Anyway, the latest plan is to divert the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block up the old channel through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altogether. Look. Here’s </a:t>
            </a:r>
            <a:r>
              <a:rPr lang="en-US" dirty="0" err="1">
                <a:solidFill>
                  <a:schemeClr val="bg1"/>
                </a:solidFill>
                <a:latin typeface="Goudy Old Style" panose="02020502050305020303" pitchFamily="18" charset="77"/>
              </a:rPr>
              <a:t>Shillingbridge</a:t>
            </a:r>
            <a:r>
              <a:rPr lang="en-US" dirty="0">
                <a:solidFill>
                  <a:schemeClr val="bg1"/>
                </a:solidFill>
                <a:latin typeface="Goudy Old Style" panose="02020502050305020303" pitchFamily="18" charset="77"/>
              </a:rPr>
              <a:t>, ten miles north of the town. It’s to be diverted there and brought down an artificial channel — here, to the east, where the blue line is — and rejoin the old bed down here.” “The university will hardly agree to that,” said Mark. “What would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be without the river?” “We’ve got the university by the short hairs,” said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“You needn’t worry about that. Anyway it’s not our job. The point is that the new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must come right through Cure Hardy. Now look at your contours. Cure Hardy is in this. narrow little valley. Eh? Oh, you’ve been there, have you? That makes it all the easier. I don’t know these parts myself. Well, the idea is to dam the valley at the southern end and make a big reservoir. You’ll need a new water supply for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now that it’s to be the second city in the country.” “But what happens to Cure Hardy?” “That’s another advantage. We build a new model village (it’s to be called Jules Hardy or Wither Hardy) four miles away. Over here, on the railway.” “I say, you know, there’ll be the devil of a stink about this. Cure Hardy is famous. It’s a beauty spot. There are the sixteenth-century almshouses, and a Norman church, and all that.” “Exactly. That’s where you and I come in. We’ve got to make a report </a:t>
            </a:r>
            <a:r>
              <a:rPr lang="en-US">
                <a:solidFill>
                  <a:schemeClr val="bg1"/>
                </a:solidFill>
                <a:latin typeface="Goudy Old Style" panose="02020502050305020303" pitchFamily="18" charset="77"/>
              </a:rPr>
              <a:t>on Cure </a:t>
            </a:r>
            <a:r>
              <a:rPr lang="en-US" dirty="0">
                <a:solidFill>
                  <a:schemeClr val="bg1"/>
                </a:solidFill>
                <a:latin typeface="Goudy Old Style" panose="02020502050305020303" pitchFamily="18" charset="77"/>
              </a:rPr>
              <a:t>Hardy.</a:t>
            </a:r>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92925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36132" y="0"/>
            <a:ext cx="10830949" cy="6740307"/>
          </a:xfrm>
          <a:prstGeom prst="rect">
            <a:avLst/>
          </a:prstGeom>
        </p:spPr>
        <p:txBody>
          <a:bodyPr wrap="square">
            <a:spAutoFit/>
          </a:bodyPr>
          <a:lstStyle/>
          <a:p>
            <a:r>
              <a:rPr lang="en-US" dirty="0">
                <a:solidFill>
                  <a:schemeClr val="bg1"/>
                </a:solidFill>
                <a:latin typeface="Goudy Old Style" panose="02020502050305020303" pitchFamily="18" charset="77"/>
              </a:rPr>
              <a:t>“We’ll run out and have a look round tomorrow, but we can write most of the report today. It ought to be pretty easy. If it’s a beauty spot, you can bet it’s insanitary. — That’s the first point to stress. Then we’ve got to get out some facts about the population. I think you’ll find it consists almost entirely of the two most undesirable elements — small rentiers — and agricultural </a:t>
            </a:r>
            <a:r>
              <a:rPr lang="en-US" dirty="0" err="1">
                <a:solidFill>
                  <a:schemeClr val="bg1"/>
                </a:solidFill>
                <a:latin typeface="Goudy Old Style" panose="02020502050305020303" pitchFamily="18" charset="77"/>
              </a:rPr>
              <a:t>labourers</a:t>
            </a:r>
            <a:r>
              <a:rPr lang="en-US"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utilitarianism and efficiency, remaking the world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took them the rest of the day, so that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and he came into dinner late and without dressing. This gave Mark a most agreeable sensation. And he enjoyed the meal too. Although he was among men he had not met before, he seemed to know everyone within the first five minutes and to be joining naturally in the conversation. He was learning how to talk their shop.”—</a:t>
            </a:r>
            <a:r>
              <a:rPr lang="en-US" b="1" i="1" dirty="0">
                <a:solidFill>
                  <a:schemeClr val="bg1"/>
                </a:solidFill>
                <a:latin typeface="Goudy Old Style" panose="02020502050305020303" pitchFamily="18" charset="77"/>
              </a:rPr>
              <a:t>lure of Inner Ring </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“How nice it is !” said Mark to himself next morning as the car left the main road at Duke’s Eaton and began descending the bumpy little lane into the long valley where Cure Hardy lay. Mark was not as a rule very sensitive to beauty, but Jane and his love for Jane had already awakened him a little in this respect. Perhaps, the winter morning sunlight affected him all the more because he had never been taught to regard it as specially beautiful and it therefore</a:t>
            </a:r>
            <a:endParaRPr lang="en-US"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worked on his senses without interference. The earth and sky had the look of things recently washed. The brown fields looked as if they would be good to eat, and those in grass set off the curves of the little hills as close clipped hair sets off the body of a horse. The sky looked further away than usual, but also clearer, so that the long slender streaks of cloud (dark slate </a:t>
            </a:r>
            <a:r>
              <a:rPr lang="en-US" dirty="0" err="1">
                <a:solidFill>
                  <a:schemeClr val="bg1"/>
                </a:solidFill>
                <a:latin typeface="Goudy Old Style" panose="02020502050305020303" pitchFamily="18" charset="77"/>
              </a:rPr>
              <a:t>colour</a:t>
            </a:r>
            <a:r>
              <a:rPr lang="en-US" dirty="0">
                <a:solidFill>
                  <a:schemeClr val="bg1"/>
                </a:solidFill>
                <a:latin typeface="Goudy Old Style" panose="02020502050305020303" pitchFamily="18" charset="77"/>
              </a:rPr>
              <a:t> against the pale blue, had edges as clear as if they were cut out of cardboard. Every little </a:t>
            </a:r>
            <a:r>
              <a:rPr lang="en-US" dirty="0" err="1">
                <a:solidFill>
                  <a:schemeClr val="bg1"/>
                </a:solidFill>
                <a:latin typeface="Goudy Old Style" panose="02020502050305020303" pitchFamily="18" charset="77"/>
              </a:rPr>
              <a:t>copse</a:t>
            </a:r>
            <a:r>
              <a:rPr lang="en-US" dirty="0">
                <a:solidFill>
                  <a:schemeClr val="bg1"/>
                </a:solidFill>
                <a:latin typeface="Goudy Old Style" panose="02020502050305020303" pitchFamily="18" charset="77"/>
              </a:rPr>
              <a:t> was black and bristling as a hairbrush, and when the car stopped in Cure Hardy itself the silence that followed the turning off of the engine was filled with the noise of rooks that seemed to be calling “Wake! Wake!” </a:t>
            </a:r>
          </a:p>
          <a:p>
            <a:r>
              <a:rPr lang="en-US" dirty="0">
                <a:solidFill>
                  <a:schemeClr val="bg1"/>
                </a:solidFill>
                <a:latin typeface="Goudy Old Style" panose="02020502050305020303" pitchFamily="18" charset="77"/>
              </a:rPr>
              <a:t>“Bloody awful noise those birds make,” said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“Got your map? Now… “ He plunged at once into business.</a:t>
            </a:r>
          </a:p>
          <a:p>
            <a:r>
              <a:rPr lang="en-US" b="1" i="1" dirty="0">
                <a:solidFill>
                  <a:schemeClr val="bg1"/>
                </a:solidFill>
                <a:latin typeface="Goudy Old Style" panose="02020502050305020303" pitchFamily="18" charset="77"/>
              </a:rPr>
              <a:t>--being awake to Beauty and its importance to Life</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82030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36132" y="0"/>
            <a:ext cx="10830949" cy="6740307"/>
          </a:xfrm>
          <a:prstGeom prst="rect">
            <a:avLst/>
          </a:prstGeom>
        </p:spPr>
        <p:txBody>
          <a:bodyPr wrap="square">
            <a:spAutoFit/>
          </a:bodyPr>
          <a:lstStyle/>
          <a:p>
            <a:r>
              <a:rPr lang="en-US" dirty="0">
                <a:solidFill>
                  <a:schemeClr val="bg1"/>
                </a:solidFill>
                <a:latin typeface="Goudy Old Style" panose="02020502050305020303" pitchFamily="18" charset="77"/>
              </a:rPr>
              <a:t> “I was thinking of the place.” “You mean this?” said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glancing round the room. “I should have thought it was just the sort of thing we wanted to get rid of. No sunlight, no ventilation. Haven’t much use for alcohol myself (read the Miller Report) but if people have got to have their stimulants, I’d like to see them administered in a more hygienic way.” Nutrition isn’t my subject. You’d want to ask Stock about that.” “What I’m really thinking about,” said Mark, “is not this pub, but the whole village. Of course, you’re quite right: that sort of thing has to go. But it had its pleasant side. We’ll have to be careful that whatever we’re building up in its place will really be able to beat it on all levels — not merely in efficiency.” “Oh, architecture and all that,” said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“Well, that’s hardly my line, you know. That’s more for someone like Wither. Have you nearly finished?” All at once it came over Mark what a terrible bore this little man was, and in the same moment he felt utterly sick of the N.I.C.E. But he reminded himself that one could not expect to be in the interesting set at once; there would be better things later on. Anyway, he had not burnt his boats. Perhaps he would chuck up the whole thing and go back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in a day or two. But not at once. It would be only sensible to hang on for a bit and see how things shaped.—</a:t>
            </a:r>
            <a:r>
              <a:rPr lang="en-US" b="1" i="1" dirty="0">
                <a:solidFill>
                  <a:schemeClr val="bg1"/>
                </a:solidFill>
                <a:latin typeface="Goudy Old Style" panose="02020502050305020303" pitchFamily="18" charset="77"/>
              </a:rPr>
              <a:t>Flee temptation, danger of doublemindedness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about three hundred years this Common Room had been one of the pleasant quiet places of England. It was in Lady Alice…and the windows at its eastern end looked out on the river and on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across a little terrace where the Fellows were in the habit of taking their dessert on summer evenings. At this hour and season these windows were of course shut and curtained. And from beyond them came such noises as had never been heard in that room before — shouts and curses and the sound of lorries heavily drumming past or harshly changing gear, rattling of chains, drumming of mechanical drills, clanging of iron, whistles, </a:t>
            </a:r>
            <a:r>
              <a:rPr lang="en-US" dirty="0" err="1">
                <a:solidFill>
                  <a:schemeClr val="bg1"/>
                </a:solidFill>
                <a:latin typeface="Goudy Old Style" panose="02020502050305020303" pitchFamily="18" charset="77"/>
              </a:rPr>
              <a:t>thuddings</a:t>
            </a:r>
            <a:r>
              <a:rPr lang="en-US" dirty="0">
                <a:solidFill>
                  <a:schemeClr val="bg1"/>
                </a:solidFill>
                <a:latin typeface="Goudy Old Style" panose="02020502050305020303" pitchFamily="18" charset="77"/>
              </a:rPr>
              <a:t>. and an all pervasive vibration. </a:t>
            </a:r>
            <a:r>
              <a:rPr lang="en-US" i="1" dirty="0" err="1">
                <a:solidFill>
                  <a:schemeClr val="bg1"/>
                </a:solidFill>
                <a:latin typeface="Goudy Old Style" panose="02020502050305020303" pitchFamily="18" charset="77"/>
              </a:rPr>
              <a:t>Saeva</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sonare</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verbera</a:t>
            </a:r>
            <a:r>
              <a:rPr lang="en-US" i="1" dirty="0">
                <a:solidFill>
                  <a:schemeClr val="bg1"/>
                </a:solidFill>
                <a:latin typeface="Goudy Old Style" panose="02020502050305020303" pitchFamily="18" charset="77"/>
              </a:rPr>
              <a:t>, tum stridor </a:t>
            </a:r>
            <a:r>
              <a:rPr lang="en-US" i="1" dirty="0" err="1">
                <a:solidFill>
                  <a:schemeClr val="bg1"/>
                </a:solidFill>
                <a:latin typeface="Goudy Old Style" panose="02020502050305020303" pitchFamily="18" charset="77"/>
              </a:rPr>
              <a:t>ferri</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tractaeque</a:t>
            </a:r>
            <a:r>
              <a:rPr lang="en-US" i="1" dirty="0">
                <a:solidFill>
                  <a:schemeClr val="bg1"/>
                </a:solidFill>
                <a:latin typeface="Goudy Old Style" panose="02020502050305020303" pitchFamily="18" charset="77"/>
              </a:rPr>
              <a:t> catenae, (tr: “</a:t>
            </a:r>
            <a:r>
              <a:rPr lang="en-US" dirty="0">
                <a:solidFill>
                  <a:schemeClr val="bg1"/>
                </a:solidFill>
                <a:latin typeface="Goudy Old Style" panose="02020502050305020303" pitchFamily="18" charset="77"/>
              </a:rPr>
              <a:t>the sound of the savage whip, and dragging of chains and clank of iron” from Virgil, </a:t>
            </a:r>
            <a:r>
              <a:rPr lang="en-US" i="1" dirty="0">
                <a:solidFill>
                  <a:schemeClr val="bg1"/>
                </a:solidFill>
                <a:latin typeface="Goudy Old Style" panose="02020502050305020303" pitchFamily="18" charset="77"/>
              </a:rPr>
              <a:t>Aeneid</a:t>
            </a:r>
            <a:r>
              <a:rPr lang="en-US" dirty="0">
                <a:solidFill>
                  <a:schemeClr val="bg1"/>
                </a:solidFill>
                <a:latin typeface="Goudy Old Style" panose="02020502050305020303" pitchFamily="18" charset="77"/>
              </a:rPr>
              <a:t> VI, 557-558: description of the noise coming up from Hell) as </a:t>
            </a:r>
            <a:r>
              <a:rPr lang="en-US" dirty="0" err="1">
                <a:solidFill>
                  <a:schemeClr val="bg1"/>
                </a:solidFill>
                <a:latin typeface="Goudy Old Style" panose="02020502050305020303" pitchFamily="18" charset="77"/>
              </a:rPr>
              <a:t>Glossop</a:t>
            </a:r>
            <a:r>
              <a:rPr lang="en-US" dirty="0">
                <a:solidFill>
                  <a:schemeClr val="bg1"/>
                </a:solidFill>
                <a:latin typeface="Goudy Old Style" panose="02020502050305020303" pitchFamily="18" charset="77"/>
              </a:rPr>
              <a:t>, sitting on the far side of the fire had observed to Jewel. For beyond those windows, scarcely thirty yards away on the other side of the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the conversion of an ancient woodland into an inferno of mud and noise and steel and concrete was already going on apace. Several members even of the Progressive Element — those who had rooms on this side of College — had already</a:t>
            </a:r>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4473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36132" y="0"/>
            <a:ext cx="10830949" cy="6186309"/>
          </a:xfrm>
          <a:prstGeom prst="rect">
            <a:avLst/>
          </a:prstGeom>
        </p:spPr>
        <p:txBody>
          <a:bodyPr wrap="square">
            <a:spAutoFit/>
          </a:bodyPr>
          <a:lstStyle/>
          <a:p>
            <a:r>
              <a:rPr lang="en-US" dirty="0">
                <a:solidFill>
                  <a:schemeClr val="bg1"/>
                </a:solidFill>
                <a:latin typeface="Goudy Old Style" panose="02020502050305020303" pitchFamily="18" charset="77"/>
              </a:rPr>
              <a:t>been grumbling about it. Curry himself had been a little surprised by the form which his dream had taken now that it was a reality, but he was doing his best to brazen it out and though his conversation with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had to be conducted at the top of their voices, he made no allusion to this inconvenience.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can’t hear,” yelled Curry. “Is this noise getting worse? Or am I getting deaf?” “I say, Sub-Warden,” shouted </a:t>
            </a:r>
            <a:r>
              <a:rPr lang="en-US" dirty="0" err="1">
                <a:solidFill>
                  <a:schemeClr val="bg1"/>
                </a:solidFill>
                <a:latin typeface="Goudy Old Style" panose="02020502050305020303" pitchFamily="18" charset="77"/>
              </a:rPr>
              <a:t>Brizeacre</a:t>
            </a:r>
            <a:r>
              <a:rPr lang="en-US" dirty="0">
                <a:solidFill>
                  <a:schemeClr val="bg1"/>
                </a:solidFill>
                <a:latin typeface="Goudy Old Style" panose="02020502050305020303" pitchFamily="18" charset="77"/>
              </a:rPr>
              <a:t> from beyond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“what the devil are your friends outside doing?” “Can’t they work without shouting?” asked someone else. “It doesn’t sound like work at all to me,” said a third. “Listen!” said </a:t>
            </a:r>
            <a:r>
              <a:rPr lang="en-US" dirty="0" err="1">
                <a:solidFill>
                  <a:schemeClr val="bg1"/>
                </a:solidFill>
                <a:latin typeface="Goudy Old Style" panose="02020502050305020303" pitchFamily="18" charset="77"/>
              </a:rPr>
              <a:t>Glossop</a:t>
            </a:r>
            <a:r>
              <a:rPr lang="en-US" dirty="0">
                <a:solidFill>
                  <a:schemeClr val="bg1"/>
                </a:solidFill>
                <a:latin typeface="Goudy Old Style" panose="02020502050305020303" pitchFamily="18" charset="77"/>
              </a:rPr>
              <a:t> suddenly, “that’s not work. Listen to the feet. It’s more like a game of rugger.” “It’s getting worse every minute,” said Raynor. Next moment nearly everyone in the room was on his feet. “What was that?” shouted one. “They’re murdering someone,” said </a:t>
            </a:r>
            <a:r>
              <a:rPr lang="en-US" dirty="0" err="1">
                <a:solidFill>
                  <a:schemeClr val="bg1"/>
                </a:solidFill>
                <a:latin typeface="Goudy Old Style" panose="02020502050305020303" pitchFamily="18" charset="77"/>
              </a:rPr>
              <a:t>Glossop</a:t>
            </a:r>
            <a:r>
              <a:rPr lang="en-US" dirty="0">
                <a:solidFill>
                  <a:schemeClr val="bg1"/>
                </a:solidFill>
                <a:latin typeface="Goudy Old Style" panose="02020502050305020303" pitchFamily="18" charset="77"/>
              </a:rPr>
              <a:t>. “There’s only one way of getting a noise like that out of a man’s throat.” “Where are you going?” asked Curry. “I’m going to see what’s happening,” said </a:t>
            </a:r>
            <a:r>
              <a:rPr lang="en-US" dirty="0" err="1">
                <a:solidFill>
                  <a:schemeClr val="bg1"/>
                </a:solidFill>
                <a:latin typeface="Goudy Old Style" panose="02020502050305020303" pitchFamily="18" charset="77"/>
              </a:rPr>
              <a:t>Glossop</a:t>
            </a:r>
            <a:r>
              <a:rPr lang="en-US" dirty="0">
                <a:solidFill>
                  <a:schemeClr val="bg1"/>
                </a:solidFill>
                <a:latin typeface="Goudy Old Style" panose="02020502050305020303" pitchFamily="18" charset="77"/>
              </a:rPr>
              <a:t>. “Curry, go and collect all the shooters in College. Someone ring up the police.” “I shouldn’t go out if I were you,” said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who had remained seated and was pouring himself out another glass of wine. “It sounds as if the police, or something, was there already.” “What do you mean?” “Listen. There!” “I thought that was their infernal drill.” “Listen!” “My God… you really think it’s a machine gun?”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“Look out! Look out!” said a dozen voices at once as a splintering of glass became audible and a shower of stones fell onto the Common Room floor. A moment later several of the Fellows had made a rush for the windows and put up the shutters; and then they were all standing staring at one another, and silent but for the noise of their heavy breathing. </a:t>
            </a:r>
            <a:r>
              <a:rPr lang="en-US" dirty="0" err="1">
                <a:solidFill>
                  <a:schemeClr val="bg1"/>
                </a:solidFill>
                <a:latin typeface="Goudy Old Style" panose="02020502050305020303" pitchFamily="18" charset="77"/>
              </a:rPr>
              <a:t>Glossop</a:t>
            </a:r>
            <a:r>
              <a:rPr lang="en-US" dirty="0">
                <a:solidFill>
                  <a:schemeClr val="bg1"/>
                </a:solidFill>
                <a:latin typeface="Goudy Old Style" panose="02020502050305020303" pitchFamily="18" charset="77"/>
              </a:rPr>
              <a:t> had a cut on the forehead, and on the floor lay the fragments of that famous east window on which Henrietta Maria had once cut her name with a diamond.”—“</a:t>
            </a:r>
            <a:r>
              <a:rPr lang="en-US" b="1" i="1" dirty="0">
                <a:solidFill>
                  <a:schemeClr val="bg1"/>
                </a:solidFill>
                <a:latin typeface="Goudy Old Style" panose="02020502050305020303" pitchFamily="18" charset="77"/>
              </a:rPr>
              <a:t>progress” and the destruction of the irreplaceable, the danger of complacency, “all that is necessary for Evil to triumph”</a:t>
            </a:r>
          </a:p>
          <a:p>
            <a:r>
              <a:rPr lang="en-US" dirty="0">
                <a:solidFill>
                  <a:schemeClr val="bg1"/>
                </a:solidFill>
                <a:latin typeface="Goudy Old Style" panose="02020502050305020303" pitchFamily="18" charset="77"/>
              </a:rPr>
              <a:t> </a:t>
            </a:r>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1303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36132" y="0"/>
            <a:ext cx="10830949" cy="4801314"/>
          </a:xfrm>
          <a:prstGeom prst="rect">
            <a:avLst/>
          </a:prstGeom>
        </p:spPr>
        <p:txBody>
          <a:bodyPr wrap="square">
            <a:spAutoFit/>
          </a:bodyPr>
          <a:lstStyle/>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THEMES IN CHAPTER FOUR</a:t>
            </a:r>
          </a:p>
          <a:p>
            <a:endParaRPr lang="en-US" b="1" u="sng"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--false gospel</a:t>
            </a:r>
          </a:p>
          <a:p>
            <a:r>
              <a:rPr lang="en-US" b="1" dirty="0">
                <a:solidFill>
                  <a:schemeClr val="bg1"/>
                </a:solidFill>
                <a:latin typeface="Goudy Old Style" panose="02020502050305020303" pitchFamily="18" charset="77"/>
              </a:rPr>
              <a:t>--violence, overthrow of society, denial of eternal Kingdom</a:t>
            </a:r>
          </a:p>
          <a:p>
            <a:r>
              <a:rPr lang="en-US" b="1" dirty="0">
                <a:solidFill>
                  <a:schemeClr val="bg1"/>
                </a:solidFill>
                <a:latin typeface="Goudy Old Style" panose="02020502050305020303" pitchFamily="18" charset="77"/>
              </a:rPr>
              <a:t>--Scientism</a:t>
            </a:r>
          </a:p>
          <a:p>
            <a:r>
              <a:rPr lang="en-US" b="1" dirty="0">
                <a:solidFill>
                  <a:schemeClr val="bg1"/>
                </a:solidFill>
                <a:latin typeface="Goudy Old Style" panose="02020502050305020303" pitchFamily="18" charset="77"/>
              </a:rPr>
              <a:t>--rejection of Church</a:t>
            </a:r>
          </a:p>
          <a:p>
            <a:r>
              <a:rPr lang="en-US" b="1" dirty="0">
                <a:solidFill>
                  <a:schemeClr val="bg1"/>
                </a:solidFill>
                <a:latin typeface="Goudy Old Style" panose="02020502050305020303" pitchFamily="18" charset="77"/>
              </a:rPr>
              <a:t>--slavery to cause, seduction of Inner Ring</a:t>
            </a:r>
          </a:p>
          <a:p>
            <a:r>
              <a:rPr lang="en-US" b="1" dirty="0">
                <a:solidFill>
                  <a:schemeClr val="bg1"/>
                </a:solidFill>
                <a:latin typeface="Goudy Old Style" panose="02020502050305020303" pitchFamily="18" charset="77"/>
              </a:rPr>
              <a:t>--Evil and why vigilance matters</a:t>
            </a:r>
          </a:p>
          <a:p>
            <a:r>
              <a:rPr lang="en-US" b="1" dirty="0">
                <a:solidFill>
                  <a:schemeClr val="bg1"/>
                </a:solidFill>
                <a:latin typeface="Goudy Old Style" panose="02020502050305020303" pitchFamily="18" charset="77"/>
              </a:rPr>
              <a:t>--power of prayer, importance of gifts</a:t>
            </a:r>
          </a:p>
          <a:p>
            <a:r>
              <a:rPr lang="en-US" b="1" dirty="0">
                <a:solidFill>
                  <a:schemeClr val="bg1"/>
                </a:solidFill>
                <a:latin typeface="Goudy Old Style" panose="02020502050305020303" pitchFamily="18" charset="77"/>
              </a:rPr>
              <a:t>--free agency and who is in control</a:t>
            </a:r>
          </a:p>
          <a:p>
            <a:r>
              <a:rPr lang="en-US" b="1" dirty="0">
                <a:solidFill>
                  <a:schemeClr val="bg1"/>
                </a:solidFill>
                <a:latin typeface="Goudy Old Style" panose="02020502050305020303" pitchFamily="18" charset="77"/>
              </a:rPr>
              <a:t>--utilitarianism and efficiency, remaking the world with Man in charge</a:t>
            </a:r>
          </a:p>
          <a:p>
            <a:r>
              <a:rPr lang="en-US" b="1" dirty="0">
                <a:solidFill>
                  <a:schemeClr val="bg1"/>
                </a:solidFill>
                <a:latin typeface="Goudy Old Style" panose="02020502050305020303" pitchFamily="18" charset="77"/>
              </a:rPr>
              <a:t>--being awake to Beauty and its importance to Life</a:t>
            </a:r>
          </a:p>
          <a:p>
            <a:r>
              <a:rPr lang="en-US" b="1" dirty="0">
                <a:solidFill>
                  <a:schemeClr val="bg1"/>
                </a:solidFill>
                <a:latin typeface="Goudy Old Style" panose="02020502050305020303" pitchFamily="18" charset="77"/>
              </a:rPr>
              <a:t>--fleeing temptation, danger of doublemindedness</a:t>
            </a:r>
          </a:p>
          <a:p>
            <a:r>
              <a:rPr lang="en-US" b="1" dirty="0">
                <a:solidFill>
                  <a:schemeClr val="bg1"/>
                </a:solidFill>
                <a:latin typeface="Goudy Old Style" panose="02020502050305020303" pitchFamily="18" charset="77"/>
              </a:rPr>
              <a:t>--“Progress” and the destruction of the irreplaceable, the danger of complacency</a:t>
            </a:r>
          </a:p>
          <a:p>
            <a:r>
              <a:rPr lang="en-US" b="1" dirty="0">
                <a:solidFill>
                  <a:schemeClr val="bg1"/>
                </a:solidFill>
                <a:latin typeface="Goudy Old Style" panose="02020502050305020303" pitchFamily="18" charset="77"/>
              </a:rPr>
              <a:t>--“all that is necessary for Evil to triumph”</a:t>
            </a:r>
          </a:p>
          <a:p>
            <a:r>
              <a:rPr lang="en-US" dirty="0">
                <a:solidFill>
                  <a:schemeClr val="bg1"/>
                </a:solidFill>
                <a:latin typeface="Goudy Old Style" panose="02020502050305020303" pitchFamily="18" charset="77"/>
              </a:rPr>
              <a:t> </a:t>
            </a:r>
          </a:p>
        </p:txBody>
      </p:sp>
    </p:spTree>
    <p:extLst>
      <p:ext uri="{BB962C8B-B14F-4D97-AF65-F5344CB8AC3E}">
        <p14:creationId xmlns:p14="http://schemas.microsoft.com/office/powerpoint/2010/main" val="417296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8248412"/>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p>
          <a:p>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Cling to sound doctrine and right teaching. </a:t>
            </a:r>
            <a:r>
              <a:rPr lang="en-US" i="1" dirty="0">
                <a:solidFill>
                  <a:schemeClr val="bg1"/>
                </a:solidFill>
                <a:latin typeface="Goudy Old Style" panose="02020502050305020303" pitchFamily="18" charset="77"/>
              </a:rPr>
              <a:t>Preach the word; be prepared in season and out of season; correct, rebuke and encourage—with great patience and careful instruction. For the time will come when people will not put up with sound doctrine. Instead, to suit their own desires, they will gather around them a great number of teachers to say what their itching ears want to hear. They will turn their ears away from the truth and turn aside to myths</a:t>
            </a:r>
            <a:r>
              <a:rPr lang="en-US" sz="1600" dirty="0">
                <a:solidFill>
                  <a:schemeClr val="bg1"/>
                </a:solidFill>
                <a:latin typeface="Goudy Old Style" panose="02020502050305020303" pitchFamily="18" charset="77"/>
              </a:rPr>
              <a:t>.(2 Timothy 4:2-4)</a:t>
            </a:r>
            <a:endParaRPr lang="en-US" sz="1600"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Reject any movement grounded on the premise that the ends justify the means.</a:t>
            </a:r>
            <a:r>
              <a:rPr lang="en-US" dirty="0"/>
              <a:t> </a:t>
            </a:r>
            <a:r>
              <a:rPr lang="en-US" i="1" dirty="0">
                <a:solidFill>
                  <a:schemeClr val="bg1"/>
                </a:solidFill>
                <a:latin typeface="Goudy Old Style" panose="02020502050305020303" pitchFamily="18" charset="77"/>
              </a:rPr>
              <a:t>Therefore, preparing your minds for action,</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and being sober-minded, set your hope fully on the grace that will be brought to you at the revelation of Jesus Christ. As obedient children, do not be conformed to the passions of your former ignorance, but as he who called you is holy, you also be holy </a:t>
            </a:r>
            <a:r>
              <a:rPr lang="en-US" i="1" baseline="30000" dirty="0" err="1">
                <a:solidFill>
                  <a:schemeClr val="bg1"/>
                </a:solidFill>
                <a:latin typeface="Goudy Old Style" panose="02020502050305020303" pitchFamily="18" charset="77"/>
                <a:hlinkClick r:id="rId3">
                  <a:extLst>
                    <a:ext uri="{A12FA001-AC4F-418D-AE19-62706E023703}">
                      <ahyp:hlinkClr xmlns:ahyp="http://schemas.microsoft.com/office/drawing/2018/hyperlinkcolor" val="tx"/>
                    </a:ext>
                  </a:extLst>
                </a:hlinkClick>
              </a:rPr>
              <a:t>l</a:t>
            </a:r>
            <a:r>
              <a:rPr lang="en-US" i="1" dirty="0" err="1">
                <a:solidFill>
                  <a:schemeClr val="bg1"/>
                </a:solidFill>
                <a:latin typeface="Goudy Old Style" panose="02020502050305020303" pitchFamily="18" charset="77"/>
              </a:rPr>
              <a:t>in</a:t>
            </a:r>
            <a:r>
              <a:rPr lang="en-US" i="1" dirty="0">
                <a:solidFill>
                  <a:schemeClr val="bg1"/>
                </a:solidFill>
                <a:latin typeface="Goudy Old Style" panose="02020502050305020303" pitchFamily="18" charset="77"/>
              </a:rPr>
              <a:t> all your conduct, since it is written, “You shall be holy, for I am holy</a:t>
            </a:r>
            <a:r>
              <a:rPr lang="en-US" sz="1600" dirty="0">
                <a:solidFill>
                  <a:schemeClr val="bg1"/>
                </a:solidFill>
                <a:latin typeface="Goudy Old Style" panose="02020502050305020303" pitchFamily="18" charset="77"/>
              </a:rPr>
              <a:t>.”(I Peter 1:13-16)</a:t>
            </a:r>
            <a:endParaRPr lang="en-US" sz="1600"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Use your gifts and participate fully in the Church, the Body of Christ.</a:t>
            </a:r>
            <a:r>
              <a:rPr lang="en-US" dirty="0"/>
              <a:t> </a:t>
            </a:r>
            <a:r>
              <a:rPr lang="en-US" i="1" dirty="0">
                <a:solidFill>
                  <a:schemeClr val="bg1"/>
                </a:solidFill>
                <a:latin typeface="Goudy Old Style" panose="02020502050305020303" pitchFamily="18" charset="77"/>
              </a:rPr>
              <a:t>As each has received a gift, use it to serve one another, as good stewards of God's varied grace: whoever speaks, as one who speaks oracles of God; whoever serves, as one who serves by the strength that God supplies—in order that in everything God may be glorified through Jesus Christ. To him belong glory and dominion forever and ever. </a:t>
            </a:r>
            <a:r>
              <a:rPr lang="en-US" sz="1600" dirty="0">
                <a:solidFill>
                  <a:schemeClr val="bg1"/>
                </a:solidFill>
                <a:latin typeface="Goudy Old Style" panose="02020502050305020303" pitchFamily="18" charset="77"/>
              </a:rPr>
              <a:t>(I Peter 4:10-11)</a:t>
            </a:r>
            <a:endParaRPr lang="en-US" sz="1600"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Be awake to Beauty on a daily basis and cultivate Wonder based on Who God is. </a:t>
            </a:r>
            <a:r>
              <a:rPr lang="en-US" i="1" dirty="0">
                <a:solidFill>
                  <a:schemeClr val="bg1"/>
                </a:solidFill>
                <a:latin typeface="Goudy Old Style" panose="02020502050305020303" pitchFamily="18" charset="77"/>
              </a:rPr>
              <a:t>Finally, brothers and sisters, whatever is true, whatever is noble, whatever is right, whatever is pure, whatever is lovely, whatever is admirable—if anything is excellent or praiseworthy—think about such things</a:t>
            </a:r>
            <a:r>
              <a:rPr lang="en-US" sz="1600" dirty="0">
                <a:solidFill>
                  <a:schemeClr val="bg1"/>
                </a:solidFill>
                <a:latin typeface="Goudy Old Style" panose="02020502050305020303" pitchFamily="18" charset="77"/>
              </a:rPr>
              <a:t>.(Phil 4:8)</a:t>
            </a:r>
            <a:endParaRPr lang="en-US"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Be alert to the dangers of complacency and inaction and regularly and prayerfully  examine your life and commitments.</a:t>
            </a:r>
            <a:r>
              <a:rPr lang="en-US" dirty="0"/>
              <a:t> </a:t>
            </a:r>
            <a:r>
              <a:rPr lang="en-US" i="1" dirty="0">
                <a:solidFill>
                  <a:schemeClr val="bg1"/>
                </a:solidFill>
                <a:latin typeface="Goudy Old Style" panose="02020502050305020303" pitchFamily="18" charset="77"/>
              </a:rPr>
              <a:t>For the simple are killed by their turning away, and the complacency of fools destroys them (</a:t>
            </a:r>
            <a:r>
              <a:rPr lang="en-US" sz="1600" dirty="0">
                <a:solidFill>
                  <a:schemeClr val="bg1"/>
                </a:solidFill>
                <a:latin typeface="Goudy Old Style" panose="02020502050305020303" pitchFamily="18" charset="77"/>
              </a:rPr>
              <a:t>Proverbs 1:32) </a:t>
            </a:r>
            <a:r>
              <a:rPr lang="en-US" i="1" dirty="0">
                <a:solidFill>
                  <a:schemeClr val="bg1"/>
                </a:solidFill>
                <a:latin typeface="Goudy Old Style" panose="02020502050305020303" pitchFamily="18" charset="77"/>
              </a:rPr>
              <a:t>But watch yourselves lest your hearts be weighed down with dissipation and drunkenness and cares of this life, and that day come upon you suddenly like a trap. </a:t>
            </a:r>
            <a:r>
              <a:rPr lang="en-US" sz="1600" dirty="0">
                <a:solidFill>
                  <a:schemeClr val="bg1"/>
                </a:solidFill>
                <a:latin typeface="Goudy Old Style" panose="02020502050305020303" pitchFamily="18" charset="77"/>
              </a:rPr>
              <a:t>(Luke 21:34)</a:t>
            </a:r>
            <a:br>
              <a:rPr lang="en-US" sz="1600" dirty="0">
                <a:solidFill>
                  <a:schemeClr val="bg1"/>
                </a:solidFill>
                <a:latin typeface="Goudy Old Style" panose="02020502050305020303" pitchFamily="18" charset="77"/>
              </a:rPr>
            </a:br>
            <a:endParaRPr lang="en-US" sz="1600" dirty="0">
              <a:solidFill>
                <a:schemeClr val="bg1"/>
              </a:solidFill>
              <a:latin typeface="Goudy Old Style" panose="02020502050305020303" pitchFamily="18" charset="77"/>
            </a:endParaRPr>
          </a:p>
          <a:p>
            <a:endParaRPr lang="en-US" sz="1600" dirty="0">
              <a:solidFill>
                <a:schemeClr val="bg1"/>
              </a:solidFill>
              <a:latin typeface="Goudy Old Style" panose="02020502050305020303" pitchFamily="18" charset="77"/>
            </a:endParaRPr>
          </a:p>
          <a:p>
            <a:br>
              <a:rPr lang="en-US" sz="1600" dirty="0">
                <a:solidFill>
                  <a:schemeClr val="bg1"/>
                </a:solidFill>
                <a:latin typeface="Goudy Old Style" panose="02020502050305020303" pitchFamily="18" charset="77"/>
              </a:rPr>
            </a:br>
            <a:endParaRPr lang="en-US" sz="1600" dirty="0">
              <a:solidFill>
                <a:schemeClr val="bg1"/>
              </a:solidFill>
              <a:latin typeface="Goudy Old Style" panose="02020502050305020303" pitchFamily="18" charset="77"/>
            </a:endParaRPr>
          </a:p>
          <a:p>
            <a:pPr marL="342900" indent="-342900">
              <a:buAutoNum type="arabicPeriod"/>
            </a:pP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586418"/>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b="1" dirty="0">
                <a:solidFill>
                  <a:schemeClr val="bg1"/>
                </a:solidFill>
                <a:latin typeface="Goudy Old Style" panose="02020502050305020303" pitchFamily="18" charset="77"/>
              </a:rPr>
              <a:t>FOR THE BEAUTY OF THE EARTH</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the beauty of the earth, For the beauty of the skies </a:t>
            </a:r>
          </a:p>
          <a:p>
            <a:r>
              <a:rPr lang="en-US" dirty="0">
                <a:solidFill>
                  <a:schemeClr val="bg1"/>
                </a:solidFill>
                <a:latin typeface="Goudy Old Style" panose="02020502050305020303" pitchFamily="18" charset="77"/>
              </a:rPr>
              <a:t>For the love which from our birth Over and around us lies </a:t>
            </a:r>
          </a:p>
          <a:p>
            <a:r>
              <a:rPr lang="en-US" dirty="0">
                <a:solidFill>
                  <a:schemeClr val="bg1"/>
                </a:solidFill>
                <a:latin typeface="Goudy Old Style" panose="02020502050305020303" pitchFamily="18" charset="77"/>
              </a:rPr>
              <a:t>Lord of all, to thee we raise this our joyful hymn of praise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the beauty of each hour of the day and of the night </a:t>
            </a:r>
          </a:p>
          <a:p>
            <a:r>
              <a:rPr lang="en-US" dirty="0">
                <a:solidFill>
                  <a:schemeClr val="bg1"/>
                </a:solidFill>
                <a:latin typeface="Goudy Old Style" panose="02020502050305020303" pitchFamily="18" charset="77"/>
              </a:rPr>
              <a:t>Hill and vale and tree and flower  sun and moon and stars of light </a:t>
            </a:r>
          </a:p>
          <a:p>
            <a:r>
              <a:rPr lang="en-US" dirty="0">
                <a:solidFill>
                  <a:schemeClr val="bg1"/>
                </a:solidFill>
                <a:latin typeface="Goudy Old Style" panose="02020502050305020303" pitchFamily="18" charset="77"/>
              </a:rPr>
              <a:t>Lord of all, to thee we raise this our joyful hymn of praise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the joy of human love-- brother, sister, parent, child; </a:t>
            </a:r>
          </a:p>
          <a:p>
            <a:r>
              <a:rPr lang="en-US" dirty="0">
                <a:solidFill>
                  <a:schemeClr val="bg1"/>
                </a:solidFill>
                <a:latin typeface="Goudy Old Style" panose="02020502050305020303" pitchFamily="18" charset="77"/>
              </a:rPr>
              <a:t>Friends on earth and friends above, for all gentle thoughts and mild </a:t>
            </a:r>
          </a:p>
          <a:p>
            <a:r>
              <a:rPr lang="en-US" dirty="0">
                <a:solidFill>
                  <a:schemeClr val="bg1"/>
                </a:solidFill>
                <a:latin typeface="Goudy Old Style" panose="02020502050305020303" pitchFamily="18" charset="77"/>
              </a:rPr>
              <a:t>Lord of all, to thee we raise this our joyful hymn of praise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each perfect gift of thine to our race so freely given </a:t>
            </a:r>
          </a:p>
          <a:p>
            <a:r>
              <a:rPr lang="en-US" dirty="0">
                <a:solidFill>
                  <a:schemeClr val="bg1"/>
                </a:solidFill>
                <a:latin typeface="Goudy Old Style" panose="02020502050305020303" pitchFamily="18" charset="77"/>
              </a:rPr>
              <a:t>Graces human and divine, </a:t>
            </a:r>
            <a:r>
              <a:rPr lang="en-US" dirty="0" err="1">
                <a:solidFill>
                  <a:schemeClr val="bg1"/>
                </a:solidFill>
                <a:latin typeface="Goudy Old Style" panose="02020502050305020303" pitchFamily="18" charset="77"/>
              </a:rPr>
              <a:t>flow'rs</a:t>
            </a:r>
            <a:r>
              <a:rPr lang="en-US" dirty="0">
                <a:solidFill>
                  <a:schemeClr val="bg1"/>
                </a:solidFill>
                <a:latin typeface="Goudy Old Style" panose="02020502050305020303" pitchFamily="18" charset="77"/>
              </a:rPr>
              <a:t> of earth and buds of </a:t>
            </a:r>
            <a:r>
              <a:rPr lang="en-US" dirty="0" err="1">
                <a:solidFill>
                  <a:schemeClr val="bg1"/>
                </a:solidFill>
                <a:latin typeface="Goudy Old Style" panose="02020502050305020303" pitchFamily="18" charset="77"/>
              </a:rPr>
              <a:t>heav’n</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Lord of all, to thee we raise this our joyful hymn.</a:t>
            </a:r>
          </a:p>
          <a:p>
            <a:endParaRPr lang="en-US" b="1" dirty="0">
              <a:solidFill>
                <a:schemeClr val="bg1"/>
              </a:solidFill>
              <a:latin typeface="Goudy Old Style" panose="02020502050305020303" pitchFamily="18" charset="77"/>
              <a:ea typeface="Goudy Old Style" charset="0"/>
              <a:cs typeface="Goudy Old Style" charset="0"/>
            </a:endParaRPr>
          </a:p>
          <a:p>
            <a:r>
              <a:rPr lang="en-US" sz="1600" b="1" i="1" dirty="0">
                <a:solidFill>
                  <a:schemeClr val="bg1"/>
                </a:solidFill>
                <a:latin typeface="Goudy Old Style" panose="02020502050305020303" pitchFamily="18" charset="77"/>
                <a:ea typeface="Goudy Old Style" charset="0"/>
                <a:cs typeface="Goudy Old Style" charset="0"/>
              </a:rPr>
              <a:t>--</a:t>
            </a:r>
            <a:r>
              <a:rPr lang="en-US" sz="1600" b="1" i="1" dirty="0" err="1">
                <a:solidFill>
                  <a:schemeClr val="bg1"/>
                </a:solidFill>
                <a:latin typeface="Goudy Old Style" panose="02020502050305020303" pitchFamily="18" charset="77"/>
                <a:ea typeface="Goudy Old Style" charset="0"/>
                <a:cs typeface="Goudy Old Style" charset="0"/>
              </a:rPr>
              <a:t>Folliott</a:t>
            </a:r>
            <a:r>
              <a:rPr lang="en-US" sz="1600" b="1" i="1" dirty="0">
                <a:solidFill>
                  <a:schemeClr val="bg1"/>
                </a:solidFill>
                <a:latin typeface="Goudy Old Style" panose="02020502050305020303" pitchFamily="18" charset="77"/>
                <a:ea typeface="Goudy Old Style" charset="0"/>
                <a:cs typeface="Goudy Old Style" charset="0"/>
              </a:rPr>
              <a:t> Sandford </a:t>
            </a:r>
            <a:r>
              <a:rPr lang="en-US" sz="1600" b="1" i="1" dirty="0" err="1">
                <a:solidFill>
                  <a:schemeClr val="bg1"/>
                </a:solidFill>
                <a:latin typeface="Goudy Old Style" panose="02020502050305020303" pitchFamily="18" charset="77"/>
                <a:ea typeface="Goudy Old Style" charset="0"/>
                <a:cs typeface="Goudy Old Style" charset="0"/>
              </a:rPr>
              <a:t>Pierpoint</a:t>
            </a:r>
            <a:r>
              <a:rPr lang="en-US" sz="1600" b="1" i="1" dirty="0">
                <a:solidFill>
                  <a:schemeClr val="bg1"/>
                </a:solidFill>
                <a:latin typeface="Goudy Old Style" panose="02020502050305020303" pitchFamily="18" charset="77"/>
                <a:ea typeface="Goudy Old Style" charset="0"/>
                <a:cs typeface="Goudy Old Style" charset="0"/>
              </a:rPr>
              <a:t> (1835-1917)</a:t>
            </a:r>
          </a:p>
          <a:p>
            <a:endParaRPr lang="en-US" sz="1600" b="1" dirty="0">
              <a:solidFill>
                <a:schemeClr val="bg1"/>
              </a:solidFill>
              <a:latin typeface="Goudy Old Style" charset="0"/>
            </a:endParaRPr>
          </a:p>
          <a:p>
            <a:r>
              <a:rPr lang="en-US" sz="1600" dirty="0">
                <a:solidFill>
                  <a:schemeClr val="bg1"/>
                </a:solidFill>
                <a:latin typeface="Goudy Old Style" panose="02020502050305020303" pitchFamily="18" charset="77"/>
              </a:rPr>
              <a:t>One spring afternoon in 1863, at the age of 28, </a:t>
            </a:r>
            <a:r>
              <a:rPr lang="en-US" sz="1600" dirty="0" err="1">
                <a:solidFill>
                  <a:schemeClr val="bg1"/>
                </a:solidFill>
                <a:latin typeface="Goudy Old Style" panose="02020502050305020303" pitchFamily="18" charset="77"/>
              </a:rPr>
              <a:t>Folliott</a:t>
            </a:r>
            <a:r>
              <a:rPr lang="en-US" sz="1600" dirty="0">
                <a:solidFill>
                  <a:schemeClr val="bg1"/>
                </a:solidFill>
                <a:latin typeface="Goudy Old Style" panose="02020502050305020303" pitchFamily="18" charset="77"/>
              </a:rPr>
              <a:t> S. </a:t>
            </a:r>
            <a:r>
              <a:rPr lang="en-US" sz="1600" dirty="0" err="1">
                <a:solidFill>
                  <a:schemeClr val="bg1"/>
                </a:solidFill>
                <a:latin typeface="Goudy Old Style" panose="02020502050305020303" pitchFamily="18" charset="77"/>
              </a:rPr>
              <a:t>Pierpoint</a:t>
            </a:r>
            <a:r>
              <a:rPr lang="en-US" sz="1600" dirty="0">
                <a:solidFill>
                  <a:schemeClr val="bg1"/>
                </a:solidFill>
                <a:latin typeface="Goudy Old Style" panose="02020502050305020303" pitchFamily="18" charset="77"/>
              </a:rPr>
              <a:t> sat on a hilltop outside his native city of Bath, England, admiring the country view and the winding Avon River. Inspired by the view to think about God's gifts in creation and in the church, Pierpont wrote this text. </a:t>
            </a:r>
            <a:endParaRPr lang="en-US" sz="1600" b="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101972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29414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848302"/>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a:t>
            </a:r>
            <a:endParaRPr lang="en-US"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7294305"/>
          </a:xfrm>
          <a:prstGeom prst="rect">
            <a:avLst/>
          </a:prstGeom>
        </p:spPr>
        <p:txBody>
          <a:bodyPr wrap="square">
            <a:spAutoFit/>
          </a:bodyPr>
          <a:lstStyle/>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a:t>
            </a:r>
          </a:p>
          <a:p>
            <a:r>
              <a:rPr lang="en-US" b="1" u="sng" dirty="0">
                <a:solidFill>
                  <a:schemeClr val="bg1"/>
                </a:solidFill>
                <a:latin typeface="Goudy Old Style" panose="02020502050305020303" pitchFamily="18" charset="77"/>
              </a:rPr>
              <a:t>--James Busby</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Bursar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another member of the 'Progressive Element’.</a:t>
            </a:r>
          </a:p>
          <a:p>
            <a:r>
              <a:rPr lang="en-US" b="1" u="sng" dirty="0">
                <a:solidFill>
                  <a:schemeClr val="bg1"/>
                </a:solidFill>
                <a:latin typeface="Goudy Old Style" panose="02020502050305020303" pitchFamily="18" charset="77"/>
              </a:rPr>
              <a:t>--Canon Jewel</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A sensible and admired elderly Fellow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a retired clergyman and a brilliant intellect, but excluded by the 'Progressive Element' for being an 'obstructionist'.</a:t>
            </a: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a:p>
            <a:r>
              <a:rPr lang="en-US" b="1" u="sng" dirty="0">
                <a:solidFill>
                  <a:schemeClr val="bg1"/>
                </a:solidFill>
                <a:latin typeface="Goudy Old Style" panose="02020502050305020303" pitchFamily="18" charset="77"/>
              </a:rPr>
              <a:t>--Grace Ironwood </a:t>
            </a:r>
            <a:r>
              <a:rPr lang="en-US" dirty="0">
                <a:solidFill>
                  <a:schemeClr val="bg1"/>
                </a:solidFill>
                <a:latin typeface="Goudy Old Style" panose="02020502050305020303" pitchFamily="18" charset="77"/>
              </a:rPr>
              <a:t>– The seemingly stern but kind psychologist and doctor who helps Jane interpret her dreams. Inspired by the </a:t>
            </a:r>
            <a:r>
              <a:rPr lang="en-US" dirty="0">
                <a:solidFill>
                  <a:schemeClr val="bg1"/>
                </a:solidFill>
                <a:latin typeface="Goudy Old Style" panose="02020502050305020303" pitchFamily="18" charset="77"/>
                <a:hlinkClick r:id="rId2" tooltip="Járnviðr">
                  <a:extLst>
                    <a:ext uri="{A12FA001-AC4F-418D-AE19-62706E023703}">
                      <ahyp:hlinkClr xmlns:ahyp="http://schemas.microsoft.com/office/drawing/2018/hyperlinkcolor" val="tx"/>
                    </a:ext>
                  </a:extLst>
                </a:hlinkClick>
              </a:rPr>
              <a:t>Járnviðr</a:t>
            </a:r>
            <a:r>
              <a:rPr lang="en-US" dirty="0">
                <a:solidFill>
                  <a:schemeClr val="bg1"/>
                </a:solidFill>
                <a:latin typeface="Goudy Old Style" panose="02020502050305020303" pitchFamily="18" charset="77"/>
              </a:rPr>
              <a:t> ("Iron-Wood") of Norse mythology (female giants), her name is </a:t>
            </a:r>
            <a:r>
              <a:rPr lang="en-US" dirty="0" err="1">
                <a:solidFill>
                  <a:schemeClr val="bg1"/>
                </a:solidFill>
                <a:latin typeface="Goudy Old Style" panose="02020502050305020303" pitchFamily="18" charset="77"/>
              </a:rPr>
              <a:t>softend</a:t>
            </a:r>
            <a:r>
              <a:rPr lang="en-US" dirty="0">
                <a:solidFill>
                  <a:schemeClr val="bg1"/>
                </a:solidFill>
                <a:latin typeface="Goudy Old Style" panose="02020502050305020303" pitchFamily="18" charset="77"/>
              </a:rPr>
              <a:t> with the Christian name "Grace".</a:t>
            </a:r>
          </a:p>
          <a:p>
            <a:r>
              <a:rPr lang="en-US" b="1" u="sng" dirty="0">
                <a:solidFill>
                  <a:schemeClr val="bg1"/>
                </a:solidFill>
                <a:latin typeface="Goudy Old Style" panose="02020502050305020303" pitchFamily="18" charset="77"/>
              </a:rPr>
              <a:t>--Ivy </a:t>
            </a:r>
            <a:r>
              <a:rPr lang="en-US" b="1" u="sng"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—part-time housekeeper for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who considers her a “terrible talker.”</a:t>
            </a:r>
          </a:p>
          <a:p>
            <a:r>
              <a:rPr lang="en-US" b="1" u="sng" dirty="0">
                <a:solidFill>
                  <a:schemeClr val="bg1"/>
                </a:solidFill>
                <a:latin typeface="Goudy Old Style" panose="02020502050305020303" pitchFamily="18" charset="77"/>
              </a:rPr>
              <a:t>--John Wither</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Deputy Director of the N.I.C.E.—characterized by vague conversation that is impossible to pin down and a sense of not being fully present; his eyes seem to indicate that he is far away elsewhere.</a:t>
            </a:r>
          </a:p>
          <a:p>
            <a:r>
              <a:rPr lang="en-US" b="1" u="sng" dirty="0">
                <a:solidFill>
                  <a:schemeClr val="bg1"/>
                </a:solidFill>
                <a:latin typeface="Goudy Old Style" panose="02020502050305020303" pitchFamily="18" charset="77"/>
              </a:rPr>
              <a:t>--William </a:t>
            </a:r>
            <a:r>
              <a:rPr lang="en-US" b="1" u="sng" dirty="0" err="1">
                <a:solidFill>
                  <a:schemeClr val="bg1"/>
                </a:solidFill>
                <a:latin typeface="Goudy Old Style" panose="02020502050305020303" pitchFamily="18" charset="77"/>
              </a:rPr>
              <a:t>Hingest</a:t>
            </a:r>
            <a:r>
              <a:rPr lang="en-US" b="1"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(a.k.a. “Bill the Blizzard”)—a brilliant scientist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now employed at the N.I.C.E. but has decided to leave there and warns Mark of the corrupt powers of the N.I.C.E.</a:t>
            </a:r>
          </a:p>
          <a:p>
            <a:r>
              <a:rPr lang="en-US" b="1" u="sng" dirty="0">
                <a:solidFill>
                  <a:schemeClr val="bg1"/>
                </a:solidFill>
                <a:latin typeface="Goudy Old Style" panose="02020502050305020303" pitchFamily="18" charset="77"/>
              </a:rPr>
              <a:t>--Professor </a:t>
            </a:r>
            <a:r>
              <a:rPr lang="en-US" b="1" u="sng"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—an eminent Italian physiologist who works for the N.I.C.E. who takes an interest in Mark</a:t>
            </a:r>
          </a:p>
          <a:p>
            <a:r>
              <a:rPr lang="en-US" b="1" u="sng" dirty="0">
                <a:solidFill>
                  <a:schemeClr val="bg1"/>
                </a:solidFill>
                <a:latin typeface="Goudy Old Style" panose="02020502050305020303" pitchFamily="18" charset="77"/>
              </a:rPr>
              <a:t>--”Fairy” Hardcastle—</a:t>
            </a:r>
            <a:r>
              <a:rPr lang="en-US" dirty="0">
                <a:solidFill>
                  <a:schemeClr val="bg1"/>
                </a:solidFill>
                <a:latin typeface="Goudy Old Style" panose="02020502050305020303" pitchFamily="18" charset="77"/>
              </a:rPr>
              <a:t>the aggressive head of the </a:t>
            </a:r>
            <a:r>
              <a:rPr lang="en-US">
                <a:solidFill>
                  <a:schemeClr val="bg1"/>
                </a:solidFill>
                <a:latin typeface="Goudy Old Style" panose="02020502050305020303" pitchFamily="18" charset="77"/>
              </a:rPr>
              <a:t>Secret Police of the N.I.C.E.</a:t>
            </a:r>
            <a:endParaRPr lang="en-US" b="1" dirty="0">
              <a:solidFill>
                <a:schemeClr val="bg1"/>
              </a:solidFill>
              <a:latin typeface="Goudy Old Style" panose="02020502050305020303" pitchFamily="18" charset="77"/>
            </a:endParaRPr>
          </a:p>
          <a:p>
            <a:endParaRPr lang="en-US"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5909310"/>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1, “SALE OF COLLEGE PROPERTY”</a:t>
            </a:r>
          </a:p>
          <a:p>
            <a:r>
              <a:rPr lang="en-US" dirty="0">
                <a:solidFill>
                  <a:schemeClr val="bg1"/>
                </a:solidFill>
                <a:latin typeface="Goudy Old Style" panose="02020502050305020303" pitchFamily="18" charset="77"/>
              </a:rPr>
              <a:t>--Jane and her dreams</a:t>
            </a:r>
          </a:p>
          <a:p>
            <a:r>
              <a:rPr lang="en-US" dirty="0">
                <a:solidFill>
                  <a:schemeClr val="bg1"/>
                </a:solidFill>
                <a:latin typeface="Goudy Old Style" panose="02020502050305020303" pitchFamily="18" charset="77"/>
              </a:rPr>
              <a:t>--Mark and the Inner Circle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t>
            </a:r>
          </a:p>
          <a:p>
            <a:r>
              <a:rPr lang="en-US" dirty="0">
                <a:solidFill>
                  <a:schemeClr val="bg1"/>
                </a:solidFill>
                <a:latin typeface="Goudy Old Style" panose="02020502050305020303" pitchFamily="18" charset="77"/>
              </a:rPr>
              <a:t>--The proposal to sell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and Merlin’s Well to the N.I.C.E.</a:t>
            </a:r>
          </a:p>
          <a:p>
            <a:r>
              <a:rPr lang="en-US" dirty="0">
                <a:solidFill>
                  <a:schemeClr val="bg1"/>
                </a:solidFill>
                <a:latin typeface="Goudy Old Style" panose="02020502050305020303" pitchFamily="18" charset="77"/>
              </a:rPr>
              <a:t>--The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and rumors of Merlin</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2, “DINNER WITH THE SUBWARDEN”</a:t>
            </a:r>
          </a:p>
          <a:p>
            <a:r>
              <a:rPr lang="en-US" dirty="0">
                <a:solidFill>
                  <a:schemeClr val="bg1"/>
                </a:solidFill>
                <a:latin typeface="Goudy Old Style" panose="02020502050305020303" pitchFamily="18" charset="77"/>
              </a:rPr>
              <a:t>--Mark and being included in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confidence in disdain of Curry and Busby</a:t>
            </a:r>
          </a:p>
          <a:p>
            <a:r>
              <a:rPr lang="en-US"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dirty="0">
                <a:solidFill>
                  <a:schemeClr val="bg1"/>
                </a:solidFill>
                <a:latin typeface="Goudy Old Style" panose="02020502050305020303" pitchFamily="18" charset="77"/>
              </a:rPr>
              <a:t>--Jane’s fears and vulnerability, which she later rejects as unworthy</a:t>
            </a:r>
          </a:p>
          <a:p>
            <a:r>
              <a:rPr lang="en-US" dirty="0">
                <a:solidFill>
                  <a:schemeClr val="bg1"/>
                </a:solidFill>
                <a:latin typeface="Goudy Old Style" panose="02020502050305020303" pitchFamily="18" charset="77"/>
              </a:rPr>
              <a:t>--Mark’s journey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Jane’s journey to St. Anne’s-on-the-Hill</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3, “BELBURY AND ST. ANNE’S-ON-THE-HILL”</a:t>
            </a:r>
          </a:p>
          <a:p>
            <a:r>
              <a:rPr lang="en-US" dirty="0">
                <a:solidFill>
                  <a:schemeClr val="bg1"/>
                </a:solidFill>
                <a:latin typeface="Goudy Old Style" panose="02020502050305020303" pitchFamily="18" charset="77"/>
              </a:rPr>
              <a:t>--doublespeak at the N.I.C.E.: does Mark have a job or not?</a:t>
            </a:r>
          </a:p>
          <a:p>
            <a:r>
              <a:rPr lang="en-US" dirty="0">
                <a:solidFill>
                  <a:schemeClr val="bg1"/>
                </a:solidFill>
                <a:latin typeface="Goudy Old Style" panose="02020502050305020303" pitchFamily="18" charset="77"/>
              </a:rPr>
              <a:t>--Bill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leaving the N.I.C.E.</a:t>
            </a:r>
          </a:p>
          <a:p>
            <a:r>
              <a:rPr lang="en-US" dirty="0">
                <a:solidFill>
                  <a:schemeClr val="bg1"/>
                </a:solidFill>
                <a:latin typeface="Goudy Old Style" panose="02020502050305020303" pitchFamily="18" charset="77"/>
              </a:rPr>
              <a:t>--Jane’s visit to St. Anne’s and her denial and her aversion to being “interfered with”</a:t>
            </a:r>
          </a:p>
          <a:p>
            <a:r>
              <a:rPr lang="en-US" dirty="0">
                <a:solidFill>
                  <a:schemeClr val="bg1"/>
                </a:solidFill>
                <a:latin typeface="Goudy Old Style" panose="02020502050305020303" pitchFamily="18" charset="77"/>
              </a:rPr>
              <a:t>--Mark’s introduction to “Fairy” Hardcastle and the role of the N.I.C.E. secret police</a:t>
            </a:r>
          </a:p>
          <a:p>
            <a:r>
              <a:rPr lang="en-US" dirty="0">
                <a:solidFill>
                  <a:schemeClr val="bg1"/>
                </a:solidFill>
                <a:latin typeface="Goudy Old Style" panose="02020502050305020303" pitchFamily="18" charset="77"/>
              </a:rPr>
              <a:t>--Jane’s resentment of how much she has had to give up in marriage; Mother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crisis</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186309"/>
          </a:xfrm>
          <a:prstGeom prst="rect">
            <a:avLst/>
          </a:prstGeom>
        </p:spPr>
        <p:txBody>
          <a:bodyPr wrap="square">
            <a:spAutoFit/>
          </a:bodyPr>
          <a:lstStyle/>
          <a:p>
            <a:r>
              <a:rPr lang="en-US" b="1" dirty="0">
                <a:solidFill>
                  <a:schemeClr val="bg1"/>
                </a:solidFill>
                <a:latin typeface="Goudy Old Style" panose="02020502050305020303" pitchFamily="18" charset="77"/>
              </a:rPr>
              <a:t>SUMMARY OF CHAPTER 4, THE LIQUIDATION OF ANACHRONISMS</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When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arrives at Jane's, she relates how a construction crew under orders from the N.I.C.E. appeared without notice at their cottage, cut down all the trees around their house, and began to rip up their yard, saying they had to be out of the cottage by 8 o'clock the next morning.  Big trucks arrived along with tractor engines and a huge crane.  Neither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nor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know what to do now that they have been turned out.  Jane assures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she can stay as long as she likes. At night, Jane awakes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with shouting while dreaming. In her dream,  Jane is horrified to see a man being killed by three others who beat him to death in a cruel manner.  </a:t>
            </a:r>
          </a:p>
          <a:p>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Mark meets a clergyman, Rev.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(called the Mad Parson).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believes the N.I.C.E. program must be carried out with violence, which shocks Mark.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repudiates the after-life, as well as all organized religion.  Instead, he interprets the gospel to mean Jesus wants us to bring about the Kingdom of God in the here and now, through the instrument of science as enforced by the N.I.C.E., to whom “every knee shall bow.”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believes himself to be a prophet and says Mark has no choice about being used by the N.I.C.E, for "no one goes out of the N.I.C.E.  Those who try to turn back will perish in the wilderness.” Mark notices his wallet has gone missing.</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At a N.I.C.E. committee meeting, Deputy Director Wither announces that William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had been murdered, beaten to death and left lying near his car about 4 a.m.  The N.I.C.E. police, led by Miss Hardcastle, were the first on the scene, and the local police and Scotland Yard were allowing them to take the lead in the case, and cooperating wonderfully.  A subdued round of applause followed.  After expressing regrets about </a:t>
            </a:r>
            <a:r>
              <a:rPr lang="en-US" dirty="0" err="1">
                <a:solidFill>
                  <a:schemeClr val="bg1"/>
                </a:solidFill>
                <a:latin typeface="Goudy Old Style" panose="02020502050305020303" pitchFamily="18" charset="77"/>
              </a:rPr>
              <a:t>Hingest's</a:t>
            </a:r>
            <a:r>
              <a:rPr lang="en-US" dirty="0">
                <a:solidFill>
                  <a:schemeClr val="bg1"/>
                </a:solidFill>
                <a:latin typeface="Goudy Old Style" panose="02020502050305020303" pitchFamily="18" charset="77"/>
              </a:rPr>
              <a:t> resolution to withdraw from the N.I.C.E., Withers delivered an obituary about his life.</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Jane enjoys spending the morning with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trues to convince herself that since she "had it all out" with Miss Ironwood, the dreams would stop.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tells her that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(Jane’s “char”) has left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for St. Anne’s, because the N.I.C.E. turned her out of her home as well.  Later in the day, Jane runs into Sub-Warden Curry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he tells her that Bill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has been murdered in the middle of the night, with his body found badly beaten about the head.  Jane escapes into a coffee shop, shattered and sickened by this news, which confirmed that her dreams had not ended. She believes she actually saw the murder of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in her dream.  She feels despair at her powerlessness to stop these visions, and she feels no desire to go back to the company at St. Anne’s, believing that they were somehow mixed up in all this.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at the N.I.C.E. in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Crosser tells Mark they have a job to do, which is to prepare a report on a village, Cure Hardy.  The N.I.C.E. is planning to redirect the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River (which presently goes through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through the village of Cure Hardy, which will wipe out the  quaint village which is famed for its beauty. The N.I.C.E. will build a new model village four miles away.  Mark is told that the report must list all the reasons this beauty spot must be got rid of, focusing on poor sanitary practices, undesirable inhabitants, and out of date agriculture.  They will write the report first and then go see the village afterwards.</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When they go to Cure Hardy, Mark  is moved by its beauty, something his love for Jane has awakened in him.  The beauty of it reminds Mark of being on holiday and recalls the pleasure of earlier visits to charming English villages.  Though he tried to look disdainfully at the village as a sociologist, he can’t help but like the village.  Lunching in a pub, Mark tries to conveys his sense of the beauty of the village, which Crosser dismisses out of hand and says is not their department. Suddenly, Mark is struck by a sense that Crosser is a bore and a sense of feeling sick about the N.I.C.E. He thinks he might ‘chuck it’ and return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Mark returns home 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to see Jane, but they have a very guarded conversation where Jane feels that Mark isn't telling her everything about the N.I.C.E. and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though he speaks confidently about them.  She worries whether he gave up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and he reassures he hasn't. </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80538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9249</TotalTime>
  <Words>7795</Words>
  <Application>Microsoft Macintosh PowerPoint</Application>
  <PresentationFormat>Widescreen</PresentationFormat>
  <Paragraphs>353</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136</cp:revision>
  <dcterms:created xsi:type="dcterms:W3CDTF">2018-09-19T14:45:23Z</dcterms:created>
  <dcterms:modified xsi:type="dcterms:W3CDTF">2022-02-08T19:35:26Z</dcterms:modified>
</cp:coreProperties>
</file>