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59" r:id="rId2"/>
    <p:sldId id="300" r:id="rId3"/>
    <p:sldId id="288" r:id="rId4"/>
    <p:sldId id="337" r:id="rId5"/>
    <p:sldId id="350" r:id="rId6"/>
    <p:sldId id="353" r:id="rId7"/>
    <p:sldId id="355" r:id="rId8"/>
    <p:sldId id="378" r:id="rId9"/>
    <p:sldId id="406" r:id="rId10"/>
    <p:sldId id="407" r:id="rId11"/>
    <p:sldId id="408" r:id="rId12"/>
    <p:sldId id="403" r:id="rId13"/>
    <p:sldId id="390" r:id="rId14"/>
    <p:sldId id="391" r:id="rId15"/>
    <p:sldId id="404" r:id="rId16"/>
    <p:sldId id="409" r:id="rId17"/>
    <p:sldId id="411" r:id="rId18"/>
    <p:sldId id="388" r:id="rId19"/>
    <p:sldId id="402" r:id="rId20"/>
    <p:sldId id="41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843"/>
    <p:restoredTop sz="93133"/>
  </p:normalViewPr>
  <p:slideViewPr>
    <p:cSldViewPr snapToGrid="0" snapToObjects="1">
      <p:cViewPr varScale="1">
        <p:scale>
          <a:sx n="93" d="100"/>
          <a:sy n="93" d="100"/>
        </p:scale>
        <p:origin x="216" y="4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34982F-7417-C84D-978A-9E619B3A7FE8}" type="datetimeFigureOut">
              <a:rPr lang="en-US" smtClean="0"/>
              <a:t>2/16/22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08B258-2DA5-0842-966B-786566679582}" type="slidenum">
              <a:rPr lang="en-US" smtClean="0"/>
              <a:t>‹#›</a:t>
            </a:fld>
            <a:endParaRPr lang="en-US"/>
          </a:p>
        </p:txBody>
      </p:sp>
    </p:spTree>
    <p:extLst>
      <p:ext uri="{BB962C8B-B14F-4D97-AF65-F5344CB8AC3E}">
        <p14:creationId xmlns:p14="http://schemas.microsoft.com/office/powerpoint/2010/main" val="8970520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08B258-2DA5-0842-966B-786566679582}" type="slidenum">
              <a:rPr lang="en-US" smtClean="0"/>
              <a:t>7</a:t>
            </a:fld>
            <a:endParaRPr lang="en-US"/>
          </a:p>
        </p:txBody>
      </p:sp>
    </p:spTree>
    <p:extLst>
      <p:ext uri="{BB962C8B-B14F-4D97-AF65-F5344CB8AC3E}">
        <p14:creationId xmlns:p14="http://schemas.microsoft.com/office/powerpoint/2010/main" val="2342773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33C2D3B-70C1-F047-8A7B-CD45E78ABFF6}" type="datetimeFigureOut">
              <a:rPr lang="en-US" smtClean="0"/>
              <a:t>2/16/22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356155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3C2D3B-70C1-F047-8A7B-CD45E78ABFF6}" type="datetimeFigureOut">
              <a:rPr lang="en-US" smtClean="0"/>
              <a:t>2/16/22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805203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3C2D3B-70C1-F047-8A7B-CD45E78ABFF6}" type="datetimeFigureOut">
              <a:rPr lang="en-US" smtClean="0"/>
              <a:t>2/16/22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403335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3C2D3B-70C1-F047-8A7B-CD45E78ABFF6}" type="datetimeFigureOut">
              <a:rPr lang="en-US" smtClean="0"/>
              <a:t>2/16/22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665005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3C2D3B-70C1-F047-8A7B-CD45E78ABFF6}" type="datetimeFigureOut">
              <a:rPr lang="en-US" smtClean="0"/>
              <a:t>2/16/22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2029316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33C2D3B-70C1-F047-8A7B-CD45E78ABFF6}" type="datetimeFigureOut">
              <a:rPr lang="en-US" smtClean="0"/>
              <a:t>2/16/22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383890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33C2D3B-70C1-F047-8A7B-CD45E78ABFF6}" type="datetimeFigureOut">
              <a:rPr lang="en-US" smtClean="0"/>
              <a:t>2/16/22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999951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3C2D3B-70C1-F047-8A7B-CD45E78ABFF6}" type="datetimeFigureOut">
              <a:rPr lang="en-US" smtClean="0"/>
              <a:t>2/16/22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2118213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3C2D3B-70C1-F047-8A7B-CD45E78ABFF6}" type="datetimeFigureOut">
              <a:rPr lang="en-US" smtClean="0"/>
              <a:t>2/16/22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975592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3C2D3B-70C1-F047-8A7B-CD45E78ABFF6}" type="datetimeFigureOut">
              <a:rPr lang="en-US" smtClean="0"/>
              <a:t>2/16/22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537287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3C2D3B-70C1-F047-8A7B-CD45E78ABFF6}" type="datetimeFigureOut">
              <a:rPr lang="en-US" smtClean="0"/>
              <a:t>2/16/22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822583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3C2D3B-70C1-F047-8A7B-CD45E78ABFF6}" type="datetimeFigureOut">
              <a:rPr lang="en-US" smtClean="0"/>
              <a:t>2/16/22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2C9BBE-FCB1-724B-B049-1B0FD804977A}" type="slidenum">
              <a:rPr lang="en-US" smtClean="0"/>
              <a:t>‹#›</a:t>
            </a:fld>
            <a:endParaRPr lang="en-US"/>
          </a:p>
        </p:txBody>
      </p:sp>
    </p:spTree>
    <p:extLst>
      <p:ext uri="{BB962C8B-B14F-4D97-AF65-F5344CB8AC3E}">
        <p14:creationId xmlns:p14="http://schemas.microsoft.com/office/powerpoint/2010/main" val="4665805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en.wikipedia.org/wiki/J%C3%A1rnvi%C3%B0r"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0"/>
            <a:ext cx="9144000" cy="4781862"/>
          </a:xfrm>
        </p:spPr>
        <p:txBody>
          <a:bodyPr>
            <a:normAutofit fontScale="90000"/>
          </a:bodyPr>
          <a:lstStyle/>
          <a:p>
            <a:br>
              <a:rPr lang="en-US" sz="3600" b="1" dirty="0">
                <a:latin typeface="Goudy Old Style" charset="0"/>
                <a:ea typeface="Goudy Old Style" charset="0"/>
                <a:cs typeface="Goudy Old Style" charset="0"/>
              </a:rPr>
            </a:br>
            <a:br>
              <a:rPr lang="en-US" sz="3600" b="1">
                <a:latin typeface="Goudy Old Style" charset="0"/>
                <a:ea typeface="Goudy Old Style" charset="0"/>
                <a:cs typeface="Goudy Old Style" charset="0"/>
              </a:rPr>
            </a:br>
            <a:br>
              <a:rPr lang="en-US" sz="3600" b="1">
                <a:latin typeface="Goudy Old Style" charset="0"/>
                <a:ea typeface="Goudy Old Style" charset="0"/>
                <a:cs typeface="Goudy Old Style" charset="0"/>
              </a:rPr>
            </a:br>
            <a:br>
              <a:rPr lang="en-US" sz="4400" b="1" dirty="0">
                <a:solidFill>
                  <a:schemeClr val="bg1"/>
                </a:solidFill>
                <a:latin typeface="Goudy Old Style" charset="0"/>
                <a:ea typeface="Goudy Old Style" charset="0"/>
                <a:cs typeface="Goudy Old Style" charset="0"/>
              </a:rPr>
            </a:br>
            <a:r>
              <a:rPr lang="en-US" sz="4400" b="1" dirty="0">
                <a:solidFill>
                  <a:schemeClr val="bg1"/>
                </a:solidFill>
                <a:latin typeface="Goudy Old Style" charset="0"/>
                <a:ea typeface="Goudy Old Style" charset="0"/>
                <a:cs typeface="Goudy Old Style" charset="0"/>
              </a:rPr>
              <a:t>Not as Unwise but as Wise:</a:t>
            </a:r>
            <a:br>
              <a:rPr lang="en-US" sz="3600" b="1" dirty="0">
                <a:solidFill>
                  <a:schemeClr val="bg1"/>
                </a:solidFill>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r>
              <a:rPr lang="en-US" sz="2800" dirty="0">
                <a:solidFill>
                  <a:schemeClr val="bg1"/>
                </a:solidFill>
                <a:latin typeface="Arial" charset="0"/>
                <a:ea typeface="Arial" charset="0"/>
                <a:cs typeface="Arial" charset="0"/>
              </a:rPr>
              <a:t>Reflections from C.S. Lewis's </a:t>
            </a:r>
            <a:br>
              <a:rPr lang="en-US" sz="2800" dirty="0">
                <a:solidFill>
                  <a:schemeClr val="bg1"/>
                </a:solidFill>
                <a:latin typeface="Arial" charset="0"/>
                <a:ea typeface="Arial" charset="0"/>
                <a:cs typeface="Arial" charset="0"/>
              </a:rPr>
            </a:br>
            <a:r>
              <a:rPr lang="en-US" sz="2800" i="1" dirty="0">
                <a:solidFill>
                  <a:schemeClr val="bg1"/>
                </a:solidFill>
                <a:latin typeface="Arial" charset="0"/>
                <a:ea typeface="Arial" charset="0"/>
                <a:cs typeface="Arial" charset="0"/>
              </a:rPr>
              <a:t>The Abolition of Man</a:t>
            </a:r>
            <a:r>
              <a:rPr lang="en-US" sz="2800" dirty="0">
                <a:solidFill>
                  <a:schemeClr val="bg1"/>
                </a:solidFill>
                <a:latin typeface="Arial" charset="0"/>
                <a:ea typeface="Arial" charset="0"/>
                <a:cs typeface="Arial" charset="0"/>
              </a:rPr>
              <a:t> and </a:t>
            </a:r>
            <a:r>
              <a:rPr lang="en-US" sz="2800" i="1" dirty="0">
                <a:solidFill>
                  <a:schemeClr val="bg1"/>
                </a:solidFill>
                <a:latin typeface="Arial" charset="0"/>
                <a:ea typeface="Arial" charset="0"/>
                <a:cs typeface="Arial" charset="0"/>
              </a:rPr>
              <a:t>That Hideous Strength </a:t>
            </a:r>
            <a:br>
              <a:rPr lang="en-US" sz="2800" i="1" dirty="0">
                <a:solidFill>
                  <a:schemeClr val="bg1"/>
                </a:solidFill>
                <a:latin typeface="Arial" charset="0"/>
                <a:ea typeface="Arial" charset="0"/>
                <a:cs typeface="Arial" charset="0"/>
              </a:rPr>
            </a:br>
            <a:r>
              <a:rPr lang="en-US" sz="2800" dirty="0">
                <a:solidFill>
                  <a:schemeClr val="bg1"/>
                </a:solidFill>
                <a:latin typeface="Arial" charset="0"/>
                <a:ea typeface="Arial" charset="0"/>
                <a:cs typeface="Arial" charset="0"/>
              </a:rPr>
              <a:t>on Living Christianly in a Post-Christian World</a:t>
            </a:r>
            <a:br>
              <a:rPr lang="en-US" sz="2800" dirty="0">
                <a:solidFill>
                  <a:schemeClr val="bg1"/>
                </a:solidFill>
                <a:latin typeface="Arial" charset="0"/>
                <a:ea typeface="Arial" charset="0"/>
                <a:cs typeface="Arial"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475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r>
              <a:rPr lang="en-US" sz="5100" b="1" dirty="0">
                <a:solidFill>
                  <a:schemeClr val="bg1"/>
                </a:solidFill>
                <a:latin typeface="Goudy Old Style" charset="0"/>
                <a:ea typeface="Goudy Old Style" charset="0"/>
                <a:cs typeface="Goudy Old Style" charset="0"/>
              </a:rPr>
              <a:t>February 16, 2022 -- St. Philip’s Church </a:t>
            </a:r>
          </a:p>
          <a:p>
            <a:r>
              <a:rPr lang="en-US" sz="4200" b="1" i="1" dirty="0">
                <a:solidFill>
                  <a:schemeClr val="bg1"/>
                </a:solidFill>
                <a:latin typeface="Goudy Old Style" charset="0"/>
                <a:ea typeface="Goudy Old Style" charset="0"/>
                <a:cs typeface="Goudy Old Style" charset="0"/>
              </a:rPr>
              <a:t>The </a:t>
            </a:r>
            <a:r>
              <a:rPr lang="en-US" sz="4200" b="1" i="1" dirty="0" err="1">
                <a:solidFill>
                  <a:schemeClr val="bg1"/>
                </a:solidFill>
                <a:latin typeface="Goudy Old Style" charset="0"/>
                <a:ea typeface="Goudy Old Style" charset="0"/>
                <a:cs typeface="Goudy Old Style" charset="0"/>
              </a:rPr>
              <a:t>Rev’d</a:t>
            </a:r>
            <a:r>
              <a:rPr lang="en-US" sz="4200" b="1" i="1" dirty="0">
                <a:solidFill>
                  <a:schemeClr val="bg1"/>
                </a:solidFill>
                <a:latin typeface="Goudy Old Style" charset="0"/>
                <a:ea typeface="Goudy Old Style" charset="0"/>
                <a:cs typeface="Goudy Old Style" charset="0"/>
              </a:rPr>
              <a:t> Brian K. McGreevy, J.D., Facilitator</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623279" cy="6858000"/>
          </a:xfrm>
          <a:prstGeom prst="rect">
            <a:avLst/>
          </a:prstGeom>
        </p:spPr>
      </p:pic>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3626" y="0"/>
            <a:ext cx="2478374" cy="6858000"/>
          </a:xfrm>
          <a:prstGeom prst="rect">
            <a:avLst/>
          </a:prstGeom>
        </p:spPr>
      </p:pic>
    </p:spTree>
    <p:extLst>
      <p:ext uri="{BB962C8B-B14F-4D97-AF65-F5344CB8AC3E}">
        <p14:creationId xmlns:p14="http://schemas.microsoft.com/office/powerpoint/2010/main" val="8254468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sp>
        <p:nvSpPr>
          <p:cNvPr id="6" name="Rectangle 5"/>
          <p:cNvSpPr/>
          <p:nvPr/>
        </p:nvSpPr>
        <p:spPr>
          <a:xfrm>
            <a:off x="959370" y="0"/>
            <a:ext cx="11215142" cy="7571303"/>
          </a:xfrm>
          <a:prstGeom prst="rect">
            <a:avLst/>
          </a:prstGeom>
        </p:spPr>
        <p:txBody>
          <a:bodyPr wrap="square">
            <a:spAutoFit/>
          </a:bodyPr>
          <a:lstStyle/>
          <a:p>
            <a:r>
              <a:rPr lang="en-US" dirty="0">
                <a:solidFill>
                  <a:schemeClr val="bg1"/>
                </a:solidFill>
                <a:latin typeface="Goudy Old Style" panose="02020502050305020303" pitchFamily="18" charset="77"/>
              </a:rPr>
              <a:t>Mark writes two articles about the riots: one aimed at an educated (academic) audience, and one aimed at the common people.  Both praise the response of the N.I.C.E. police to riots (though, in reality, the N.I.C.E. caused the riots), and urge the granting of immediate emergency power to the N.I.C.E. police.  Mark, who felt as though he wrote with tongue in cheek (in order to overlook the falsehoods he wrote), feels very satisfied with his writing.  He justifies it as a temporary stage the N.I.C.E. must go through.</a:t>
            </a:r>
            <a:br>
              <a:rPr lang="en-US" dirty="0">
                <a:solidFill>
                  <a:schemeClr val="bg1"/>
                </a:solidFill>
                <a:latin typeface="Goudy Old Style" panose="02020502050305020303" pitchFamily="18" charset="77"/>
              </a:rPr>
            </a:br>
            <a:endParaRPr lang="en-US"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At home, Jane dreams about a very large corpse that she can barely see in the dark and must discover (against her better judgment) by touching. The bearded corpse is clad in a very coarse, heavily embroidered robe, and Jane somehow feels she needs to curtsey to the corpse. Desperate to distract herself, Jane goes into the village to seek a new part-time housekeeper to replace Ivy </a:t>
            </a:r>
            <a:r>
              <a:rPr lang="en-US" dirty="0" err="1">
                <a:solidFill>
                  <a:schemeClr val="bg1"/>
                </a:solidFill>
                <a:latin typeface="Goudy Old Style" panose="02020502050305020303" pitchFamily="18" charset="77"/>
              </a:rPr>
              <a:t>Maggs</a:t>
            </a:r>
            <a:r>
              <a:rPr lang="en-US" dirty="0">
                <a:solidFill>
                  <a:schemeClr val="bg1"/>
                </a:solidFill>
                <a:latin typeface="Goudy Old Style" panose="02020502050305020303" pitchFamily="18" charset="77"/>
              </a:rPr>
              <a:t>, and sees a man with pince-nez glasses and a pointed beard whom she recognizes from her latest dream. When he gets into a N.I.C.E. car, she immediately decides to go to St. Anne's-on-the-Hill, not so much from fear, but from "a total rejection, or revulsion from, this man on all levels of her being at once.”</a:t>
            </a:r>
          </a:p>
          <a:p>
            <a:endParaRPr lang="en-US" b="1" dirty="0">
              <a:solidFill>
                <a:schemeClr val="bg1"/>
              </a:solidFill>
              <a:latin typeface="Goudy Old Style" panose="02020502050305020303" pitchFamily="18" charset="77"/>
            </a:endParaRPr>
          </a:p>
          <a:p>
            <a:r>
              <a:rPr lang="en-US" b="1" dirty="0">
                <a:solidFill>
                  <a:schemeClr val="bg1"/>
                </a:solidFill>
                <a:latin typeface="Goudy Old Style" panose="02020502050305020303" pitchFamily="18" charset="77"/>
              </a:rPr>
              <a:t>KEY PASSAGES IN CHAPTER 6</a:t>
            </a:r>
          </a:p>
          <a:p>
            <a:endParaRPr lang="en-US" b="1"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Wither said he had understood that Mark had already refused the job. He could not, in any event, renew the offer. He spoke vaguely and alarmingly of strains and frictions, of injudicious </a:t>
            </a:r>
            <a:r>
              <a:rPr lang="en-US" dirty="0" err="1">
                <a:solidFill>
                  <a:schemeClr val="bg1"/>
                </a:solidFill>
                <a:latin typeface="Goudy Old Style" panose="02020502050305020303" pitchFamily="18" charset="77"/>
              </a:rPr>
              <a:t>behaviour</a:t>
            </a:r>
            <a:r>
              <a:rPr lang="en-US" dirty="0">
                <a:solidFill>
                  <a:schemeClr val="bg1"/>
                </a:solidFill>
                <a:latin typeface="Goudy Old Style" panose="02020502050305020303" pitchFamily="18" charset="77"/>
              </a:rPr>
              <a:t>, of the danger of making enemies, of the impossibility that the N.I.C.E. could </a:t>
            </a:r>
            <a:r>
              <a:rPr lang="en-US" dirty="0" err="1">
                <a:solidFill>
                  <a:schemeClr val="bg1"/>
                </a:solidFill>
                <a:latin typeface="Goudy Old Style" panose="02020502050305020303" pitchFamily="18" charset="77"/>
              </a:rPr>
              <a:t>harbour</a:t>
            </a:r>
            <a:r>
              <a:rPr lang="en-US" dirty="0">
                <a:solidFill>
                  <a:schemeClr val="bg1"/>
                </a:solidFill>
                <a:latin typeface="Goudy Old Style" panose="02020502050305020303" pitchFamily="18" charset="77"/>
              </a:rPr>
              <a:t> a person who appeared to have </a:t>
            </a:r>
            <a:r>
              <a:rPr lang="en-US" dirty="0" err="1">
                <a:solidFill>
                  <a:schemeClr val="bg1"/>
                </a:solidFill>
                <a:latin typeface="Goudy Old Style" panose="02020502050305020303" pitchFamily="18" charset="77"/>
              </a:rPr>
              <a:t>quarrelled</a:t>
            </a:r>
            <a:r>
              <a:rPr lang="en-US" dirty="0">
                <a:solidFill>
                  <a:schemeClr val="bg1"/>
                </a:solidFill>
                <a:latin typeface="Goudy Old Style" panose="02020502050305020303" pitchFamily="18" charset="77"/>
              </a:rPr>
              <a:t> with all its members in the first week. He spoke even more vaguely and alarmingly of conversations he had had with “your colleagues at </a:t>
            </a:r>
            <a:r>
              <a:rPr lang="en-US" dirty="0" err="1">
                <a:solidFill>
                  <a:schemeClr val="bg1"/>
                </a:solidFill>
                <a:latin typeface="Goudy Old Style" panose="02020502050305020303" pitchFamily="18" charset="77"/>
              </a:rPr>
              <a:t>Bracton</a:t>
            </a:r>
            <a:r>
              <a:rPr lang="en-US" dirty="0">
                <a:solidFill>
                  <a:schemeClr val="bg1"/>
                </a:solidFill>
                <a:latin typeface="Goudy Old Style" panose="02020502050305020303" pitchFamily="18" charset="77"/>
              </a:rPr>
              <a:t>” which entirely confirmed this view. He doubted if Mark were really suited to a learned career, but disclaimed any intention of giving advice. Only after he had hinted and murmured Mark into a sufficient state of dejection did he throw him, like a bone to a dog, the suggestion of an appointment for a probationary period at roughly — (he could not commit the Institute) six hundred a year. And Mark took it.—</a:t>
            </a:r>
            <a:r>
              <a:rPr lang="en-US" b="1" i="1" dirty="0">
                <a:solidFill>
                  <a:schemeClr val="bg1"/>
                </a:solidFill>
                <a:latin typeface="Goudy Old Style" panose="02020502050305020303" pitchFamily="18" charset="77"/>
              </a:rPr>
              <a:t>manipulation by power</a:t>
            </a:r>
          </a:p>
          <a:p>
            <a:r>
              <a:rPr lang="en-US" dirty="0">
                <a:solidFill>
                  <a:schemeClr val="bg1"/>
                </a:solidFill>
                <a:latin typeface="Goudy Old Style" panose="02020502050305020303" pitchFamily="18" charset="77"/>
              </a:rPr>
              <a:t> </a:t>
            </a:r>
          </a:p>
          <a:p>
            <a:endParaRPr lang="en-US" dirty="0">
              <a:solidFill>
                <a:schemeClr val="bg1"/>
              </a:solidFill>
              <a:latin typeface="Goudy Old Style" panose="02020502050305020303" pitchFamily="18" charset="77"/>
            </a:endParaRPr>
          </a:p>
          <a:p>
            <a:endParaRPr lang="en-US" dirty="0">
              <a:solidFill>
                <a:schemeClr val="bg1"/>
              </a:solidFill>
              <a:latin typeface="Goudy Old Style" panose="02020502050305020303" pitchFamily="18" charset="77"/>
            </a:endParaRPr>
          </a:p>
          <a:p>
            <a:endParaRPr lang="en-US" dirty="0">
              <a:solidFill>
                <a:schemeClr val="bg1"/>
              </a:solidFill>
              <a:latin typeface="Goudy Old Style" panose="02020502050305020303" pitchFamily="18" charset="77"/>
            </a:endParaRPr>
          </a:p>
        </p:txBody>
      </p:sp>
      <p:pic>
        <p:nvPicPr>
          <p:cNvPr id="5" name="Picture 4" descr="A diagram of a structure&#10;&#10;Description automatically generated with low confidence">
            <a:extLst>
              <a:ext uri="{FF2B5EF4-FFF2-40B4-BE49-F238E27FC236}">
                <a16:creationId xmlns:a16="http://schemas.microsoft.com/office/drawing/2014/main" id="{62457163-A9C5-E542-A7AD-1EA65BAE523D}"/>
              </a:ext>
            </a:extLst>
          </p:cNvPr>
          <p:cNvPicPr>
            <a:picLocks noChangeAspect="1"/>
          </p:cNvPicPr>
          <p:nvPr/>
        </p:nvPicPr>
        <p:blipFill>
          <a:blip r:embed="rId2"/>
          <a:stretch>
            <a:fillRect/>
          </a:stretch>
        </p:blipFill>
        <p:spPr>
          <a:xfrm>
            <a:off x="124919" y="2248931"/>
            <a:ext cx="727021" cy="1893578"/>
          </a:xfrm>
          <a:prstGeom prst="rect">
            <a:avLst/>
          </a:prstGeom>
        </p:spPr>
      </p:pic>
    </p:spTree>
    <p:extLst>
      <p:ext uri="{BB962C8B-B14F-4D97-AF65-F5344CB8AC3E}">
        <p14:creationId xmlns:p14="http://schemas.microsoft.com/office/powerpoint/2010/main" val="16994491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sp>
        <p:nvSpPr>
          <p:cNvPr id="6" name="Rectangle 5"/>
          <p:cNvSpPr/>
          <p:nvPr/>
        </p:nvSpPr>
        <p:spPr>
          <a:xfrm>
            <a:off x="959370" y="0"/>
            <a:ext cx="11215142" cy="6740307"/>
          </a:xfrm>
          <a:prstGeom prst="rect">
            <a:avLst/>
          </a:prstGeom>
        </p:spPr>
        <p:txBody>
          <a:bodyPr wrap="square">
            <a:spAutoFit/>
          </a:bodyPr>
          <a:lstStyle/>
          <a:p>
            <a:r>
              <a:rPr lang="en-US" dirty="0">
                <a:solidFill>
                  <a:schemeClr val="bg1"/>
                </a:solidFill>
                <a:latin typeface="Goudy Old Style" panose="02020502050305020303" pitchFamily="18" charset="77"/>
              </a:rPr>
              <a:t>We are, as I have said before, more like a family, or even, perhaps, like a single personality. There must be no question of taking ‘your orders,’… from some specified official and considering yourself free to adopt an intransigent attitude to your other colleagues. You must make yourself useful, Mr. </a:t>
            </a:r>
            <a:r>
              <a:rPr lang="en-US" dirty="0" err="1">
                <a:solidFill>
                  <a:schemeClr val="bg1"/>
                </a:solidFill>
                <a:latin typeface="Goudy Old Style" panose="02020502050305020303" pitchFamily="18" charset="77"/>
              </a:rPr>
              <a:t>Studdock</a:t>
            </a:r>
            <a:r>
              <a:rPr lang="en-US" dirty="0">
                <a:solidFill>
                  <a:schemeClr val="bg1"/>
                </a:solidFill>
                <a:latin typeface="Goudy Old Style" panose="02020502050305020303" pitchFamily="18" charset="77"/>
              </a:rPr>
              <a:t> — generally useful. I do not think the Institute could allow anyone to remain in it. who showed a disposition to stand on his rights — who grudged this or that piece of service because it fell outside some function which he had chosen to circumscribe by as rigid definition. On the other hand, it would be quite equally disastrous …if you allowed yourself ever to be distracted from your real work by </a:t>
            </a:r>
            <a:r>
              <a:rPr lang="en-US" dirty="0" err="1">
                <a:solidFill>
                  <a:schemeClr val="bg1"/>
                </a:solidFill>
                <a:latin typeface="Goudy Old Style" panose="02020502050305020303" pitchFamily="18" charset="77"/>
              </a:rPr>
              <a:t>unauthorised</a:t>
            </a:r>
            <a:r>
              <a:rPr lang="en-US" dirty="0">
                <a:solidFill>
                  <a:schemeClr val="bg1"/>
                </a:solidFill>
                <a:latin typeface="Goudy Old Style" panose="02020502050305020303" pitchFamily="18" charset="77"/>
              </a:rPr>
              <a:t> collaboration — or, worse still, interference — with the work of other members.—</a:t>
            </a:r>
            <a:r>
              <a:rPr lang="en-US" b="1" i="1" dirty="0">
                <a:solidFill>
                  <a:schemeClr val="bg1"/>
                </a:solidFill>
                <a:latin typeface="Goudy Old Style" panose="02020502050305020303" pitchFamily="18" charset="77"/>
              </a:rPr>
              <a:t>doublespeak and cognitive dissonance</a:t>
            </a:r>
          </a:p>
          <a:p>
            <a:endParaRPr lang="en-US"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“You haven’t done anything about </a:t>
            </a:r>
            <a:r>
              <a:rPr lang="en-US" dirty="0" err="1">
                <a:solidFill>
                  <a:schemeClr val="bg1"/>
                </a:solidFill>
                <a:latin typeface="Goudy Old Style" panose="02020502050305020303" pitchFamily="18" charset="77"/>
              </a:rPr>
              <a:t>Alcasan</a:t>
            </a:r>
            <a:r>
              <a:rPr lang="en-US" dirty="0">
                <a:solidFill>
                  <a:schemeClr val="bg1"/>
                </a:solidFill>
                <a:latin typeface="Goudy Old Style" panose="02020502050305020303" pitchFamily="18" charset="77"/>
              </a:rPr>
              <a:t> yet?” she asked. “No,” said Mark, “because I hadn’t really decided to stay, not until this morning. I could come up and look at your materials this afternoon — at least as far as I know, for I haven’t yet really found out what I’m supposed to be doing.” “Elasticity, Sonny, elasticity,” said Miss Hardcastle. “You never will. Your line is to do whatever you’re told and above all not “to bother the old man.”—</a:t>
            </a:r>
            <a:r>
              <a:rPr lang="en-US" b="1" i="1" dirty="0">
                <a:solidFill>
                  <a:schemeClr val="bg1"/>
                </a:solidFill>
                <a:latin typeface="Goudy Old Style" panose="02020502050305020303" pitchFamily="18" charset="77"/>
              </a:rPr>
              <a:t>coercive authority</a:t>
            </a:r>
          </a:p>
          <a:p>
            <a:endParaRPr lang="en-US"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The fog, which covered </a:t>
            </a:r>
            <a:r>
              <a:rPr lang="en-US" dirty="0" err="1">
                <a:solidFill>
                  <a:schemeClr val="bg1"/>
                </a:solidFill>
                <a:latin typeface="Goudy Old Style" panose="02020502050305020303" pitchFamily="18" charset="77"/>
              </a:rPr>
              <a:t>Edgestow</a:t>
            </a:r>
            <a:r>
              <a:rPr lang="en-US" dirty="0">
                <a:solidFill>
                  <a:schemeClr val="bg1"/>
                </a:solidFill>
                <a:latin typeface="Goudy Old Style" panose="02020502050305020303" pitchFamily="18" charset="77"/>
              </a:rPr>
              <a:t> as well as </a:t>
            </a:r>
            <a:r>
              <a:rPr lang="en-US" dirty="0" err="1">
                <a:solidFill>
                  <a:schemeClr val="bg1"/>
                </a:solidFill>
                <a:latin typeface="Goudy Old Style" panose="02020502050305020303" pitchFamily="18" charset="77"/>
              </a:rPr>
              <a:t>Belbury</a:t>
            </a:r>
            <a:r>
              <a:rPr lang="en-US" dirty="0">
                <a:solidFill>
                  <a:schemeClr val="bg1"/>
                </a:solidFill>
                <a:latin typeface="Goudy Old Style" panose="02020502050305020303" pitchFamily="18" charset="77"/>
              </a:rPr>
              <a:t>, continued and grew denser. At </a:t>
            </a:r>
            <a:r>
              <a:rPr lang="en-US" dirty="0" err="1">
                <a:solidFill>
                  <a:schemeClr val="bg1"/>
                </a:solidFill>
                <a:latin typeface="Goudy Old Style" panose="02020502050305020303" pitchFamily="18" charset="77"/>
              </a:rPr>
              <a:t>Edgestow</a:t>
            </a:r>
            <a:r>
              <a:rPr lang="en-US" dirty="0">
                <a:solidFill>
                  <a:schemeClr val="bg1"/>
                </a:solidFill>
                <a:latin typeface="Goudy Old Style" panose="02020502050305020303" pitchFamily="18" charset="77"/>
              </a:rPr>
              <a:t> one regarded it as “coming up from the river,” but in reality it lay all over the heart of England. It blanketed the whole town so that walls dripped and you could write your name in the dampness on tables and men worked by artificial light at midday. The workings, where </a:t>
            </a:r>
            <a:r>
              <a:rPr lang="en-US" dirty="0" err="1">
                <a:solidFill>
                  <a:schemeClr val="bg1"/>
                </a:solidFill>
                <a:latin typeface="Goudy Old Style" panose="02020502050305020303" pitchFamily="18" charset="77"/>
              </a:rPr>
              <a:t>Bragdon</a:t>
            </a:r>
            <a:r>
              <a:rPr lang="en-US" dirty="0">
                <a:solidFill>
                  <a:schemeClr val="bg1"/>
                </a:solidFill>
                <a:latin typeface="Goudy Old Style" panose="02020502050305020303" pitchFamily="18" charset="77"/>
              </a:rPr>
              <a:t> Wood had been, ceased to offend conservative eyes and become mere </a:t>
            </a:r>
            <a:r>
              <a:rPr lang="en-US" dirty="0" err="1">
                <a:solidFill>
                  <a:schemeClr val="bg1"/>
                </a:solidFill>
                <a:latin typeface="Goudy Old Style" panose="02020502050305020303" pitchFamily="18" charset="77"/>
              </a:rPr>
              <a:t>clangings</a:t>
            </a:r>
            <a:r>
              <a:rPr lang="en-US" dirty="0">
                <a:solidFill>
                  <a:schemeClr val="bg1"/>
                </a:solidFill>
                <a:latin typeface="Goudy Old Style" panose="02020502050305020303" pitchFamily="18" charset="77"/>
              </a:rPr>
              <a:t>, </a:t>
            </a:r>
            <a:r>
              <a:rPr lang="en-US" dirty="0" err="1">
                <a:solidFill>
                  <a:schemeClr val="bg1"/>
                </a:solidFill>
                <a:latin typeface="Goudy Old Style" panose="02020502050305020303" pitchFamily="18" charset="77"/>
              </a:rPr>
              <a:t>thuddings</a:t>
            </a:r>
            <a:r>
              <a:rPr lang="en-US" dirty="0">
                <a:solidFill>
                  <a:schemeClr val="bg1"/>
                </a:solidFill>
                <a:latin typeface="Goudy Old Style" panose="02020502050305020303" pitchFamily="18" charset="77"/>
              </a:rPr>
              <a:t>, </a:t>
            </a:r>
            <a:r>
              <a:rPr lang="en-US" dirty="0" err="1">
                <a:solidFill>
                  <a:schemeClr val="bg1"/>
                </a:solidFill>
                <a:latin typeface="Goudy Old Style" panose="02020502050305020303" pitchFamily="18" charset="77"/>
              </a:rPr>
              <a:t>hootings</a:t>
            </a:r>
            <a:r>
              <a:rPr lang="en-US" dirty="0">
                <a:solidFill>
                  <a:schemeClr val="bg1"/>
                </a:solidFill>
                <a:latin typeface="Goudy Old Style" panose="02020502050305020303" pitchFamily="18" charset="77"/>
              </a:rPr>
              <a:t>, shouts, curses, and metallic screams in an invisible world. –</a:t>
            </a:r>
            <a:r>
              <a:rPr lang="en-US" b="1" i="1" dirty="0">
                <a:solidFill>
                  <a:schemeClr val="bg1"/>
                </a:solidFill>
                <a:latin typeface="Goudy Old Style" panose="02020502050305020303" pitchFamily="18" charset="77"/>
              </a:rPr>
              <a:t>fog and obscurantism</a:t>
            </a:r>
          </a:p>
          <a:p>
            <a:endParaRPr lang="en-US"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This was still strictly confidential, but the Institute had already powers to force it. This being so, a new adjustment of boundaries between it and the College was clearly needed. Busby’s jaw fell when he </a:t>
            </a:r>
            <a:r>
              <a:rPr lang="en-US" dirty="0" err="1">
                <a:solidFill>
                  <a:schemeClr val="bg1"/>
                </a:solidFill>
                <a:latin typeface="Goudy Old Style" panose="02020502050305020303" pitchFamily="18" charset="77"/>
              </a:rPr>
              <a:t>realised</a:t>
            </a:r>
            <a:r>
              <a:rPr lang="en-US" dirty="0">
                <a:solidFill>
                  <a:schemeClr val="bg1"/>
                </a:solidFill>
                <a:latin typeface="Goudy Old Style" panose="02020502050305020303" pitchFamily="18" charset="77"/>
              </a:rPr>
              <a:t> that the Institute wanted to come right up to the College walls. He refused of course. And it was then that he first heard a hint of requisitioning. The College could sell today and the Institute offered a good price: If they did not, compulsion and a merely nominal compensation awaited them.—</a:t>
            </a:r>
            <a:r>
              <a:rPr lang="en-US" b="1" i="1" dirty="0">
                <a:solidFill>
                  <a:schemeClr val="bg1"/>
                </a:solidFill>
                <a:latin typeface="Goudy Old Style" panose="02020502050305020303" pitchFamily="18" charset="77"/>
              </a:rPr>
              <a:t>coercive authority</a:t>
            </a:r>
          </a:p>
        </p:txBody>
      </p:sp>
      <p:pic>
        <p:nvPicPr>
          <p:cNvPr id="5" name="Picture 4" descr="A diagram of a structure&#10;&#10;Description automatically generated with low confidence">
            <a:extLst>
              <a:ext uri="{FF2B5EF4-FFF2-40B4-BE49-F238E27FC236}">
                <a16:creationId xmlns:a16="http://schemas.microsoft.com/office/drawing/2014/main" id="{62457163-A9C5-E542-A7AD-1EA65BAE523D}"/>
              </a:ext>
            </a:extLst>
          </p:cNvPr>
          <p:cNvPicPr>
            <a:picLocks noChangeAspect="1"/>
          </p:cNvPicPr>
          <p:nvPr/>
        </p:nvPicPr>
        <p:blipFill>
          <a:blip r:embed="rId2"/>
          <a:stretch>
            <a:fillRect/>
          </a:stretch>
        </p:blipFill>
        <p:spPr>
          <a:xfrm>
            <a:off x="124919" y="2248931"/>
            <a:ext cx="727021" cy="1893578"/>
          </a:xfrm>
          <a:prstGeom prst="rect">
            <a:avLst/>
          </a:prstGeom>
        </p:spPr>
      </p:pic>
    </p:spTree>
    <p:extLst>
      <p:ext uri="{BB962C8B-B14F-4D97-AF65-F5344CB8AC3E}">
        <p14:creationId xmlns:p14="http://schemas.microsoft.com/office/powerpoint/2010/main" val="27247749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5" name="Picture 4" descr="A diagram of a structure&#10;&#10;Description automatically generated with low confidence">
            <a:extLst>
              <a:ext uri="{FF2B5EF4-FFF2-40B4-BE49-F238E27FC236}">
                <a16:creationId xmlns:a16="http://schemas.microsoft.com/office/drawing/2014/main" id="{62457163-A9C5-E542-A7AD-1EA65BAE523D}"/>
              </a:ext>
            </a:extLst>
          </p:cNvPr>
          <p:cNvPicPr>
            <a:picLocks noChangeAspect="1"/>
          </p:cNvPicPr>
          <p:nvPr/>
        </p:nvPicPr>
        <p:blipFill>
          <a:blip r:embed="rId2"/>
          <a:stretch>
            <a:fillRect/>
          </a:stretch>
        </p:blipFill>
        <p:spPr>
          <a:xfrm>
            <a:off x="124919" y="2248931"/>
            <a:ext cx="727021" cy="1893578"/>
          </a:xfrm>
          <a:prstGeom prst="rect">
            <a:avLst/>
          </a:prstGeom>
        </p:spPr>
      </p:pic>
      <p:sp>
        <p:nvSpPr>
          <p:cNvPr id="6" name="TextBox 5">
            <a:extLst>
              <a:ext uri="{FF2B5EF4-FFF2-40B4-BE49-F238E27FC236}">
                <a16:creationId xmlns:a16="http://schemas.microsoft.com/office/drawing/2014/main" id="{77CA58A0-8CAD-7247-AAF5-E57E4E261462}"/>
              </a:ext>
            </a:extLst>
          </p:cNvPr>
          <p:cNvSpPr txBox="1"/>
          <p:nvPr/>
        </p:nvSpPr>
        <p:spPr>
          <a:xfrm>
            <a:off x="959370" y="0"/>
            <a:ext cx="11232630" cy="7017306"/>
          </a:xfrm>
          <a:prstGeom prst="rect">
            <a:avLst/>
          </a:prstGeom>
          <a:noFill/>
        </p:spPr>
        <p:txBody>
          <a:bodyPr wrap="square">
            <a:spAutoFit/>
          </a:bodyPr>
          <a:lstStyle/>
          <a:p>
            <a:r>
              <a:rPr lang="en-US" dirty="0">
                <a:solidFill>
                  <a:schemeClr val="bg1"/>
                </a:solidFill>
                <a:latin typeface="Goudy Old Style" panose="02020502050305020303" pitchFamily="18" charset="77"/>
              </a:rPr>
              <a:t>In these days many members of the Progressive Element dropped off and joined the opposition…And though the College was thus sharply divided within, yet for the very same reason it also took on a new unity perforce in its relations to the outer world. </a:t>
            </a:r>
            <a:r>
              <a:rPr lang="en-US" dirty="0" err="1">
                <a:solidFill>
                  <a:schemeClr val="bg1"/>
                </a:solidFill>
                <a:latin typeface="Goudy Old Style" panose="02020502050305020303" pitchFamily="18" charset="77"/>
              </a:rPr>
              <a:t>Bracton</a:t>
            </a:r>
            <a:r>
              <a:rPr lang="en-US" dirty="0">
                <a:solidFill>
                  <a:schemeClr val="bg1"/>
                </a:solidFill>
                <a:latin typeface="Goudy Old Style" panose="02020502050305020303" pitchFamily="18" charset="77"/>
              </a:rPr>
              <a:t> as a whole bore the blame for bringing the N.I.C.E. to </a:t>
            </a:r>
            <a:r>
              <a:rPr lang="en-US" dirty="0" err="1">
                <a:solidFill>
                  <a:schemeClr val="bg1"/>
                </a:solidFill>
                <a:latin typeface="Goudy Old Style" panose="02020502050305020303" pitchFamily="18" charset="77"/>
              </a:rPr>
              <a:t>Edgestow</a:t>
            </a:r>
            <a:r>
              <a:rPr lang="en-US" dirty="0">
                <a:solidFill>
                  <a:schemeClr val="bg1"/>
                </a:solidFill>
                <a:latin typeface="Goudy Old Style" panose="02020502050305020303" pitchFamily="18" charset="77"/>
              </a:rPr>
              <a:t> at all. This was unfair, for many high authorities in the University had thoroughly approved </a:t>
            </a:r>
            <a:r>
              <a:rPr lang="en-US" dirty="0" err="1">
                <a:solidFill>
                  <a:schemeClr val="bg1"/>
                </a:solidFill>
                <a:latin typeface="Goudy Old Style" panose="02020502050305020303" pitchFamily="18" charset="77"/>
              </a:rPr>
              <a:t>Bracton’s</a:t>
            </a:r>
            <a:r>
              <a:rPr lang="en-US" dirty="0">
                <a:solidFill>
                  <a:schemeClr val="bg1"/>
                </a:solidFill>
                <a:latin typeface="Goudy Old Style" panose="02020502050305020303" pitchFamily="18" charset="77"/>
              </a:rPr>
              <a:t> action in doing so, but now that the result was becoming apparent people refused to remember this. –</a:t>
            </a:r>
            <a:r>
              <a:rPr lang="en-US" b="1" i="1" dirty="0">
                <a:solidFill>
                  <a:schemeClr val="bg1"/>
                </a:solidFill>
                <a:latin typeface="Goudy Old Style" panose="02020502050305020303" pitchFamily="18" charset="77"/>
              </a:rPr>
              <a:t>selective memory, denial of responsibility</a:t>
            </a:r>
          </a:p>
          <a:p>
            <a:endParaRPr lang="en-US"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The disturbance in which the </a:t>
            </a:r>
            <a:r>
              <a:rPr lang="en-US" dirty="0" err="1">
                <a:solidFill>
                  <a:schemeClr val="bg1"/>
                </a:solidFill>
                <a:latin typeface="Goudy Old Style" panose="02020502050305020303" pitchFamily="18" charset="77"/>
              </a:rPr>
              <a:t>Bracton</a:t>
            </a:r>
            <a:r>
              <a:rPr lang="en-US" dirty="0">
                <a:solidFill>
                  <a:schemeClr val="bg1"/>
                </a:solidFill>
                <a:latin typeface="Goudy Old Style" panose="02020502050305020303" pitchFamily="18" charset="77"/>
              </a:rPr>
              <a:t> windows had been broken was taken little notice of in the London papers or even in the </a:t>
            </a:r>
            <a:r>
              <a:rPr lang="en-US" dirty="0" err="1">
                <a:solidFill>
                  <a:schemeClr val="bg1"/>
                </a:solidFill>
                <a:latin typeface="Goudy Old Style" panose="02020502050305020303" pitchFamily="18" charset="77"/>
              </a:rPr>
              <a:t>Edgestow</a:t>
            </a:r>
            <a:r>
              <a:rPr lang="en-US" dirty="0">
                <a:solidFill>
                  <a:schemeClr val="bg1"/>
                </a:solidFill>
                <a:latin typeface="Goudy Old Style" panose="02020502050305020303" pitchFamily="18" charset="77"/>
              </a:rPr>
              <a:t> Telegraph. But it was followed by other episodes. There was an indecent assault in one of the mean streets down by the station. There were two “beatings up” in a public house. There were increasing complaints of threatening and disorderly </a:t>
            </a:r>
            <a:r>
              <a:rPr lang="en-US" dirty="0" err="1">
                <a:solidFill>
                  <a:schemeClr val="bg1"/>
                </a:solidFill>
                <a:latin typeface="Goudy Old Style" panose="02020502050305020303" pitchFamily="18" charset="77"/>
              </a:rPr>
              <a:t>behaviour</a:t>
            </a:r>
            <a:r>
              <a:rPr lang="en-US" dirty="0">
                <a:solidFill>
                  <a:schemeClr val="bg1"/>
                </a:solidFill>
                <a:latin typeface="Goudy Old Style" panose="02020502050305020303" pitchFamily="18" charset="77"/>
              </a:rPr>
              <a:t> on the part of the N.I.C.E. workmen. But these complaints never appeared in the papers. Those who had actually seen ugly incidents were surprised to read in the Telegraph that the new Institute was settling down very comfortably in </a:t>
            </a:r>
            <a:r>
              <a:rPr lang="en-US" dirty="0" err="1">
                <a:solidFill>
                  <a:schemeClr val="bg1"/>
                </a:solidFill>
                <a:latin typeface="Goudy Old Style" panose="02020502050305020303" pitchFamily="18" charset="77"/>
              </a:rPr>
              <a:t>Edgestow</a:t>
            </a:r>
            <a:r>
              <a:rPr lang="en-US" dirty="0">
                <a:solidFill>
                  <a:schemeClr val="bg1"/>
                </a:solidFill>
                <a:latin typeface="Goudy Old Style" panose="02020502050305020303" pitchFamily="18" charset="77"/>
              </a:rPr>
              <a:t> and the most cordial relations developing between it and the natives. Those who had not seen them but only heard of them, finding nothing in the Telegraph, dismissed the stories as </a:t>
            </a:r>
            <a:r>
              <a:rPr lang="en-US" dirty="0" err="1">
                <a:solidFill>
                  <a:schemeClr val="bg1"/>
                </a:solidFill>
                <a:latin typeface="Goudy Old Style" panose="02020502050305020303" pitchFamily="18" charset="77"/>
              </a:rPr>
              <a:t>rumours</a:t>
            </a:r>
            <a:r>
              <a:rPr lang="en-US" dirty="0">
                <a:solidFill>
                  <a:schemeClr val="bg1"/>
                </a:solidFill>
                <a:latin typeface="Goudy Old Style" panose="02020502050305020303" pitchFamily="18" charset="77"/>
              </a:rPr>
              <a:t> or exaggerations. Those who had seen them wrote letters to it, but it did not print their letters.—</a:t>
            </a:r>
            <a:r>
              <a:rPr lang="en-US" b="1" i="1" dirty="0">
                <a:solidFill>
                  <a:schemeClr val="bg1"/>
                </a:solidFill>
                <a:latin typeface="Goudy Old Style" panose="02020502050305020303" pitchFamily="18" charset="77"/>
              </a:rPr>
              <a:t>media manipulation, propaganda, violence </a:t>
            </a:r>
          </a:p>
          <a:p>
            <a:endParaRPr lang="en-US" b="1" i="1"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“There’s going to be trouble here,” was the comment of many a citizen; and in a few days, “You’d think they wanted trouble.” It is not recorded who first said, “We need more police.” And then at last the </a:t>
            </a:r>
            <a:r>
              <a:rPr lang="en-US" dirty="0" err="1">
                <a:solidFill>
                  <a:schemeClr val="bg1"/>
                </a:solidFill>
                <a:latin typeface="Goudy Old Style" panose="02020502050305020303" pitchFamily="18" charset="77"/>
              </a:rPr>
              <a:t>Edgestow</a:t>
            </a:r>
            <a:r>
              <a:rPr lang="en-US" dirty="0">
                <a:solidFill>
                  <a:schemeClr val="bg1"/>
                </a:solidFill>
                <a:latin typeface="Goudy Old Style" panose="02020502050305020303" pitchFamily="18" charset="77"/>
              </a:rPr>
              <a:t> Telegraph took notice. A shy little article — a cloud no bigger than a man’s hand — appeared suggesting that the local police were quite incapable of dealing with the new population.—</a:t>
            </a:r>
            <a:r>
              <a:rPr lang="en-US" b="1" i="1" dirty="0">
                <a:solidFill>
                  <a:schemeClr val="bg1"/>
                </a:solidFill>
                <a:latin typeface="Goudy Old Style" panose="02020502050305020303" pitchFamily="18" charset="77"/>
              </a:rPr>
              <a:t>supplanting the police</a:t>
            </a:r>
          </a:p>
          <a:p>
            <a:endParaRPr lang="en-US"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She knew his face already, and came to know it infinitely well: the pince-nez, the well </a:t>
            </a:r>
            <a:r>
              <a:rPr lang="en-US" dirty="0" err="1">
                <a:solidFill>
                  <a:schemeClr val="bg1"/>
                </a:solidFill>
                <a:latin typeface="Goudy Old Style" panose="02020502050305020303" pitchFamily="18" charset="77"/>
              </a:rPr>
              <a:t>chiselled</a:t>
            </a:r>
            <a:r>
              <a:rPr lang="en-US" dirty="0">
                <a:solidFill>
                  <a:schemeClr val="bg1"/>
                </a:solidFill>
                <a:latin typeface="Goudy Old Style" panose="02020502050305020303" pitchFamily="18" charset="77"/>
              </a:rPr>
              <a:t>, rather white, features, and the little pointed beard…it was certainly herself whom he appeared to be studying…She had a sort of hope that the longer she kept silent the more likely they would be to come in and see her again. She wanted comfort but she wanted it, if possible, without going out to St. Anne’s, without meeting this Fisher-King man and getting drawn into his orbit.—</a:t>
            </a:r>
            <a:r>
              <a:rPr lang="en-US" b="1" i="1" dirty="0">
                <a:solidFill>
                  <a:schemeClr val="bg1"/>
                </a:solidFill>
                <a:latin typeface="Goudy Old Style" panose="02020502050305020303" pitchFamily="18" charset="77"/>
              </a:rPr>
              <a:t>comfort without commitment</a:t>
            </a:r>
          </a:p>
        </p:txBody>
      </p:sp>
    </p:spTree>
    <p:extLst>
      <p:ext uri="{BB962C8B-B14F-4D97-AF65-F5344CB8AC3E}">
        <p14:creationId xmlns:p14="http://schemas.microsoft.com/office/powerpoint/2010/main" val="31286695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sp>
        <p:nvSpPr>
          <p:cNvPr id="6" name="Rectangle 5"/>
          <p:cNvSpPr/>
          <p:nvPr/>
        </p:nvSpPr>
        <p:spPr>
          <a:xfrm>
            <a:off x="959370" y="0"/>
            <a:ext cx="11215142" cy="6463308"/>
          </a:xfrm>
          <a:prstGeom prst="rect">
            <a:avLst/>
          </a:prstGeom>
        </p:spPr>
        <p:txBody>
          <a:bodyPr wrap="square">
            <a:spAutoFit/>
          </a:bodyPr>
          <a:lstStyle/>
          <a:p>
            <a:r>
              <a:rPr lang="en-US" dirty="0">
                <a:solidFill>
                  <a:schemeClr val="bg1"/>
                </a:solidFill>
                <a:latin typeface="Goudy Old Style" panose="02020502050305020303" pitchFamily="18" charset="77"/>
              </a:rPr>
              <a:t>When was one paid? And in the meantime, he was short of petty cash. He had lost his wallet on his very first night at </a:t>
            </a:r>
            <a:r>
              <a:rPr lang="en-US" dirty="0" err="1">
                <a:solidFill>
                  <a:schemeClr val="bg1"/>
                </a:solidFill>
                <a:latin typeface="Goudy Old Style" panose="02020502050305020303" pitchFamily="18" charset="77"/>
              </a:rPr>
              <a:t>Belbury</a:t>
            </a:r>
            <a:r>
              <a:rPr lang="en-US" dirty="0">
                <a:solidFill>
                  <a:schemeClr val="bg1"/>
                </a:solidFill>
                <a:latin typeface="Goudy Old Style" panose="02020502050305020303" pitchFamily="18" charset="77"/>
              </a:rPr>
              <a:t> and it had never been recovered. O’Hara roared with laughter. “Sure you can have any money you like by asking the Steward.” “You mean it’s then deducted from one’s next cheque?” asked Mark. “Man,” said the Captain, “once you’re in the Institute, God bless it, you needn’t bother your head about that. Aren’t we going to take over the whole currency question? It’s we that make money.” “Do you mean?” gasped Mark and then paused and added, “But they’d come down on you for the lot if you left.” “What do you want to be talking about leaving for at all?” said O’Hara. “No one leaves the Institute. At least, the only one that ever I heard of was old </a:t>
            </a:r>
            <a:r>
              <a:rPr lang="en-US" dirty="0" err="1">
                <a:solidFill>
                  <a:schemeClr val="bg1"/>
                </a:solidFill>
                <a:latin typeface="Goudy Old Style" panose="02020502050305020303" pitchFamily="18" charset="77"/>
              </a:rPr>
              <a:t>Hingest</a:t>
            </a:r>
            <a:r>
              <a:rPr lang="en-US" dirty="0">
                <a:solidFill>
                  <a:schemeClr val="bg1"/>
                </a:solidFill>
                <a:latin typeface="Goudy Old Style" panose="02020502050305020303" pitchFamily="18" charset="77"/>
              </a:rPr>
              <a:t>.”—</a:t>
            </a:r>
            <a:r>
              <a:rPr lang="en-US" b="1" i="1" dirty="0">
                <a:solidFill>
                  <a:schemeClr val="bg1"/>
                </a:solidFill>
                <a:latin typeface="Goudy Old Style" panose="02020502050305020303" pitchFamily="18" charset="77"/>
              </a:rPr>
              <a:t>economic manipulation, coercive authority</a:t>
            </a:r>
          </a:p>
          <a:p>
            <a:endParaRPr lang="en-US"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Canon </a:t>
            </a:r>
            <a:r>
              <a:rPr lang="en-US" dirty="0" err="1">
                <a:solidFill>
                  <a:schemeClr val="bg1"/>
                </a:solidFill>
                <a:latin typeface="Goudy Old Style" panose="02020502050305020303" pitchFamily="18" charset="77"/>
              </a:rPr>
              <a:t>Storey</a:t>
            </a:r>
            <a:r>
              <a:rPr lang="en-US" dirty="0">
                <a:solidFill>
                  <a:schemeClr val="bg1"/>
                </a:solidFill>
                <a:latin typeface="Goudy Old Style" panose="02020502050305020303" pitchFamily="18" charset="77"/>
              </a:rPr>
              <a:t> took it. His voice was still beautiful, and there was beauty too in his isolation from all that company. He was isolated both by his faith and by his deafness. –</a:t>
            </a:r>
            <a:r>
              <a:rPr lang="en-US" b="1" i="1" dirty="0">
                <a:solidFill>
                  <a:schemeClr val="bg1"/>
                </a:solidFill>
                <a:latin typeface="Goudy Old Style" panose="02020502050305020303" pitchFamily="18" charset="77"/>
              </a:rPr>
              <a:t>beauty that shines in darkness</a:t>
            </a:r>
          </a:p>
          <a:p>
            <a:endParaRPr lang="en-US" b="1" i="1"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The pleasantest of the rewards which fell to Mark for his obedience was admission to the library…he had discovered that this room, though nominally public, was in practice reserved for what one had learned, at school, to call “bloods” and, at </a:t>
            </a:r>
            <a:r>
              <a:rPr lang="en-US" dirty="0" err="1">
                <a:solidFill>
                  <a:schemeClr val="bg1"/>
                </a:solidFill>
                <a:latin typeface="Goudy Old Style" panose="02020502050305020303" pitchFamily="18" charset="77"/>
              </a:rPr>
              <a:t>Bracton</a:t>
            </a:r>
            <a:r>
              <a:rPr lang="en-US" dirty="0">
                <a:solidFill>
                  <a:schemeClr val="bg1"/>
                </a:solidFill>
                <a:latin typeface="Goudy Old Style" panose="02020502050305020303" pitchFamily="18" charset="77"/>
              </a:rPr>
              <a:t>, “the Progressive Element.” It was on the library hearthrug and during the hours between ten and midnight that the important and confidential talks took place; and that was why, when </a:t>
            </a:r>
            <a:r>
              <a:rPr lang="en-US" dirty="0" err="1">
                <a:solidFill>
                  <a:schemeClr val="bg1"/>
                </a:solidFill>
                <a:latin typeface="Goudy Old Style" panose="02020502050305020303" pitchFamily="18" charset="77"/>
              </a:rPr>
              <a:t>Feverstone</a:t>
            </a:r>
            <a:r>
              <a:rPr lang="en-US" dirty="0">
                <a:solidFill>
                  <a:schemeClr val="bg1"/>
                </a:solidFill>
                <a:latin typeface="Goudy Old Style" panose="02020502050305020303" pitchFamily="18" charset="77"/>
              </a:rPr>
              <a:t> one evening sidled up to Mark in the lounge and said, “What about a drink in the library?” Mark smiled and agreed and </a:t>
            </a:r>
            <a:r>
              <a:rPr lang="en-US" dirty="0" err="1">
                <a:solidFill>
                  <a:schemeClr val="bg1"/>
                </a:solidFill>
                <a:latin typeface="Goudy Old Style" panose="02020502050305020303" pitchFamily="18" charset="77"/>
              </a:rPr>
              <a:t>harboured</a:t>
            </a:r>
            <a:r>
              <a:rPr lang="en-US" dirty="0">
                <a:solidFill>
                  <a:schemeClr val="bg1"/>
                </a:solidFill>
                <a:latin typeface="Goudy Old Style" panose="02020502050305020303" pitchFamily="18" charset="77"/>
              </a:rPr>
              <a:t> no resentment for the last conversation he had had with </a:t>
            </a:r>
            <a:r>
              <a:rPr lang="en-US" dirty="0" err="1">
                <a:solidFill>
                  <a:schemeClr val="bg1"/>
                </a:solidFill>
                <a:latin typeface="Goudy Old Style" panose="02020502050305020303" pitchFamily="18" charset="77"/>
              </a:rPr>
              <a:t>Feverstone</a:t>
            </a:r>
            <a:r>
              <a:rPr lang="en-US" dirty="0">
                <a:solidFill>
                  <a:schemeClr val="bg1"/>
                </a:solidFill>
                <a:latin typeface="Goudy Old Style" panose="02020502050305020303" pitchFamily="18" charset="77"/>
              </a:rPr>
              <a:t>. If he felt a little contempt of himself for doing so, he repressed and forgot it: that sort of thing was childish and unrealistic.—</a:t>
            </a:r>
            <a:r>
              <a:rPr lang="en-US" b="1" i="1" dirty="0">
                <a:solidFill>
                  <a:schemeClr val="bg1"/>
                </a:solidFill>
                <a:latin typeface="Goudy Old Style" panose="02020502050305020303" pitchFamily="18" charset="77"/>
              </a:rPr>
              <a:t>lure of Inner Ring, compromise/”selling out”</a:t>
            </a:r>
          </a:p>
          <a:p>
            <a:endParaRPr lang="en-US"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It is all going to happen, here in this world, in the only world there is. What did the Master tell us? Heal the sick, cast out devils, raise the dead. We shall. The Son of Man — that is, Man himself, full grown — has power to judge the world — to distribute life without end, and punishment without end. You shall see. Here and now.” It was all very unpleasant.—</a:t>
            </a:r>
            <a:r>
              <a:rPr lang="en-US" b="1" i="1" dirty="0">
                <a:solidFill>
                  <a:schemeClr val="bg1"/>
                </a:solidFill>
                <a:latin typeface="Goudy Old Style" panose="02020502050305020303" pitchFamily="18" charset="77"/>
              </a:rPr>
              <a:t>false teaching, false Christ</a:t>
            </a:r>
          </a:p>
        </p:txBody>
      </p:sp>
      <p:pic>
        <p:nvPicPr>
          <p:cNvPr id="5" name="Picture 4" descr="A diagram of a structure&#10;&#10;Description automatically generated with low confidence">
            <a:extLst>
              <a:ext uri="{FF2B5EF4-FFF2-40B4-BE49-F238E27FC236}">
                <a16:creationId xmlns:a16="http://schemas.microsoft.com/office/drawing/2014/main" id="{62457163-A9C5-E542-A7AD-1EA65BAE523D}"/>
              </a:ext>
            </a:extLst>
          </p:cNvPr>
          <p:cNvPicPr>
            <a:picLocks noChangeAspect="1"/>
          </p:cNvPicPr>
          <p:nvPr/>
        </p:nvPicPr>
        <p:blipFill>
          <a:blip r:embed="rId2"/>
          <a:stretch>
            <a:fillRect/>
          </a:stretch>
        </p:blipFill>
        <p:spPr>
          <a:xfrm>
            <a:off x="124919" y="2248931"/>
            <a:ext cx="727021" cy="1893578"/>
          </a:xfrm>
          <a:prstGeom prst="rect">
            <a:avLst/>
          </a:prstGeom>
        </p:spPr>
      </p:pic>
    </p:spTree>
    <p:extLst>
      <p:ext uri="{BB962C8B-B14F-4D97-AF65-F5344CB8AC3E}">
        <p14:creationId xmlns:p14="http://schemas.microsoft.com/office/powerpoint/2010/main" val="18053811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5" name="Picture 4" descr="A diagram of a structure&#10;&#10;Description automatically generated with low confidence">
            <a:extLst>
              <a:ext uri="{FF2B5EF4-FFF2-40B4-BE49-F238E27FC236}">
                <a16:creationId xmlns:a16="http://schemas.microsoft.com/office/drawing/2014/main" id="{62457163-A9C5-E542-A7AD-1EA65BAE523D}"/>
              </a:ext>
            </a:extLst>
          </p:cNvPr>
          <p:cNvPicPr>
            <a:picLocks noChangeAspect="1"/>
          </p:cNvPicPr>
          <p:nvPr/>
        </p:nvPicPr>
        <p:blipFill>
          <a:blip r:embed="rId2"/>
          <a:stretch>
            <a:fillRect/>
          </a:stretch>
        </p:blipFill>
        <p:spPr>
          <a:xfrm>
            <a:off x="124919" y="2248931"/>
            <a:ext cx="727021" cy="1893578"/>
          </a:xfrm>
          <a:prstGeom prst="rect">
            <a:avLst/>
          </a:prstGeom>
        </p:spPr>
      </p:pic>
      <p:sp>
        <p:nvSpPr>
          <p:cNvPr id="7" name="TextBox 6">
            <a:extLst>
              <a:ext uri="{FF2B5EF4-FFF2-40B4-BE49-F238E27FC236}">
                <a16:creationId xmlns:a16="http://schemas.microsoft.com/office/drawing/2014/main" id="{2A32E4E0-1ADC-F445-962E-2D6C5D7D584C}"/>
              </a:ext>
            </a:extLst>
          </p:cNvPr>
          <p:cNvSpPr txBox="1"/>
          <p:nvPr/>
        </p:nvSpPr>
        <p:spPr>
          <a:xfrm>
            <a:off x="987407" y="158558"/>
            <a:ext cx="11215141" cy="5632311"/>
          </a:xfrm>
          <a:prstGeom prst="rect">
            <a:avLst/>
          </a:prstGeom>
          <a:noFill/>
        </p:spPr>
        <p:txBody>
          <a:bodyPr wrap="square">
            <a:spAutoFit/>
          </a:bodyPr>
          <a:lstStyle/>
          <a:p>
            <a:r>
              <a:rPr lang="en-US" dirty="0">
                <a:solidFill>
                  <a:schemeClr val="bg1"/>
                </a:solidFill>
                <a:latin typeface="Goudy Old Style" panose="02020502050305020303" pitchFamily="18" charset="77"/>
              </a:rPr>
              <a:t>“The disturbances at </a:t>
            </a:r>
            <a:r>
              <a:rPr lang="en-US" dirty="0" err="1">
                <a:solidFill>
                  <a:schemeClr val="bg1"/>
                </a:solidFill>
                <a:latin typeface="Goudy Old Style" panose="02020502050305020303" pitchFamily="18" charset="77"/>
              </a:rPr>
              <a:t>Edgestow</a:t>
            </a:r>
            <a:r>
              <a:rPr lang="en-US" dirty="0">
                <a:solidFill>
                  <a:schemeClr val="bg1"/>
                </a:solidFill>
                <a:latin typeface="Goudy Old Style" panose="02020502050305020303" pitchFamily="18" charset="77"/>
              </a:rPr>
              <a:t>,” answered </a:t>
            </a:r>
            <a:r>
              <a:rPr lang="en-US" dirty="0" err="1">
                <a:solidFill>
                  <a:schemeClr val="bg1"/>
                </a:solidFill>
                <a:latin typeface="Goudy Old Style" panose="02020502050305020303" pitchFamily="18" charset="77"/>
              </a:rPr>
              <a:t>Feverstone</a:t>
            </a:r>
            <a:r>
              <a:rPr lang="en-US" dirty="0">
                <a:solidFill>
                  <a:schemeClr val="bg1"/>
                </a:solidFill>
                <a:latin typeface="Goudy Old Style" panose="02020502050305020303" pitchFamily="18" charset="77"/>
              </a:rPr>
              <a:t>. “Oh . .. I haven’t been following them very much. Are they becoming serious?” “They’re going to become serious, Sonny,” said the Fairy. “And that’s the point. The real riot was timed for next week. All this little stuff was only meant to prepare the ground, but it’s been going on too well, damn it. The balloon will have to go up tomorrow, or the day after, at latest” Mark glanced in bewilderment from her face to </a:t>
            </a:r>
            <a:r>
              <a:rPr lang="en-US" dirty="0" err="1">
                <a:solidFill>
                  <a:schemeClr val="bg1"/>
                </a:solidFill>
                <a:latin typeface="Goudy Old Style" panose="02020502050305020303" pitchFamily="18" charset="77"/>
              </a:rPr>
              <a:t>Feverstone’s</a:t>
            </a:r>
            <a:r>
              <a:rPr lang="en-US" dirty="0">
                <a:solidFill>
                  <a:schemeClr val="bg1"/>
                </a:solidFill>
                <a:latin typeface="Goudy Old Style" panose="02020502050305020303" pitchFamily="18" charset="77"/>
              </a:rPr>
              <a:t>. The latter doubled himself up with laughter and Mark, almost automatically, gave a jocular turn to his own bewilderment. “I think the penny hasn’t dropped, Fairy,” he said. “You surely didn’t imagine,” grinned </a:t>
            </a:r>
            <a:r>
              <a:rPr lang="en-US" dirty="0" err="1">
                <a:solidFill>
                  <a:schemeClr val="bg1"/>
                </a:solidFill>
                <a:latin typeface="Goudy Old Style" panose="02020502050305020303" pitchFamily="18" charset="77"/>
              </a:rPr>
              <a:t>Feverstone</a:t>
            </a:r>
            <a:r>
              <a:rPr lang="en-US" dirty="0">
                <a:solidFill>
                  <a:schemeClr val="bg1"/>
                </a:solidFill>
                <a:latin typeface="Goudy Old Style" panose="02020502050305020303" pitchFamily="18" charset="77"/>
              </a:rPr>
              <a:t>, “that the Fairy left the initiative with the natives?” “You mean she herself is the Disturbance?” said Mark. “Yes, yes,” said </a:t>
            </a:r>
            <a:r>
              <a:rPr lang="en-US" dirty="0" err="1">
                <a:solidFill>
                  <a:schemeClr val="bg1"/>
                </a:solidFill>
                <a:latin typeface="Goudy Old Style" panose="02020502050305020303" pitchFamily="18" charset="77"/>
              </a:rPr>
              <a:t>Filostrato</a:t>
            </a:r>
            <a:r>
              <a:rPr lang="en-US" dirty="0">
                <a:solidFill>
                  <a:schemeClr val="bg1"/>
                </a:solidFill>
                <a:latin typeface="Goudy Old Style" panose="02020502050305020303" pitchFamily="18" charset="77"/>
              </a:rPr>
              <a:t>, his little eyes glistening above his fat cheeks…“You mean you’ve engineered the disturbances?” said Mark, To do him justice, his mind was reeling from this new revelation. Nor was he aware of any decision to conceal his state of mind: in the snugness and intimacy of that circle he found his facial muscles and his voice, without any conscious volition, taking on the tone of his colleagues. “That’s a crude way of putting it,” said </a:t>
            </a:r>
            <a:r>
              <a:rPr lang="en-US" dirty="0" err="1">
                <a:solidFill>
                  <a:schemeClr val="bg1"/>
                </a:solidFill>
                <a:latin typeface="Goudy Old Style" panose="02020502050305020303" pitchFamily="18" charset="77"/>
              </a:rPr>
              <a:t>Feverstone</a:t>
            </a:r>
            <a:r>
              <a:rPr lang="en-US" dirty="0">
                <a:solidFill>
                  <a:schemeClr val="bg1"/>
                </a:solidFill>
                <a:latin typeface="Goudy Old Style" panose="02020502050305020303" pitchFamily="18" charset="77"/>
              </a:rPr>
              <a:t>. “It makes no difference,” said </a:t>
            </a:r>
            <a:r>
              <a:rPr lang="en-US" dirty="0" err="1">
                <a:solidFill>
                  <a:schemeClr val="bg1"/>
                </a:solidFill>
                <a:latin typeface="Goudy Old Style" panose="02020502050305020303" pitchFamily="18" charset="77"/>
              </a:rPr>
              <a:t>Filostrato</a:t>
            </a:r>
            <a:r>
              <a:rPr lang="en-US" dirty="0">
                <a:solidFill>
                  <a:schemeClr val="bg1"/>
                </a:solidFill>
                <a:latin typeface="Goudy Old Style" panose="02020502050305020303" pitchFamily="18" charset="77"/>
              </a:rPr>
              <a:t>. “This is how things have to be managed.” “Quite,” said Miss Hardcastle. “It’s always done. Anyone who knows police work will tell you. And as I say, the real thing — the big riot — must take place within the next forty-eight hours.”—</a:t>
            </a:r>
            <a:r>
              <a:rPr lang="en-US" b="1" i="1" dirty="0">
                <a:solidFill>
                  <a:schemeClr val="bg1"/>
                </a:solidFill>
                <a:latin typeface="Goudy Old Style" panose="02020502050305020303" pitchFamily="18" charset="77"/>
              </a:rPr>
              <a:t>engineered violence for political ends</a:t>
            </a:r>
          </a:p>
          <a:p>
            <a:endParaRPr lang="en-US"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“But — what’s it all for?” “Emergency regulations,” said </a:t>
            </a:r>
            <a:r>
              <a:rPr lang="en-US" dirty="0" err="1">
                <a:solidFill>
                  <a:schemeClr val="bg1"/>
                </a:solidFill>
                <a:latin typeface="Goudy Old Style" panose="02020502050305020303" pitchFamily="18" charset="77"/>
              </a:rPr>
              <a:t>Feverstone</a:t>
            </a:r>
            <a:r>
              <a:rPr lang="en-US" dirty="0">
                <a:solidFill>
                  <a:schemeClr val="bg1"/>
                </a:solidFill>
                <a:latin typeface="Goudy Old Style" panose="02020502050305020303" pitchFamily="18" charset="77"/>
              </a:rPr>
              <a:t>. “You’ll never get the powers we want at </a:t>
            </a:r>
            <a:r>
              <a:rPr lang="en-US" dirty="0" err="1">
                <a:solidFill>
                  <a:schemeClr val="bg1"/>
                </a:solidFill>
                <a:latin typeface="Goudy Old Style" panose="02020502050305020303" pitchFamily="18" charset="77"/>
              </a:rPr>
              <a:t>Edgestow</a:t>
            </a:r>
            <a:r>
              <a:rPr lang="en-US" dirty="0">
                <a:solidFill>
                  <a:schemeClr val="bg1"/>
                </a:solidFill>
                <a:latin typeface="Goudy Old Style" panose="02020502050305020303" pitchFamily="18" charset="77"/>
              </a:rPr>
              <a:t> until the Government declares that a state of emergency exists there.” “Exactly,” said </a:t>
            </a:r>
            <a:r>
              <a:rPr lang="en-US" dirty="0" err="1">
                <a:solidFill>
                  <a:schemeClr val="bg1"/>
                </a:solidFill>
                <a:latin typeface="Goudy Old Style" panose="02020502050305020303" pitchFamily="18" charset="77"/>
              </a:rPr>
              <a:t>Filostrato</a:t>
            </a:r>
            <a:r>
              <a:rPr lang="en-US" dirty="0">
                <a:solidFill>
                  <a:schemeClr val="bg1"/>
                </a:solidFill>
                <a:latin typeface="Goudy Old Style" panose="02020502050305020303" pitchFamily="18" charset="77"/>
              </a:rPr>
              <a:t>. “It is folly to talk of peaceful revolutions. Not that the </a:t>
            </a:r>
            <a:r>
              <a:rPr lang="en-US" dirty="0" err="1">
                <a:solidFill>
                  <a:schemeClr val="bg1"/>
                </a:solidFill>
                <a:latin typeface="Goudy Old Style" panose="02020502050305020303" pitchFamily="18" charset="77"/>
              </a:rPr>
              <a:t>canaglia</a:t>
            </a:r>
            <a:r>
              <a:rPr lang="en-US" dirty="0">
                <a:solidFill>
                  <a:schemeClr val="bg1"/>
                </a:solidFill>
                <a:latin typeface="Goudy Old Style" panose="02020502050305020303" pitchFamily="18" charset="77"/>
              </a:rPr>
              <a:t> would always resist — often they have to be prodded into it — but until there is the disturbance, the firing, the barricades — no one gets powers to act effectively. There is not enough what you call weigh on the boat to steer him.”—</a:t>
            </a:r>
            <a:r>
              <a:rPr lang="en-US" b="1" i="1" dirty="0">
                <a:solidFill>
                  <a:schemeClr val="bg1"/>
                </a:solidFill>
                <a:latin typeface="Goudy Old Style" panose="02020502050305020303" pitchFamily="18" charset="77"/>
              </a:rPr>
              <a:t>abuse of emergency powers to abrogate liberties</a:t>
            </a:r>
          </a:p>
        </p:txBody>
      </p:sp>
    </p:spTree>
    <p:extLst>
      <p:ext uri="{BB962C8B-B14F-4D97-AF65-F5344CB8AC3E}">
        <p14:creationId xmlns:p14="http://schemas.microsoft.com/office/powerpoint/2010/main" val="7066223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5" name="Picture 4" descr="A diagram of a structure&#10;&#10;Description automatically generated with low confidence">
            <a:extLst>
              <a:ext uri="{FF2B5EF4-FFF2-40B4-BE49-F238E27FC236}">
                <a16:creationId xmlns:a16="http://schemas.microsoft.com/office/drawing/2014/main" id="{62457163-A9C5-E542-A7AD-1EA65BAE523D}"/>
              </a:ext>
            </a:extLst>
          </p:cNvPr>
          <p:cNvPicPr>
            <a:picLocks noChangeAspect="1"/>
          </p:cNvPicPr>
          <p:nvPr/>
        </p:nvPicPr>
        <p:blipFill>
          <a:blip r:embed="rId2"/>
          <a:stretch>
            <a:fillRect/>
          </a:stretch>
        </p:blipFill>
        <p:spPr>
          <a:xfrm>
            <a:off x="124919" y="2248931"/>
            <a:ext cx="727021" cy="1893578"/>
          </a:xfrm>
          <a:prstGeom prst="rect">
            <a:avLst/>
          </a:prstGeom>
        </p:spPr>
      </p:pic>
      <p:sp>
        <p:nvSpPr>
          <p:cNvPr id="7" name="TextBox 6">
            <a:extLst>
              <a:ext uri="{FF2B5EF4-FFF2-40B4-BE49-F238E27FC236}">
                <a16:creationId xmlns:a16="http://schemas.microsoft.com/office/drawing/2014/main" id="{2A32E4E0-1ADC-F445-962E-2D6C5D7D584C}"/>
              </a:ext>
            </a:extLst>
          </p:cNvPr>
          <p:cNvSpPr txBox="1"/>
          <p:nvPr/>
        </p:nvSpPr>
        <p:spPr>
          <a:xfrm>
            <a:off x="959371" y="40866"/>
            <a:ext cx="11243178" cy="6740307"/>
          </a:xfrm>
          <a:prstGeom prst="rect">
            <a:avLst/>
          </a:prstGeom>
          <a:noFill/>
        </p:spPr>
        <p:txBody>
          <a:bodyPr wrap="square">
            <a:spAutoFit/>
          </a:bodyPr>
          <a:lstStyle/>
          <a:p>
            <a:r>
              <a:rPr lang="en-US" dirty="0">
                <a:solidFill>
                  <a:schemeClr val="bg1"/>
                </a:solidFill>
                <a:latin typeface="Goudy Old Style" panose="02020502050305020303" pitchFamily="18" charset="77"/>
              </a:rPr>
              <a:t>“But how are we to write it tonight if the thing doesn’t even happen till tomorrow at the earliest?” Everyone burst out laughing. “You’ll never manage publicity that way, Mark,” said </a:t>
            </a:r>
            <a:r>
              <a:rPr lang="en-US" dirty="0" err="1">
                <a:solidFill>
                  <a:schemeClr val="bg1"/>
                </a:solidFill>
                <a:latin typeface="Goudy Old Style" panose="02020502050305020303" pitchFamily="18" charset="77"/>
              </a:rPr>
              <a:t>Feverstone</a:t>
            </a:r>
            <a:r>
              <a:rPr lang="en-US" dirty="0">
                <a:solidFill>
                  <a:schemeClr val="bg1"/>
                </a:solidFill>
                <a:latin typeface="Goudy Old Style" panose="02020502050305020303" pitchFamily="18" charset="77"/>
              </a:rPr>
              <a:t>. “You surely don’t need to wait for a thing to happen before you tell the story of it!” …“No good, Sonny,” said Miss Hardcastle. “We’ve got to get on with it at once” This was the first thing Mark had been asked to do which he himself, before he did it, clearly knew to be criminal. But the moment of his consent almost escaped his notice; certainly, there was no struggle, no sense of turning a corner. There may have been a time in the world’s history when such moments fully revealed their gravity, with witches prophesying on a blasted heath or visible </a:t>
            </a:r>
            <a:r>
              <a:rPr lang="en-US" dirty="0" err="1">
                <a:solidFill>
                  <a:schemeClr val="bg1"/>
                </a:solidFill>
                <a:latin typeface="Goudy Old Style" panose="02020502050305020303" pitchFamily="18" charset="77"/>
              </a:rPr>
              <a:t>Rubicons</a:t>
            </a:r>
            <a:r>
              <a:rPr lang="en-US" dirty="0">
                <a:solidFill>
                  <a:schemeClr val="bg1"/>
                </a:solidFill>
                <a:latin typeface="Goudy Old Style" panose="02020502050305020303" pitchFamily="18" charset="77"/>
              </a:rPr>
              <a:t> to be crossed. But, for him, it all slipped past in a chatter of laughter, of that intimate laughter between fellow professionals, which of all earthly powers is strongest to make men do very bad things before they are yet, individually, very bad men.—</a:t>
            </a:r>
            <a:r>
              <a:rPr lang="en-US" b="1" i="1" dirty="0">
                <a:solidFill>
                  <a:schemeClr val="bg1"/>
                </a:solidFill>
                <a:latin typeface="Goudy Old Style" panose="02020502050305020303" pitchFamily="18" charset="77"/>
              </a:rPr>
              <a:t>Evil, compromise, and self-deception</a:t>
            </a:r>
          </a:p>
          <a:p>
            <a:endParaRPr lang="en-US"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It is disquieting to be forced to suspect that the old distrust of planned efficiency and the old jealousy of what is ambiguously called “Bureaucracy” can be so easily (though, we hope, temporarily) revived; though at the same time, this very suspicion, by revealing the gaps and weaknesses in our national level of education, </a:t>
            </a:r>
            <a:r>
              <a:rPr lang="en-US" dirty="0" err="1">
                <a:solidFill>
                  <a:schemeClr val="bg1"/>
                </a:solidFill>
                <a:latin typeface="Goudy Old Style" panose="02020502050305020303" pitchFamily="18" charset="77"/>
              </a:rPr>
              <a:t>emphasises</a:t>
            </a:r>
            <a:r>
              <a:rPr lang="en-US" dirty="0">
                <a:solidFill>
                  <a:schemeClr val="bg1"/>
                </a:solidFill>
                <a:latin typeface="Goudy Old Style" panose="02020502050305020303" pitchFamily="18" charset="77"/>
              </a:rPr>
              <a:t> one of the very diseases which the National Institute exists to cure. That it will cure it we need have no doubt. The will of the nation is behind this magnificent “peace-effort,” as Mr. Jules so happily described the Institute, and any ill-informed opposition which ventures to try conclusions with it will be, we hope, gently, but certainly firmly, resisted.—</a:t>
            </a:r>
            <a:r>
              <a:rPr lang="en-US" b="1" i="1" dirty="0">
                <a:solidFill>
                  <a:schemeClr val="bg1"/>
                </a:solidFill>
                <a:latin typeface="Goudy Old Style" panose="02020502050305020303" pitchFamily="18" charset="77"/>
              </a:rPr>
              <a:t>disdain of resistance</a:t>
            </a:r>
          </a:p>
          <a:p>
            <a:endParaRPr lang="en-US"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We insisted that the complexity of modern society rendered it an anachronism to confine the actual execution of the will of society to a body of men whose real function was the prevention and detection of crime: that the police, in fact, must be relieved sooner or later of that growing body of coercive functions which do not properly fall within their sphere…The executive of the N.I.C.E. has no connection with politics; and if it ever comes into relation with criminal justice, it does so in the gracious role of a rescuer — a rescuer who can remove the criminal from the harsh sphere of punishment into that of remedial treatment.—</a:t>
            </a:r>
            <a:r>
              <a:rPr lang="en-US" b="1" i="1" dirty="0">
                <a:solidFill>
                  <a:schemeClr val="bg1"/>
                </a:solidFill>
                <a:latin typeface="Goudy Old Style" panose="02020502050305020303" pitchFamily="18" charset="77"/>
              </a:rPr>
              <a:t>redefining criminal justice</a:t>
            </a:r>
          </a:p>
          <a:p>
            <a:endParaRPr lang="en-US" b="1" i="1" dirty="0">
              <a:solidFill>
                <a:schemeClr val="bg1"/>
              </a:solidFill>
              <a:latin typeface="Goudy Old Style" panose="02020502050305020303" pitchFamily="18" charset="77"/>
            </a:endParaRPr>
          </a:p>
        </p:txBody>
      </p:sp>
    </p:spTree>
    <p:extLst>
      <p:ext uri="{BB962C8B-B14F-4D97-AF65-F5344CB8AC3E}">
        <p14:creationId xmlns:p14="http://schemas.microsoft.com/office/powerpoint/2010/main" val="5976148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5" name="Picture 4" descr="A diagram of a structure&#10;&#10;Description automatically generated with low confidence">
            <a:extLst>
              <a:ext uri="{FF2B5EF4-FFF2-40B4-BE49-F238E27FC236}">
                <a16:creationId xmlns:a16="http://schemas.microsoft.com/office/drawing/2014/main" id="{62457163-A9C5-E542-A7AD-1EA65BAE523D}"/>
              </a:ext>
            </a:extLst>
          </p:cNvPr>
          <p:cNvPicPr>
            <a:picLocks noChangeAspect="1"/>
          </p:cNvPicPr>
          <p:nvPr/>
        </p:nvPicPr>
        <p:blipFill>
          <a:blip r:embed="rId2"/>
          <a:stretch>
            <a:fillRect/>
          </a:stretch>
        </p:blipFill>
        <p:spPr>
          <a:xfrm>
            <a:off x="124919" y="2248931"/>
            <a:ext cx="727021" cy="1893578"/>
          </a:xfrm>
          <a:prstGeom prst="rect">
            <a:avLst/>
          </a:prstGeom>
        </p:spPr>
      </p:pic>
      <p:sp>
        <p:nvSpPr>
          <p:cNvPr id="7" name="TextBox 6">
            <a:extLst>
              <a:ext uri="{FF2B5EF4-FFF2-40B4-BE49-F238E27FC236}">
                <a16:creationId xmlns:a16="http://schemas.microsoft.com/office/drawing/2014/main" id="{2A32E4E0-1ADC-F445-962E-2D6C5D7D584C}"/>
              </a:ext>
            </a:extLst>
          </p:cNvPr>
          <p:cNvSpPr txBox="1"/>
          <p:nvPr/>
        </p:nvSpPr>
        <p:spPr>
          <a:xfrm>
            <a:off x="959371" y="0"/>
            <a:ext cx="11243178" cy="7294305"/>
          </a:xfrm>
          <a:prstGeom prst="rect">
            <a:avLst/>
          </a:prstGeom>
          <a:noFill/>
        </p:spPr>
        <p:txBody>
          <a:bodyPr wrap="square">
            <a:spAutoFit/>
          </a:bodyPr>
          <a:lstStyle/>
          <a:p>
            <a:r>
              <a:rPr lang="en-US" dirty="0">
                <a:solidFill>
                  <a:schemeClr val="bg1"/>
                </a:solidFill>
                <a:latin typeface="Goudy Old Style" panose="02020502050305020303" pitchFamily="18" charset="77"/>
              </a:rPr>
              <a:t>I’ve one bit of advice. If you hear anyone backbiting the N.I.C.E. police, tell him where he gets off. If you hear anyone comparing them to the Gestapo or the </a:t>
            </a:r>
            <a:r>
              <a:rPr lang="en-US" dirty="0" err="1">
                <a:solidFill>
                  <a:schemeClr val="bg1"/>
                </a:solidFill>
                <a:latin typeface="Goudy Old Style" panose="02020502050305020303" pitchFamily="18" charset="77"/>
              </a:rPr>
              <a:t>Ogpu</a:t>
            </a:r>
            <a:r>
              <a:rPr lang="en-US" dirty="0">
                <a:solidFill>
                  <a:schemeClr val="bg1"/>
                </a:solidFill>
                <a:latin typeface="Goudy Old Style" panose="02020502050305020303" pitchFamily="18" charset="77"/>
              </a:rPr>
              <a:t>, tell him you’ve heard that one before. If you hear anyone talking about the liberties of England (by which he means the liberties of the obscurantists, the Mrs. </a:t>
            </a:r>
            <a:r>
              <a:rPr lang="en-US" dirty="0" err="1">
                <a:solidFill>
                  <a:schemeClr val="bg1"/>
                </a:solidFill>
                <a:latin typeface="Goudy Old Style" panose="02020502050305020303" pitchFamily="18" charset="77"/>
              </a:rPr>
              <a:t>Grundies</a:t>
            </a:r>
            <a:r>
              <a:rPr lang="en-US" dirty="0">
                <a:solidFill>
                  <a:schemeClr val="bg1"/>
                </a:solidFill>
                <a:latin typeface="Goudy Old Style" panose="02020502050305020303" pitchFamily="18" charset="77"/>
              </a:rPr>
              <a:t>, the Bishops, and the capitalists), watch that man. He’s the enemy. Tell him from me that the N.I.C.E. is the boxing glove on the democracy’s fist, and if he doesn’t like it, he’d best get out of the way.—</a:t>
            </a:r>
            <a:r>
              <a:rPr lang="en-US" b="1" i="1" dirty="0">
                <a:solidFill>
                  <a:schemeClr val="bg1"/>
                </a:solidFill>
                <a:latin typeface="Goudy Old Style" panose="02020502050305020303" pitchFamily="18" charset="77"/>
              </a:rPr>
              <a:t>liberties as reactionary and stopping “progress”</a:t>
            </a:r>
          </a:p>
          <a:p>
            <a:endParaRPr lang="en-US"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At the top of Market Street something happened which finally determined her to go to St. Anne’s that very day…She came to a place where a big car was standing beside the pavement, an N.1.C.E. car. Just as she reached it a man came out of a shop, cut across her path to speak to the chauffeur of the car, and then got in. He was so close to her that, despite the fog, she saw him very clearly…She would have known him, anywhere: not Mark’s face, not her own face in a mirror, was by now more familiar. She saw the pointed heard, the pince-nez, the face which somehow reminded her of a waxworks face. She had no need to think what she would do. Her body, walking quickly past, seemed of itself to have decided that it was heading for the station and thence for St. Anne’s. It was something different from fear (though she was frightened too, almost to the point of nausea) that drove her so unerringly forward. It was a total rejection of, or revulsion from, this man on all levels of her being at once. Dreams sank into insignificance compared with the blinding reality of the man’s presence. She shuddered to think that their hands might have touched as she passed him.—</a:t>
            </a:r>
            <a:r>
              <a:rPr lang="en-US" b="1" i="1" dirty="0">
                <a:solidFill>
                  <a:schemeClr val="bg1"/>
                </a:solidFill>
                <a:latin typeface="Goudy Old Style" panose="02020502050305020303" pitchFamily="18" charset="77"/>
              </a:rPr>
              <a:t>visceral Evil</a:t>
            </a:r>
          </a:p>
          <a:p>
            <a:endParaRPr lang="en-US"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She wanted to be with Nice people, away from Nasty people — that nursery distinction seeming at the moment more important than any later categories of Good and Bad or Friend and Enemy. She was roused from this state by noticing that it was lighter. She looked ahead: surely that bend in the road was more visible than it ought to be in such a fog? Certainly what had been grey was becoming white, almost dazzlingly white. A few yards further and luminous blue was showing overhead, and trees cast shadows (she had not seen a shadow for days), and then all of a sudden the enormous spaces of the sky had become visible and the pale golden sun, and looking back, as she took the turn to the Manor, Jane saw that she was standing on the shore of a little green sun-lit island looking down on a sea of white fog, furrowed and ridged yet level on the whole, which spread as far as she could see.—</a:t>
            </a:r>
            <a:r>
              <a:rPr lang="en-US" b="1" i="1" dirty="0">
                <a:solidFill>
                  <a:schemeClr val="bg1"/>
                </a:solidFill>
                <a:latin typeface="Goudy Old Style" panose="02020502050305020303" pitchFamily="18" charset="77"/>
              </a:rPr>
              <a:t>light and beauty and Goodness versus fog and Evil</a:t>
            </a:r>
          </a:p>
          <a:p>
            <a:endParaRPr lang="en-US" b="1" i="1" dirty="0">
              <a:solidFill>
                <a:schemeClr val="bg1"/>
              </a:solidFill>
              <a:latin typeface="Goudy Old Style" panose="02020502050305020303" pitchFamily="18" charset="77"/>
            </a:endParaRPr>
          </a:p>
        </p:txBody>
      </p:sp>
    </p:spTree>
    <p:extLst>
      <p:ext uri="{BB962C8B-B14F-4D97-AF65-F5344CB8AC3E}">
        <p14:creationId xmlns:p14="http://schemas.microsoft.com/office/powerpoint/2010/main" val="14183018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5" name="Picture 4" descr="A diagram of a structure&#10;&#10;Description automatically generated with low confidence">
            <a:extLst>
              <a:ext uri="{FF2B5EF4-FFF2-40B4-BE49-F238E27FC236}">
                <a16:creationId xmlns:a16="http://schemas.microsoft.com/office/drawing/2014/main" id="{62457163-A9C5-E542-A7AD-1EA65BAE523D}"/>
              </a:ext>
            </a:extLst>
          </p:cNvPr>
          <p:cNvPicPr>
            <a:picLocks noChangeAspect="1"/>
          </p:cNvPicPr>
          <p:nvPr/>
        </p:nvPicPr>
        <p:blipFill>
          <a:blip r:embed="rId2"/>
          <a:stretch>
            <a:fillRect/>
          </a:stretch>
        </p:blipFill>
        <p:spPr>
          <a:xfrm>
            <a:off x="124919" y="2248931"/>
            <a:ext cx="727021" cy="1893578"/>
          </a:xfrm>
          <a:prstGeom prst="rect">
            <a:avLst/>
          </a:prstGeom>
        </p:spPr>
      </p:pic>
      <p:sp>
        <p:nvSpPr>
          <p:cNvPr id="7" name="TextBox 6">
            <a:extLst>
              <a:ext uri="{FF2B5EF4-FFF2-40B4-BE49-F238E27FC236}">
                <a16:creationId xmlns:a16="http://schemas.microsoft.com/office/drawing/2014/main" id="{2A32E4E0-1ADC-F445-962E-2D6C5D7D584C}"/>
              </a:ext>
            </a:extLst>
          </p:cNvPr>
          <p:cNvSpPr txBox="1"/>
          <p:nvPr/>
        </p:nvSpPr>
        <p:spPr>
          <a:xfrm>
            <a:off x="959371" y="0"/>
            <a:ext cx="11243178" cy="9571851"/>
          </a:xfrm>
          <a:prstGeom prst="rect">
            <a:avLst/>
          </a:prstGeom>
          <a:noFill/>
        </p:spPr>
        <p:txBody>
          <a:bodyPr wrap="square">
            <a:spAutoFit/>
          </a:bodyPr>
          <a:lstStyle/>
          <a:p>
            <a:r>
              <a:rPr lang="en-US" sz="1750" b="1" u="sng" dirty="0">
                <a:solidFill>
                  <a:schemeClr val="bg1"/>
                </a:solidFill>
                <a:latin typeface="Goudy Old Style" panose="02020502050305020303" pitchFamily="18" charset="77"/>
              </a:rPr>
              <a:t>THEMES THAT APPEAR IN CHAPTER 6</a:t>
            </a:r>
          </a:p>
          <a:p>
            <a:r>
              <a:rPr lang="en-US" sz="1750" dirty="0">
                <a:solidFill>
                  <a:schemeClr val="bg1"/>
                </a:solidFill>
                <a:latin typeface="Goudy Old Style" panose="02020502050305020303" pitchFamily="18" charset="77"/>
              </a:rPr>
              <a:t>—</a:t>
            </a:r>
            <a:r>
              <a:rPr lang="en-US" sz="1750" b="1" i="1" dirty="0">
                <a:solidFill>
                  <a:schemeClr val="bg1"/>
                </a:solidFill>
                <a:latin typeface="Goudy Old Style" panose="02020502050305020303" pitchFamily="18" charset="77"/>
              </a:rPr>
              <a:t>manipulation by power</a:t>
            </a:r>
          </a:p>
          <a:p>
            <a:r>
              <a:rPr lang="en-US" sz="1750" dirty="0">
                <a:solidFill>
                  <a:schemeClr val="bg1"/>
                </a:solidFill>
                <a:latin typeface="Goudy Old Style" panose="02020502050305020303" pitchFamily="18" charset="77"/>
              </a:rPr>
              <a:t>—</a:t>
            </a:r>
            <a:r>
              <a:rPr lang="en-US" sz="1750" b="1" i="1" dirty="0">
                <a:solidFill>
                  <a:schemeClr val="bg1"/>
                </a:solidFill>
                <a:latin typeface="Goudy Old Style" panose="02020502050305020303" pitchFamily="18" charset="77"/>
              </a:rPr>
              <a:t>doublespeak and cognitive dissonance</a:t>
            </a:r>
          </a:p>
          <a:p>
            <a:r>
              <a:rPr lang="en-US" sz="1750" dirty="0">
                <a:solidFill>
                  <a:schemeClr val="bg1"/>
                </a:solidFill>
                <a:latin typeface="Goudy Old Style" panose="02020502050305020303" pitchFamily="18" charset="77"/>
              </a:rPr>
              <a:t>—</a:t>
            </a:r>
            <a:r>
              <a:rPr lang="en-US" sz="1750" b="1" i="1" dirty="0">
                <a:solidFill>
                  <a:schemeClr val="bg1"/>
                </a:solidFill>
                <a:latin typeface="Goudy Old Style" panose="02020502050305020303" pitchFamily="18" charset="77"/>
              </a:rPr>
              <a:t>coercive authority</a:t>
            </a:r>
          </a:p>
          <a:p>
            <a:r>
              <a:rPr lang="en-US" sz="1750" dirty="0">
                <a:solidFill>
                  <a:schemeClr val="bg1"/>
                </a:solidFill>
                <a:latin typeface="Goudy Old Style" panose="02020502050305020303" pitchFamily="18" charset="77"/>
              </a:rPr>
              <a:t>–</a:t>
            </a:r>
            <a:r>
              <a:rPr lang="en-US" sz="1750" b="1" i="1" dirty="0">
                <a:solidFill>
                  <a:schemeClr val="bg1"/>
                </a:solidFill>
                <a:latin typeface="Goudy Old Style" panose="02020502050305020303" pitchFamily="18" charset="77"/>
              </a:rPr>
              <a:t>fog and obscurantism</a:t>
            </a:r>
          </a:p>
          <a:p>
            <a:r>
              <a:rPr lang="en-US" sz="1750" dirty="0">
                <a:solidFill>
                  <a:schemeClr val="bg1"/>
                </a:solidFill>
                <a:latin typeface="Goudy Old Style" panose="02020502050305020303" pitchFamily="18" charset="77"/>
              </a:rPr>
              <a:t>–</a:t>
            </a:r>
            <a:r>
              <a:rPr lang="en-US" sz="1750" b="1" i="1" dirty="0">
                <a:solidFill>
                  <a:schemeClr val="bg1"/>
                </a:solidFill>
                <a:latin typeface="Goudy Old Style" panose="02020502050305020303" pitchFamily="18" charset="77"/>
              </a:rPr>
              <a:t>selective memory, denial of responsibility</a:t>
            </a:r>
          </a:p>
          <a:p>
            <a:r>
              <a:rPr lang="en-US" sz="1750" dirty="0">
                <a:solidFill>
                  <a:schemeClr val="bg1"/>
                </a:solidFill>
                <a:latin typeface="Goudy Old Style" panose="02020502050305020303" pitchFamily="18" charset="77"/>
              </a:rPr>
              <a:t>—</a:t>
            </a:r>
            <a:r>
              <a:rPr lang="en-US" sz="1750" b="1" i="1" dirty="0">
                <a:solidFill>
                  <a:schemeClr val="bg1"/>
                </a:solidFill>
                <a:latin typeface="Goudy Old Style" panose="02020502050305020303" pitchFamily="18" charset="77"/>
              </a:rPr>
              <a:t>media manipulation, propaganda, violence</a:t>
            </a:r>
          </a:p>
          <a:p>
            <a:r>
              <a:rPr lang="en-US" sz="1750" dirty="0">
                <a:solidFill>
                  <a:schemeClr val="bg1"/>
                </a:solidFill>
                <a:latin typeface="Goudy Old Style" panose="02020502050305020303" pitchFamily="18" charset="77"/>
              </a:rPr>
              <a:t>—</a:t>
            </a:r>
            <a:r>
              <a:rPr lang="en-US" sz="1750" b="1" i="1" dirty="0">
                <a:solidFill>
                  <a:schemeClr val="bg1"/>
                </a:solidFill>
                <a:latin typeface="Goudy Old Style" panose="02020502050305020303" pitchFamily="18" charset="77"/>
              </a:rPr>
              <a:t>supplanting the police </a:t>
            </a:r>
          </a:p>
          <a:p>
            <a:r>
              <a:rPr lang="en-US" sz="1750" dirty="0">
                <a:solidFill>
                  <a:schemeClr val="bg1"/>
                </a:solidFill>
                <a:latin typeface="Goudy Old Style" panose="02020502050305020303" pitchFamily="18" charset="77"/>
              </a:rPr>
              <a:t>—</a:t>
            </a:r>
            <a:r>
              <a:rPr lang="en-US" sz="1750" b="1" i="1" dirty="0">
                <a:solidFill>
                  <a:schemeClr val="bg1"/>
                </a:solidFill>
                <a:latin typeface="Goudy Old Style" panose="02020502050305020303" pitchFamily="18" charset="77"/>
              </a:rPr>
              <a:t>comfort without commitment</a:t>
            </a:r>
          </a:p>
          <a:p>
            <a:r>
              <a:rPr lang="en-US" sz="1750" dirty="0">
                <a:solidFill>
                  <a:schemeClr val="bg1"/>
                </a:solidFill>
                <a:latin typeface="Goudy Old Style" panose="02020502050305020303" pitchFamily="18" charset="77"/>
              </a:rPr>
              <a:t>—</a:t>
            </a:r>
            <a:r>
              <a:rPr lang="en-US" sz="1750" b="1" i="1" dirty="0">
                <a:solidFill>
                  <a:schemeClr val="bg1"/>
                </a:solidFill>
                <a:latin typeface="Goudy Old Style" panose="02020502050305020303" pitchFamily="18" charset="77"/>
              </a:rPr>
              <a:t>economic manipulation, coercive authority</a:t>
            </a:r>
          </a:p>
          <a:p>
            <a:r>
              <a:rPr lang="en-US" sz="1750" dirty="0">
                <a:solidFill>
                  <a:schemeClr val="bg1"/>
                </a:solidFill>
                <a:latin typeface="Goudy Old Style" panose="02020502050305020303" pitchFamily="18" charset="77"/>
              </a:rPr>
              <a:t>–</a:t>
            </a:r>
            <a:r>
              <a:rPr lang="en-US" sz="1750" b="1" i="1" dirty="0">
                <a:solidFill>
                  <a:schemeClr val="bg1"/>
                </a:solidFill>
                <a:latin typeface="Goudy Old Style" panose="02020502050305020303" pitchFamily="18" charset="77"/>
              </a:rPr>
              <a:t>beauty that shines in darkness</a:t>
            </a:r>
          </a:p>
          <a:p>
            <a:r>
              <a:rPr lang="en-US" sz="1750" dirty="0">
                <a:solidFill>
                  <a:schemeClr val="bg1"/>
                </a:solidFill>
                <a:latin typeface="Goudy Old Style" panose="02020502050305020303" pitchFamily="18" charset="77"/>
              </a:rPr>
              <a:t>—</a:t>
            </a:r>
            <a:r>
              <a:rPr lang="en-US" sz="1750" b="1" i="1" dirty="0">
                <a:solidFill>
                  <a:schemeClr val="bg1"/>
                </a:solidFill>
                <a:latin typeface="Goudy Old Style" panose="02020502050305020303" pitchFamily="18" charset="77"/>
              </a:rPr>
              <a:t>lure of Inner Ring, compromise/”selling out”</a:t>
            </a:r>
          </a:p>
          <a:p>
            <a:r>
              <a:rPr lang="en-US" sz="1750" dirty="0">
                <a:solidFill>
                  <a:schemeClr val="bg1"/>
                </a:solidFill>
                <a:latin typeface="Goudy Old Style" panose="02020502050305020303" pitchFamily="18" charset="77"/>
              </a:rPr>
              <a:t>—</a:t>
            </a:r>
            <a:r>
              <a:rPr lang="en-US" sz="1750" b="1" i="1" dirty="0">
                <a:solidFill>
                  <a:schemeClr val="bg1"/>
                </a:solidFill>
                <a:latin typeface="Goudy Old Style" panose="02020502050305020303" pitchFamily="18" charset="77"/>
              </a:rPr>
              <a:t>false teaching, false Christ</a:t>
            </a:r>
          </a:p>
          <a:p>
            <a:r>
              <a:rPr lang="en-US" sz="1750" dirty="0">
                <a:solidFill>
                  <a:schemeClr val="bg1"/>
                </a:solidFill>
                <a:latin typeface="Goudy Old Style" panose="02020502050305020303" pitchFamily="18" charset="77"/>
              </a:rPr>
              <a:t>—</a:t>
            </a:r>
            <a:r>
              <a:rPr lang="en-US" sz="1750" b="1" i="1" dirty="0">
                <a:solidFill>
                  <a:schemeClr val="bg1"/>
                </a:solidFill>
                <a:latin typeface="Goudy Old Style" panose="02020502050305020303" pitchFamily="18" charset="77"/>
              </a:rPr>
              <a:t>engineered violence for political ends</a:t>
            </a:r>
          </a:p>
          <a:p>
            <a:r>
              <a:rPr lang="en-US" sz="1750" dirty="0">
                <a:solidFill>
                  <a:schemeClr val="bg1"/>
                </a:solidFill>
                <a:latin typeface="Goudy Old Style" panose="02020502050305020303" pitchFamily="18" charset="77"/>
              </a:rPr>
              <a:t>—</a:t>
            </a:r>
            <a:r>
              <a:rPr lang="en-US" sz="1750" b="1" i="1" dirty="0">
                <a:solidFill>
                  <a:schemeClr val="bg1"/>
                </a:solidFill>
                <a:latin typeface="Goudy Old Style" panose="02020502050305020303" pitchFamily="18" charset="77"/>
              </a:rPr>
              <a:t>abuse of emergency powers to abrogate liberties</a:t>
            </a:r>
          </a:p>
          <a:p>
            <a:r>
              <a:rPr lang="en-US" sz="1750" dirty="0">
                <a:solidFill>
                  <a:schemeClr val="bg1"/>
                </a:solidFill>
                <a:latin typeface="Goudy Old Style" panose="02020502050305020303" pitchFamily="18" charset="77"/>
              </a:rPr>
              <a:t>—</a:t>
            </a:r>
            <a:r>
              <a:rPr lang="en-US" sz="1750" b="1" i="1" dirty="0">
                <a:solidFill>
                  <a:schemeClr val="bg1"/>
                </a:solidFill>
                <a:latin typeface="Goudy Old Style" panose="02020502050305020303" pitchFamily="18" charset="77"/>
              </a:rPr>
              <a:t>Evil, compromise, and self-deception</a:t>
            </a:r>
          </a:p>
          <a:p>
            <a:r>
              <a:rPr lang="en-US" sz="1750" dirty="0">
                <a:solidFill>
                  <a:schemeClr val="bg1"/>
                </a:solidFill>
                <a:latin typeface="Goudy Old Style" panose="02020502050305020303" pitchFamily="18" charset="77"/>
              </a:rPr>
              <a:t>—</a:t>
            </a:r>
            <a:r>
              <a:rPr lang="en-US" sz="1750" b="1" i="1" dirty="0">
                <a:solidFill>
                  <a:schemeClr val="bg1"/>
                </a:solidFill>
                <a:latin typeface="Goudy Old Style" panose="02020502050305020303" pitchFamily="18" charset="77"/>
              </a:rPr>
              <a:t>disdain of resistance, redefining criminal justice</a:t>
            </a:r>
          </a:p>
          <a:p>
            <a:r>
              <a:rPr lang="en-US" sz="1750" b="1" i="1" dirty="0">
                <a:solidFill>
                  <a:schemeClr val="bg1"/>
                </a:solidFill>
                <a:latin typeface="Goudy Old Style" panose="02020502050305020303" pitchFamily="18" charset="77"/>
              </a:rPr>
              <a:t>--liberties as reactionary and stopping “progress”</a:t>
            </a:r>
          </a:p>
          <a:p>
            <a:r>
              <a:rPr lang="en-US" sz="1750" dirty="0">
                <a:solidFill>
                  <a:schemeClr val="bg1"/>
                </a:solidFill>
                <a:latin typeface="Goudy Old Style" panose="02020502050305020303" pitchFamily="18" charset="77"/>
              </a:rPr>
              <a:t>—</a:t>
            </a:r>
            <a:r>
              <a:rPr lang="en-US" sz="1750" b="1" i="1" dirty="0">
                <a:solidFill>
                  <a:schemeClr val="bg1"/>
                </a:solidFill>
                <a:latin typeface="Goudy Old Style" panose="02020502050305020303" pitchFamily="18" charset="77"/>
              </a:rPr>
              <a:t>visceral Evil</a:t>
            </a:r>
          </a:p>
          <a:p>
            <a:r>
              <a:rPr lang="en-US" sz="1750" dirty="0">
                <a:solidFill>
                  <a:schemeClr val="bg1"/>
                </a:solidFill>
                <a:latin typeface="Goudy Old Style" panose="02020502050305020303" pitchFamily="18" charset="77"/>
              </a:rPr>
              <a:t>—</a:t>
            </a:r>
            <a:r>
              <a:rPr lang="en-US" sz="1750" b="1" i="1" dirty="0">
                <a:solidFill>
                  <a:schemeClr val="bg1"/>
                </a:solidFill>
                <a:latin typeface="Goudy Old Style" panose="02020502050305020303" pitchFamily="18" charset="77"/>
              </a:rPr>
              <a:t>light and beauty and Goodness versus fog and Evil</a:t>
            </a:r>
          </a:p>
          <a:p>
            <a:endParaRPr lang="en-US" sz="1400" dirty="0">
              <a:solidFill>
                <a:schemeClr val="bg1"/>
              </a:solidFill>
            </a:endParaRPr>
          </a:p>
          <a:p>
            <a:r>
              <a:rPr lang="en-US" sz="1400" dirty="0">
                <a:solidFill>
                  <a:schemeClr val="bg1"/>
                </a:solidFill>
              </a:rPr>
              <a:t>But I say, walk by the Spirit, and you will not gratify the desires of the flesh. For the desires of the flesh are against the Spirit, and the desires of the Spirit are against the flesh, for these are opposed to each other, to keep you from doing the things you want to do. </a:t>
            </a:r>
            <a:r>
              <a:rPr lang="en-US" sz="1400" b="1" baseline="30000" dirty="0">
                <a:solidFill>
                  <a:schemeClr val="bg1"/>
                </a:solidFill>
              </a:rPr>
              <a:t> </a:t>
            </a:r>
            <a:r>
              <a:rPr lang="en-US" sz="1400" dirty="0">
                <a:solidFill>
                  <a:schemeClr val="bg1"/>
                </a:solidFill>
              </a:rPr>
              <a:t>But if you are led by the Spirit, you are not under the law. Now the works of the flesh are evident: sexual immorality, impurity, sensuality, </a:t>
            </a:r>
            <a:r>
              <a:rPr lang="en-US" sz="1400" b="1" baseline="30000" dirty="0">
                <a:solidFill>
                  <a:schemeClr val="bg1"/>
                </a:solidFill>
              </a:rPr>
              <a:t>i</a:t>
            </a:r>
            <a:r>
              <a:rPr lang="en-US" sz="1400" dirty="0">
                <a:solidFill>
                  <a:schemeClr val="bg1"/>
                </a:solidFill>
              </a:rPr>
              <a:t>dolatry, sorcery, enmity, strife, jealousy, fits of anger, rivalries, dissensions, divisions, </a:t>
            </a:r>
            <a:r>
              <a:rPr lang="en-US" sz="1400" b="1" baseline="30000" dirty="0">
                <a:solidFill>
                  <a:schemeClr val="bg1"/>
                </a:solidFill>
              </a:rPr>
              <a:t> </a:t>
            </a:r>
            <a:r>
              <a:rPr lang="en-US" sz="1400" dirty="0">
                <a:solidFill>
                  <a:schemeClr val="bg1"/>
                </a:solidFill>
              </a:rPr>
              <a:t>envy,</a:t>
            </a:r>
            <a:r>
              <a:rPr lang="en-US" sz="1400" baseline="30000" dirty="0">
                <a:solidFill>
                  <a:schemeClr val="bg1"/>
                </a:solidFill>
              </a:rPr>
              <a:t>[</a:t>
            </a:r>
            <a:r>
              <a:rPr lang="en-US" sz="1400" dirty="0">
                <a:solidFill>
                  <a:schemeClr val="bg1"/>
                </a:solidFill>
              </a:rPr>
              <a:t>drunkenness, orgies, and things like these. I warn you, as I warned you before, that those who do such things will not inherit the kingdom of God. But the fruit of the Spirit is love, joy, peace, patience, kindness, goodness, faithfulness, </a:t>
            </a:r>
            <a:r>
              <a:rPr lang="en-US" sz="1400" b="1" baseline="30000" dirty="0">
                <a:solidFill>
                  <a:schemeClr val="bg1"/>
                </a:solidFill>
              </a:rPr>
              <a:t> </a:t>
            </a:r>
            <a:r>
              <a:rPr lang="en-US" sz="1400" dirty="0">
                <a:solidFill>
                  <a:schemeClr val="bg1"/>
                </a:solidFill>
              </a:rPr>
              <a:t>gentleness, self-control; against such things there is no law. --</a:t>
            </a:r>
            <a:r>
              <a:rPr lang="en-US" sz="1400" i="1" dirty="0">
                <a:solidFill>
                  <a:schemeClr val="bg1"/>
                </a:solidFill>
              </a:rPr>
              <a:t>Galatians 5</a:t>
            </a:r>
            <a:endParaRPr lang="en-US" sz="1400" b="1" i="1" dirty="0">
              <a:solidFill>
                <a:schemeClr val="bg1"/>
              </a:solidFill>
              <a:latin typeface="Goudy Old Style" panose="02020502050305020303" pitchFamily="18" charset="77"/>
            </a:endParaRPr>
          </a:p>
          <a:p>
            <a:endParaRPr lang="en-US" sz="1400" dirty="0">
              <a:solidFill>
                <a:schemeClr val="bg1"/>
              </a:solidFill>
              <a:latin typeface="Goudy Old Style" panose="02020502050305020303" pitchFamily="18" charset="77"/>
            </a:endParaRPr>
          </a:p>
          <a:p>
            <a:endParaRPr lang="en-US" sz="1400" b="1" i="1" dirty="0">
              <a:solidFill>
                <a:schemeClr val="bg1"/>
              </a:solidFill>
              <a:latin typeface="Goudy Old Style" panose="02020502050305020303" pitchFamily="18" charset="77"/>
            </a:endParaRPr>
          </a:p>
          <a:p>
            <a:endParaRPr lang="en-US" b="1" i="1" dirty="0">
              <a:solidFill>
                <a:schemeClr val="bg1"/>
              </a:solidFill>
              <a:latin typeface="Goudy Old Style" panose="02020502050305020303" pitchFamily="18" charset="77"/>
            </a:endParaRPr>
          </a:p>
          <a:p>
            <a:endParaRPr lang="en-US" b="1" i="1" dirty="0">
              <a:solidFill>
                <a:schemeClr val="bg1"/>
              </a:solidFill>
              <a:latin typeface="Goudy Old Style" panose="02020502050305020303" pitchFamily="18" charset="77"/>
            </a:endParaRPr>
          </a:p>
          <a:p>
            <a:endParaRPr lang="en-US" b="1" i="1" dirty="0">
              <a:solidFill>
                <a:schemeClr val="bg1"/>
              </a:solidFill>
              <a:latin typeface="Goudy Old Style" panose="02020502050305020303" pitchFamily="18" charset="77"/>
            </a:endParaRPr>
          </a:p>
          <a:p>
            <a:endParaRPr lang="en-US" b="1" i="1" dirty="0">
              <a:solidFill>
                <a:schemeClr val="bg1"/>
              </a:solidFill>
              <a:latin typeface="Goudy Old Style" panose="02020502050305020303" pitchFamily="18" charset="77"/>
            </a:endParaRPr>
          </a:p>
          <a:p>
            <a:endParaRPr lang="en-US" b="1" i="1" dirty="0">
              <a:solidFill>
                <a:schemeClr val="bg1"/>
              </a:solidFill>
              <a:latin typeface="Goudy Old Style" panose="02020502050305020303" pitchFamily="18" charset="77"/>
            </a:endParaRPr>
          </a:p>
          <a:p>
            <a:endParaRPr lang="en-US" dirty="0">
              <a:solidFill>
                <a:schemeClr val="bg1"/>
              </a:solidFill>
              <a:latin typeface="Goudy Old Style" panose="02020502050305020303" pitchFamily="18" charset="77"/>
            </a:endParaRPr>
          </a:p>
          <a:p>
            <a:endParaRPr lang="en-US" b="1" i="1" dirty="0">
              <a:solidFill>
                <a:schemeClr val="bg1"/>
              </a:solidFill>
              <a:latin typeface="Goudy Old Style" panose="02020502050305020303" pitchFamily="18" charset="77"/>
            </a:endParaRPr>
          </a:p>
          <a:p>
            <a:endParaRPr lang="en-US" dirty="0">
              <a:solidFill>
                <a:schemeClr val="bg1"/>
              </a:solidFill>
              <a:latin typeface="Goudy Old Style" panose="02020502050305020303" pitchFamily="18" charset="77"/>
            </a:endParaRPr>
          </a:p>
        </p:txBody>
      </p:sp>
    </p:spTree>
    <p:extLst>
      <p:ext uri="{BB962C8B-B14F-4D97-AF65-F5344CB8AC3E}">
        <p14:creationId xmlns:p14="http://schemas.microsoft.com/office/powerpoint/2010/main" val="24576294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843" y="2024746"/>
            <a:ext cx="824459" cy="1959425"/>
          </a:xfrm>
          <a:prstGeom prst="rect">
            <a:avLst/>
          </a:prstGeom>
        </p:spPr>
      </p:pic>
      <p:sp>
        <p:nvSpPr>
          <p:cNvPr id="6" name="Rectangle 5"/>
          <p:cNvSpPr/>
          <p:nvPr/>
        </p:nvSpPr>
        <p:spPr>
          <a:xfrm>
            <a:off x="1205344" y="0"/>
            <a:ext cx="10986656" cy="6740307"/>
          </a:xfrm>
          <a:prstGeom prst="rect">
            <a:avLst/>
          </a:prstGeom>
        </p:spPr>
        <p:txBody>
          <a:bodyPr wrap="square">
            <a:spAutoFit/>
          </a:bodyPr>
          <a:lstStyle/>
          <a:p>
            <a:r>
              <a:rPr lang="en-US" b="1" u="sng" dirty="0">
                <a:solidFill>
                  <a:schemeClr val="bg1"/>
                </a:solidFill>
                <a:latin typeface="Goudy Old Style" panose="02020502050305020303" pitchFamily="18" charset="77"/>
              </a:rPr>
              <a:t>Practices of Hope and of Wisdom</a:t>
            </a:r>
            <a:endParaRPr lang="en-US" dirty="0">
              <a:solidFill>
                <a:schemeClr val="bg1"/>
              </a:solidFill>
              <a:latin typeface="Goudy Old Style" panose="02020502050305020303" pitchFamily="18" charset="77"/>
              <a:ea typeface="Arial" charset="0"/>
              <a:cs typeface="Arial" charset="0"/>
            </a:endParaRPr>
          </a:p>
          <a:p>
            <a:r>
              <a:rPr lang="en-US" b="1" i="1" dirty="0">
                <a:solidFill>
                  <a:schemeClr val="bg1"/>
                </a:solidFill>
                <a:latin typeface="Goudy Old Style" panose="02020502050305020303" pitchFamily="18" charset="77"/>
              </a:rPr>
              <a:t>Finally, brothers, whatever is true, whatever is honorable, whatever is just, whatever is pure, whatever is lovely, whatever is commendable, if there is any excellence, if there is anything worthy of praise, think about these things.</a:t>
            </a:r>
            <a:r>
              <a:rPr lang="en-US" b="1" i="1" dirty="0"/>
              <a:t> </a:t>
            </a:r>
            <a:r>
              <a:rPr lang="en-US" b="1" i="1" dirty="0">
                <a:solidFill>
                  <a:schemeClr val="bg1"/>
                </a:solidFill>
                <a:latin typeface="Goudy Old Style" panose="02020502050305020303" pitchFamily="18" charset="77"/>
              </a:rPr>
              <a:t>What you have learned</a:t>
            </a:r>
            <a:r>
              <a:rPr lang="en-US" b="1" i="1" baseline="30000" dirty="0">
                <a:solidFill>
                  <a:schemeClr val="bg1"/>
                </a:solidFill>
                <a:latin typeface="Goudy Old Style" panose="02020502050305020303" pitchFamily="18" charset="77"/>
              </a:rPr>
              <a:t> </a:t>
            </a:r>
            <a:r>
              <a:rPr lang="en-US" b="1" i="1" dirty="0">
                <a:solidFill>
                  <a:schemeClr val="bg1"/>
                </a:solidFill>
                <a:latin typeface="Goudy Old Style" panose="02020502050305020303" pitchFamily="18" charset="77"/>
              </a:rPr>
              <a:t>and received and heard and seen in me—practice these things, and the God of peace will be with you.—</a:t>
            </a:r>
            <a:r>
              <a:rPr lang="en-US" sz="1600" i="1" dirty="0">
                <a:solidFill>
                  <a:schemeClr val="bg1"/>
                </a:solidFill>
                <a:latin typeface="Goudy Old Style" panose="02020502050305020303" pitchFamily="18" charset="77"/>
              </a:rPr>
              <a:t>Philippians 4:8-9</a:t>
            </a:r>
            <a:endParaRPr lang="en-US" sz="1600" b="1" i="1" dirty="0">
              <a:solidFill>
                <a:schemeClr val="bg1"/>
              </a:solidFill>
              <a:latin typeface="Goudy Old Style" panose="02020502050305020303" pitchFamily="18" charset="77"/>
            </a:endParaRPr>
          </a:p>
          <a:p>
            <a:pPr marL="342900" indent="-342900">
              <a:buAutoNum type="arabicPeriod"/>
            </a:pPr>
            <a:endParaRPr lang="en-US" b="1" dirty="0">
              <a:solidFill>
                <a:schemeClr val="bg1"/>
              </a:solidFill>
              <a:latin typeface="Goudy Old Style" panose="02020502050305020303" pitchFamily="18" charset="77"/>
            </a:endParaRPr>
          </a:p>
          <a:p>
            <a:pPr marL="342900" indent="-342900">
              <a:buAutoNum type="arabicPeriod"/>
            </a:pPr>
            <a:r>
              <a:rPr lang="en-US" b="1" dirty="0">
                <a:solidFill>
                  <a:schemeClr val="bg1"/>
                </a:solidFill>
                <a:latin typeface="Goudy Old Style" panose="02020502050305020303" pitchFamily="18" charset="77"/>
              </a:rPr>
              <a:t>Seek always to be true to your faith and its principles. </a:t>
            </a:r>
            <a:r>
              <a:rPr lang="en-US" i="1" dirty="0">
                <a:solidFill>
                  <a:schemeClr val="bg1"/>
                </a:solidFill>
                <a:latin typeface="Goudy Old Style" panose="02020502050305020303" pitchFamily="18" charset="77"/>
              </a:rPr>
              <a:t>If then you have been raised with Christ, seek the things that are above, where Christ is, seated at the right hand of God. Set your minds on things that are above, not on things that are on earth. For you have died, and your life is hidden with Christ in God. When Christ who is your life appears, then you also will appear with him in glory. Put to death therefore what is earthly in you: sexual immorality, impurity, passion, evil desire, and covetousness, which is idolatry</a:t>
            </a:r>
            <a:r>
              <a:rPr lang="en-US" sz="1600" dirty="0">
                <a:solidFill>
                  <a:schemeClr val="bg1"/>
                </a:solidFill>
                <a:latin typeface="Goudy Old Style" panose="02020502050305020303" pitchFamily="18" charset="77"/>
              </a:rPr>
              <a:t> (Col. 3:1-3) </a:t>
            </a:r>
            <a:endParaRPr lang="en-US" b="1" dirty="0">
              <a:solidFill>
                <a:schemeClr val="bg1"/>
              </a:solidFill>
              <a:latin typeface="Goudy Old Style" panose="02020502050305020303" pitchFamily="18" charset="77"/>
            </a:endParaRPr>
          </a:p>
          <a:p>
            <a:pPr marL="342900" indent="-342900">
              <a:buFontTx/>
              <a:buAutoNum type="arabicPeriod"/>
            </a:pPr>
            <a:r>
              <a:rPr lang="en-US" b="1" dirty="0">
                <a:solidFill>
                  <a:schemeClr val="bg1"/>
                </a:solidFill>
                <a:latin typeface="Goudy Old Style" panose="02020502050305020303" pitchFamily="18" charset="77"/>
              </a:rPr>
              <a:t>Be aware of the power of Beauty and Holiness and seek after them. </a:t>
            </a:r>
            <a:r>
              <a:rPr lang="en-US" i="1" dirty="0">
                <a:solidFill>
                  <a:schemeClr val="bg1"/>
                </a:solidFill>
                <a:latin typeface="Goudy Old Style" panose="02020502050305020303" pitchFamily="18" charset="77"/>
              </a:rPr>
              <a:t>One thing I have asked from the Lord, that I shall seek: that I may dwell in the house of the Lord all the days of my life, to behold the beauty of the Lord, and to meditate in His temple.</a:t>
            </a:r>
            <a:r>
              <a:rPr lang="en-US" sz="1600" dirty="0">
                <a:solidFill>
                  <a:schemeClr val="bg1"/>
                </a:solidFill>
                <a:latin typeface="Goudy Old Style" panose="02020502050305020303" pitchFamily="18" charset="77"/>
              </a:rPr>
              <a:t> (Ps. 27:4</a:t>
            </a:r>
            <a:r>
              <a:rPr lang="en-US" i="1" dirty="0">
                <a:solidFill>
                  <a:schemeClr val="bg1"/>
                </a:solidFill>
                <a:latin typeface="Goudy Old Style" panose="02020502050305020303" pitchFamily="18" charset="77"/>
              </a:rPr>
              <a:t>) Pursue peace with all people, and holiness, without which no one will see the Lord. </a:t>
            </a:r>
            <a:r>
              <a:rPr lang="en-US" sz="1600" dirty="0">
                <a:solidFill>
                  <a:schemeClr val="bg1"/>
                </a:solidFill>
                <a:latin typeface="Goudy Old Style" panose="02020502050305020303" pitchFamily="18" charset="77"/>
              </a:rPr>
              <a:t>(Hebrews 12:14)</a:t>
            </a:r>
            <a:r>
              <a:rPr lang="en-US" i="1" dirty="0">
                <a:solidFill>
                  <a:schemeClr val="bg1"/>
                </a:solidFill>
                <a:latin typeface="Goudy Old Style" panose="02020502050305020303" pitchFamily="18" charset="77"/>
              </a:rPr>
              <a:t> So flee youthful passions and pursue righteousness, faith, love, and peace, along with those who call on the Lord from a pure heart.</a:t>
            </a:r>
            <a:r>
              <a:rPr lang="en-US" sz="1600" dirty="0">
                <a:solidFill>
                  <a:schemeClr val="bg1"/>
                </a:solidFill>
                <a:latin typeface="Goudy Old Style" panose="02020502050305020303" pitchFamily="18" charset="77"/>
              </a:rPr>
              <a:t> (2 Tim. 2:22) </a:t>
            </a:r>
            <a:r>
              <a:rPr lang="en-US" i="1" dirty="0">
                <a:solidFill>
                  <a:schemeClr val="bg1"/>
                </a:solidFill>
                <a:latin typeface="Goudy Old Style" panose="02020502050305020303" pitchFamily="18" charset="77"/>
              </a:rPr>
              <a:t>And we all, with unveiled face, beholding the glory of the Lord,</a:t>
            </a:r>
            <a:r>
              <a:rPr lang="en-US" i="1" baseline="30000" dirty="0">
                <a:solidFill>
                  <a:schemeClr val="bg1"/>
                </a:solidFill>
                <a:latin typeface="Goudy Old Style" panose="02020502050305020303" pitchFamily="18" charset="77"/>
              </a:rPr>
              <a:t> </a:t>
            </a:r>
            <a:r>
              <a:rPr lang="en-US" i="1" dirty="0">
                <a:solidFill>
                  <a:schemeClr val="bg1"/>
                </a:solidFill>
                <a:latin typeface="Goudy Old Style" panose="02020502050305020303" pitchFamily="18" charset="77"/>
              </a:rPr>
              <a:t>are being transformed into the same image from one degree of glory to another.</a:t>
            </a:r>
            <a:r>
              <a:rPr lang="en-US" i="1" baseline="30000" dirty="0">
                <a:solidFill>
                  <a:schemeClr val="bg1"/>
                </a:solidFill>
                <a:latin typeface="Goudy Old Style" panose="02020502050305020303" pitchFamily="18" charset="77"/>
              </a:rPr>
              <a:t> </a:t>
            </a:r>
            <a:r>
              <a:rPr lang="en-US" i="1" dirty="0">
                <a:solidFill>
                  <a:schemeClr val="bg1"/>
                </a:solidFill>
                <a:latin typeface="Goudy Old Style" panose="02020502050305020303" pitchFamily="18" charset="77"/>
              </a:rPr>
              <a:t>For this comes from the Lord who is the Spirit. </a:t>
            </a:r>
            <a:r>
              <a:rPr lang="en-US" sz="1600" dirty="0">
                <a:solidFill>
                  <a:schemeClr val="bg1"/>
                </a:solidFill>
                <a:latin typeface="Goudy Old Style" panose="02020502050305020303" pitchFamily="18" charset="77"/>
              </a:rPr>
              <a:t>(2 Cor. 3:18)</a:t>
            </a:r>
            <a:endParaRPr lang="en-US" b="1" dirty="0">
              <a:solidFill>
                <a:schemeClr val="bg1"/>
              </a:solidFill>
              <a:latin typeface="Goudy Old Style" panose="02020502050305020303" pitchFamily="18" charset="77"/>
            </a:endParaRPr>
          </a:p>
          <a:p>
            <a:pPr marL="342900" indent="-342900">
              <a:buAutoNum type="arabicPeriod"/>
            </a:pPr>
            <a:r>
              <a:rPr lang="en-US" b="1" dirty="0">
                <a:solidFill>
                  <a:schemeClr val="bg1"/>
                </a:solidFill>
                <a:latin typeface="Goudy Old Style" panose="02020502050305020303" pitchFamily="18" charset="77"/>
              </a:rPr>
              <a:t>Stand up for what is right, even when it is costly. </a:t>
            </a:r>
            <a:r>
              <a:rPr lang="en-US" i="1" dirty="0">
                <a:solidFill>
                  <a:schemeClr val="bg1"/>
                </a:solidFill>
                <a:latin typeface="Goudy Old Style" panose="02020502050305020303" pitchFamily="18" charset="77"/>
              </a:rPr>
              <a:t>Consider him who endured from sinners such hostility against himself, so that you may not grow weary or fainthearted. In your struggle against sin you have not yet resisted to the point of shedding your blood.</a:t>
            </a:r>
            <a:r>
              <a:rPr lang="en-US" sz="1600" dirty="0">
                <a:solidFill>
                  <a:schemeClr val="bg1"/>
                </a:solidFill>
                <a:latin typeface="Goudy Old Style" panose="02020502050305020303" pitchFamily="18" charset="77"/>
              </a:rPr>
              <a:t> (Hebrews 12:3-4)</a:t>
            </a:r>
            <a:r>
              <a:rPr lang="en-US" dirty="0"/>
              <a:t> </a:t>
            </a:r>
            <a:r>
              <a:rPr lang="en-US" i="1" dirty="0">
                <a:solidFill>
                  <a:schemeClr val="bg1"/>
                </a:solidFill>
                <a:latin typeface="Goudy Old Style" panose="02020502050305020303" pitchFamily="18" charset="77"/>
              </a:rPr>
              <a:t>Sanctify them in the truth; your word is truth. As you sent me into the world, so I have sent them into the world. And for their sake I consecrate myself, that they also may be sanctified in truth. </a:t>
            </a:r>
            <a:r>
              <a:rPr lang="en-US" sz="1600" dirty="0">
                <a:solidFill>
                  <a:schemeClr val="bg1"/>
                </a:solidFill>
                <a:latin typeface="Goudy Old Style" panose="02020502050305020303" pitchFamily="18" charset="77"/>
              </a:rPr>
              <a:t>(John 17:17-18)</a:t>
            </a:r>
            <a:endParaRPr lang="en-US" sz="1600" b="1" i="1" dirty="0">
              <a:solidFill>
                <a:schemeClr val="bg1"/>
              </a:solidFill>
              <a:latin typeface="Goudy Old Style" panose="02020502050305020303" pitchFamily="18" charset="77"/>
            </a:endParaRPr>
          </a:p>
          <a:p>
            <a:pPr marL="342900" indent="-342900">
              <a:buAutoNum type="arabicPeriod"/>
            </a:pPr>
            <a:r>
              <a:rPr lang="en-US" b="1" dirty="0">
                <a:solidFill>
                  <a:schemeClr val="bg1"/>
                </a:solidFill>
                <a:latin typeface="Goudy Old Style" panose="02020502050305020303" pitchFamily="18" charset="77"/>
              </a:rPr>
              <a:t>Flee from Evil in all its manifestations.</a:t>
            </a:r>
            <a:r>
              <a:rPr lang="en-US" dirty="0"/>
              <a:t> </a:t>
            </a:r>
            <a:r>
              <a:rPr lang="en-US" i="1" dirty="0">
                <a:solidFill>
                  <a:schemeClr val="bg1"/>
                </a:solidFill>
                <a:latin typeface="Goudy Old Style" panose="02020502050305020303" pitchFamily="18" charset="77"/>
              </a:rPr>
              <a:t>Do not enter the path of the wicked, and do not walk in the way of the evil. Avoid it; do not go on it; turn away from it and pass on. </a:t>
            </a:r>
            <a:r>
              <a:rPr lang="en-US" sz="1600" dirty="0">
                <a:solidFill>
                  <a:schemeClr val="bg1"/>
                </a:solidFill>
                <a:latin typeface="Goudy Old Style" panose="02020502050305020303" pitchFamily="18" charset="77"/>
              </a:rPr>
              <a:t>(Proverbs 4:14-15) </a:t>
            </a:r>
            <a:r>
              <a:rPr lang="en-US" i="1" dirty="0">
                <a:solidFill>
                  <a:schemeClr val="bg1"/>
                </a:solidFill>
                <a:latin typeface="Goudy Old Style" panose="02020502050305020303" pitchFamily="18" charset="77"/>
              </a:rPr>
              <a:t>But as for you, O man of God, flee these things. Pursue righteousness, godliness, faith, love, steadfastness, gentleness.</a:t>
            </a:r>
            <a:r>
              <a:rPr lang="en-US" sz="1600" dirty="0">
                <a:solidFill>
                  <a:schemeClr val="bg1"/>
                </a:solidFill>
                <a:latin typeface="Goudy Old Style" panose="02020502050305020303" pitchFamily="18" charset="77"/>
              </a:rPr>
              <a:t>(I Timothy 6:11)</a:t>
            </a:r>
            <a:endParaRPr lang="en-US" dirty="0">
              <a:solidFill>
                <a:schemeClr val="bg1"/>
              </a:solidFill>
              <a:latin typeface="Goudy Old Style" panose="02020502050305020303" pitchFamily="18" charset="77"/>
            </a:endParaRPr>
          </a:p>
        </p:txBody>
      </p:sp>
    </p:spTree>
    <p:extLst>
      <p:ext uri="{BB962C8B-B14F-4D97-AF65-F5344CB8AC3E}">
        <p14:creationId xmlns:p14="http://schemas.microsoft.com/office/powerpoint/2010/main" val="17674515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843" y="2024746"/>
            <a:ext cx="824459" cy="1959425"/>
          </a:xfrm>
          <a:prstGeom prst="rect">
            <a:avLst/>
          </a:prstGeom>
        </p:spPr>
      </p:pic>
      <p:sp>
        <p:nvSpPr>
          <p:cNvPr id="6" name="Rectangle 5"/>
          <p:cNvSpPr/>
          <p:nvPr/>
        </p:nvSpPr>
        <p:spPr>
          <a:xfrm>
            <a:off x="1205344" y="0"/>
            <a:ext cx="10861737" cy="6155531"/>
          </a:xfrm>
          <a:prstGeom prst="rect">
            <a:avLst/>
          </a:prstGeom>
        </p:spPr>
        <p:txBody>
          <a:bodyPr wrap="square">
            <a:spAutoFit/>
          </a:bodyPr>
          <a:lstStyle/>
          <a:p>
            <a:pPr algn="ctr"/>
            <a:endParaRPr lang="en-US" b="1" dirty="0">
              <a:solidFill>
                <a:schemeClr val="bg1"/>
              </a:solidFill>
              <a:latin typeface="Goudy Old Style" charset="0"/>
              <a:ea typeface="Goudy Old Style" charset="0"/>
              <a:cs typeface="Goudy Old Style" charset="0"/>
            </a:endParaRPr>
          </a:p>
          <a:p>
            <a:r>
              <a:rPr lang="en-US" dirty="0"/>
              <a:t> </a:t>
            </a:r>
            <a:endParaRPr lang="en-US" b="1" dirty="0">
              <a:solidFill>
                <a:schemeClr val="bg1"/>
              </a:solidFill>
              <a:latin typeface="Goudy Old Style" charset="0"/>
              <a:ea typeface="Goudy Old Style" charset="0"/>
              <a:cs typeface="Goudy Old Style" charset="0"/>
            </a:endParaRPr>
          </a:p>
          <a:p>
            <a:pPr algn="ctr"/>
            <a:endParaRPr lang="en-US" sz="2000" b="1" u="sng" dirty="0">
              <a:solidFill>
                <a:schemeClr val="bg1"/>
              </a:solidFill>
              <a:latin typeface="Goudy Old Style" charset="0"/>
              <a:ea typeface="Goudy Old Style" charset="0"/>
              <a:cs typeface="Goudy Old Style" charset="0"/>
            </a:endParaRPr>
          </a:p>
          <a:p>
            <a:pPr algn="ctr"/>
            <a:endParaRPr lang="en-US" sz="2000" b="1" u="sng" dirty="0">
              <a:solidFill>
                <a:schemeClr val="bg1"/>
              </a:solidFill>
              <a:latin typeface="Goudy Old Style" charset="0"/>
              <a:ea typeface="Goudy Old Style" charset="0"/>
              <a:cs typeface="Goudy Old Style" charset="0"/>
            </a:endParaRPr>
          </a:p>
          <a:p>
            <a:pPr algn="ctr"/>
            <a:r>
              <a:rPr lang="en-US" sz="2000" b="1" u="sng" dirty="0">
                <a:solidFill>
                  <a:schemeClr val="bg1"/>
                </a:solidFill>
                <a:latin typeface="Goudy Old Style" charset="0"/>
                <a:ea typeface="Goudy Old Style" charset="0"/>
                <a:cs typeface="Goudy Old Style" charset="0"/>
              </a:rPr>
              <a:t>How Lovely are Thy Dwellings Fair</a:t>
            </a:r>
          </a:p>
          <a:p>
            <a:pPr algn="ctr"/>
            <a:endParaRPr lang="en-US" b="1" dirty="0">
              <a:solidFill>
                <a:schemeClr val="bg1"/>
              </a:solidFill>
              <a:latin typeface="Goudy Old Style" charset="0"/>
              <a:ea typeface="Goudy Old Style" charset="0"/>
              <a:cs typeface="Goudy Old Style" charset="0"/>
            </a:endParaRPr>
          </a:p>
          <a:p>
            <a:pPr algn="ctr">
              <a:lnSpc>
                <a:spcPct val="150000"/>
              </a:lnSpc>
            </a:pPr>
            <a:r>
              <a:rPr lang="en-US" b="1" dirty="0">
                <a:solidFill>
                  <a:schemeClr val="bg1"/>
                </a:solidFill>
                <a:latin typeface="Goudy Old Style" panose="02020502050305020303" pitchFamily="18" charset="77"/>
              </a:rPr>
              <a:t>How lovely are Thy dwellings fair, O Lord of Hosts. </a:t>
            </a:r>
          </a:p>
          <a:p>
            <a:pPr algn="ctr">
              <a:lnSpc>
                <a:spcPct val="150000"/>
              </a:lnSpc>
            </a:pPr>
            <a:r>
              <a:rPr lang="en-US" b="1" dirty="0">
                <a:solidFill>
                  <a:schemeClr val="bg1"/>
                </a:solidFill>
                <a:latin typeface="Goudy Old Style" panose="02020502050305020303" pitchFamily="18" charset="77"/>
              </a:rPr>
              <a:t>My soul ever </a:t>
            </a:r>
            <a:r>
              <a:rPr lang="en-US" b="1" dirty="0" err="1">
                <a:solidFill>
                  <a:schemeClr val="bg1"/>
                </a:solidFill>
                <a:latin typeface="Goudy Old Style" panose="02020502050305020303" pitchFamily="18" charset="77"/>
              </a:rPr>
              <a:t>longeth</a:t>
            </a:r>
            <a:r>
              <a:rPr lang="en-US" b="1" dirty="0">
                <a:solidFill>
                  <a:schemeClr val="bg1"/>
                </a:solidFill>
                <a:latin typeface="Goudy Old Style" panose="02020502050305020303" pitchFamily="18" charset="77"/>
              </a:rPr>
              <a:t> and </a:t>
            </a:r>
            <a:r>
              <a:rPr lang="en-US" b="1" dirty="0" err="1">
                <a:solidFill>
                  <a:schemeClr val="bg1"/>
                </a:solidFill>
                <a:latin typeface="Goudy Old Style" panose="02020502050305020303" pitchFamily="18" charset="77"/>
              </a:rPr>
              <a:t>fainteth</a:t>
            </a:r>
            <a:r>
              <a:rPr lang="en-US" b="1" dirty="0">
                <a:solidFill>
                  <a:schemeClr val="bg1"/>
                </a:solidFill>
                <a:latin typeface="Goudy Old Style" panose="02020502050305020303" pitchFamily="18" charset="77"/>
              </a:rPr>
              <a:t> sore </a:t>
            </a:r>
          </a:p>
          <a:p>
            <a:pPr algn="ctr">
              <a:lnSpc>
                <a:spcPct val="150000"/>
              </a:lnSpc>
            </a:pPr>
            <a:r>
              <a:rPr lang="en-US" b="1" dirty="0">
                <a:solidFill>
                  <a:schemeClr val="bg1"/>
                </a:solidFill>
                <a:latin typeface="Goudy Old Style" panose="02020502050305020303" pitchFamily="18" charset="77"/>
              </a:rPr>
              <a:t>for the blest courts of the Lord: </a:t>
            </a:r>
          </a:p>
          <a:p>
            <a:pPr algn="ctr">
              <a:lnSpc>
                <a:spcPct val="150000"/>
              </a:lnSpc>
            </a:pPr>
            <a:r>
              <a:rPr lang="en-US" b="1" dirty="0">
                <a:solidFill>
                  <a:schemeClr val="bg1"/>
                </a:solidFill>
                <a:latin typeface="Goudy Old Style" panose="02020502050305020303" pitchFamily="18" charset="77"/>
              </a:rPr>
              <a:t>My heart and flesh do cry to the living God. </a:t>
            </a:r>
          </a:p>
          <a:p>
            <a:pPr algn="ctr">
              <a:lnSpc>
                <a:spcPct val="150000"/>
              </a:lnSpc>
            </a:pPr>
            <a:r>
              <a:rPr lang="en-US" b="1" dirty="0">
                <a:solidFill>
                  <a:schemeClr val="bg1"/>
                </a:solidFill>
                <a:latin typeface="Goudy Old Style" panose="02020502050305020303" pitchFamily="18" charset="77"/>
              </a:rPr>
              <a:t>O blest are they that in Thy house are dwelling: </a:t>
            </a:r>
          </a:p>
          <a:p>
            <a:pPr algn="ctr">
              <a:lnSpc>
                <a:spcPct val="150000"/>
              </a:lnSpc>
            </a:pPr>
            <a:r>
              <a:rPr lang="en-US" b="1" dirty="0">
                <a:solidFill>
                  <a:schemeClr val="bg1"/>
                </a:solidFill>
                <a:latin typeface="Goudy Old Style" panose="02020502050305020303" pitchFamily="18" charset="77"/>
              </a:rPr>
              <a:t>They ever praise Thee, O Lord, for evermore.</a:t>
            </a:r>
          </a:p>
          <a:p>
            <a:pPr algn="ctr"/>
            <a:endParaRPr lang="en-US" b="1" i="1" dirty="0">
              <a:solidFill>
                <a:schemeClr val="bg1"/>
              </a:solidFill>
              <a:latin typeface="Goudy Old Style" panose="02020502050305020303" pitchFamily="18" charset="77"/>
              <a:ea typeface="Arial" charset="0"/>
              <a:cs typeface="Arial" charset="0"/>
            </a:endParaRPr>
          </a:p>
          <a:p>
            <a:pPr algn="ctr"/>
            <a:endParaRPr lang="en-US" b="1" i="1" dirty="0">
              <a:solidFill>
                <a:schemeClr val="bg1"/>
              </a:solidFill>
              <a:latin typeface="Goudy Old Style" panose="02020502050305020303" pitchFamily="18" charset="77"/>
              <a:ea typeface="Arial" charset="0"/>
              <a:cs typeface="Arial" charset="0"/>
            </a:endParaRPr>
          </a:p>
          <a:p>
            <a:pPr algn="ctr"/>
            <a:endParaRPr lang="en-US" b="1" i="1" dirty="0">
              <a:solidFill>
                <a:schemeClr val="bg1"/>
              </a:solidFill>
              <a:latin typeface="Goudy Old Style" panose="02020502050305020303" pitchFamily="18" charset="77"/>
              <a:ea typeface="Arial" charset="0"/>
              <a:cs typeface="Arial" charset="0"/>
            </a:endParaRPr>
          </a:p>
          <a:p>
            <a:pPr algn="ctr"/>
            <a:r>
              <a:rPr lang="en-US" sz="1600" i="1" dirty="0">
                <a:solidFill>
                  <a:schemeClr val="bg1"/>
                </a:solidFill>
              </a:rPr>
              <a:t>(1868, Fourth movement of Johannes Brahms’  </a:t>
            </a:r>
          </a:p>
          <a:p>
            <a:pPr algn="ctr"/>
            <a:r>
              <a:rPr lang="en-US" sz="1600" i="1" dirty="0">
                <a:solidFill>
                  <a:schemeClr val="bg1"/>
                </a:solidFill>
              </a:rPr>
              <a:t>“Ein </a:t>
            </a:r>
            <a:r>
              <a:rPr lang="en-US" sz="1600" i="1" dirty="0" err="1">
                <a:solidFill>
                  <a:schemeClr val="bg1"/>
                </a:solidFill>
              </a:rPr>
              <a:t>deutsches</a:t>
            </a:r>
            <a:r>
              <a:rPr lang="en-US" sz="1600" i="1" dirty="0">
                <a:solidFill>
                  <a:schemeClr val="bg1"/>
                </a:solidFill>
              </a:rPr>
              <a:t> Requiem” (Op. 45). </a:t>
            </a:r>
          </a:p>
          <a:p>
            <a:pPr algn="ctr"/>
            <a:r>
              <a:rPr lang="en-US" sz="1600" i="1" dirty="0">
                <a:solidFill>
                  <a:schemeClr val="bg1"/>
                </a:solidFill>
              </a:rPr>
              <a:t>The text [originally “Wie </a:t>
            </a:r>
            <a:r>
              <a:rPr lang="en-US" sz="1600" i="1" dirty="0" err="1">
                <a:solidFill>
                  <a:schemeClr val="bg1"/>
                </a:solidFill>
              </a:rPr>
              <a:t>lieblich</a:t>
            </a:r>
            <a:r>
              <a:rPr lang="en-US" sz="1600" i="1" dirty="0">
                <a:solidFill>
                  <a:schemeClr val="bg1"/>
                </a:solidFill>
              </a:rPr>
              <a:t> </a:t>
            </a:r>
            <a:r>
              <a:rPr lang="en-US" sz="1600" i="1" dirty="0" err="1">
                <a:solidFill>
                  <a:schemeClr val="bg1"/>
                </a:solidFill>
              </a:rPr>
              <a:t>sind</a:t>
            </a:r>
            <a:r>
              <a:rPr lang="en-US" sz="1600" i="1" dirty="0">
                <a:solidFill>
                  <a:schemeClr val="bg1"/>
                </a:solidFill>
              </a:rPr>
              <a:t> </a:t>
            </a:r>
            <a:r>
              <a:rPr lang="en-US" sz="1600" i="1" dirty="0" err="1">
                <a:solidFill>
                  <a:schemeClr val="bg1"/>
                </a:solidFill>
              </a:rPr>
              <a:t>deine</a:t>
            </a:r>
            <a:r>
              <a:rPr lang="en-US" sz="1600" i="1" dirty="0">
                <a:solidFill>
                  <a:schemeClr val="bg1"/>
                </a:solidFill>
              </a:rPr>
              <a:t> </a:t>
            </a:r>
            <a:r>
              <a:rPr lang="en-US" sz="1600" i="1" dirty="0" err="1">
                <a:solidFill>
                  <a:schemeClr val="bg1"/>
                </a:solidFill>
              </a:rPr>
              <a:t>Wohnungen</a:t>
            </a:r>
            <a:r>
              <a:rPr lang="en-US" sz="1600" i="1" dirty="0">
                <a:solidFill>
                  <a:schemeClr val="bg1"/>
                </a:solidFill>
              </a:rPr>
              <a:t>”]</a:t>
            </a:r>
          </a:p>
          <a:p>
            <a:pPr algn="ctr"/>
            <a:r>
              <a:rPr lang="en-US" sz="1600" i="1" dirty="0">
                <a:solidFill>
                  <a:schemeClr val="bg1"/>
                </a:solidFill>
              </a:rPr>
              <a:t> is based on Psalm 84)</a:t>
            </a:r>
            <a:endParaRPr lang="en-US" sz="1600" b="1" i="1" dirty="0">
              <a:solidFill>
                <a:schemeClr val="bg1"/>
              </a:solidFill>
              <a:latin typeface="Goudy Old Style" panose="02020502050305020303" pitchFamily="18" charset="77"/>
              <a:ea typeface="Arial" charset="0"/>
              <a:cs typeface="Arial" charset="0"/>
            </a:endParaRPr>
          </a:p>
        </p:txBody>
      </p:sp>
    </p:spTree>
    <p:extLst>
      <p:ext uri="{BB962C8B-B14F-4D97-AF65-F5344CB8AC3E}">
        <p14:creationId xmlns:p14="http://schemas.microsoft.com/office/powerpoint/2010/main" val="2941476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843" y="2024746"/>
            <a:ext cx="824459" cy="1959425"/>
          </a:xfrm>
          <a:prstGeom prst="rect">
            <a:avLst/>
          </a:prstGeom>
        </p:spPr>
      </p:pic>
      <p:sp>
        <p:nvSpPr>
          <p:cNvPr id="6" name="Rectangle 5"/>
          <p:cNvSpPr/>
          <p:nvPr/>
        </p:nvSpPr>
        <p:spPr>
          <a:xfrm>
            <a:off x="1259174" y="1305342"/>
            <a:ext cx="10807908" cy="4380686"/>
          </a:xfrm>
          <a:prstGeom prst="rect">
            <a:avLst/>
          </a:prstGeom>
        </p:spPr>
        <p:txBody>
          <a:bodyPr wrap="square">
            <a:spAutoFit/>
          </a:bodyPr>
          <a:lstStyle/>
          <a:p>
            <a:pPr algn="ctr"/>
            <a:r>
              <a:rPr lang="en-US" sz="2200" b="1" dirty="0">
                <a:solidFill>
                  <a:schemeClr val="bg1"/>
                </a:solidFill>
                <a:latin typeface="Goudy Old Style" charset="0"/>
                <a:ea typeface="Goudy Old Style" charset="0"/>
                <a:cs typeface="Goudy Old Style" charset="0"/>
              </a:rPr>
              <a:t>For at one time you were darkness, but now you are light in the Lord. </a:t>
            </a:r>
          </a:p>
          <a:p>
            <a:pPr algn="ctr"/>
            <a:r>
              <a:rPr lang="en-US" sz="2200" b="1" dirty="0">
                <a:solidFill>
                  <a:schemeClr val="bg1"/>
                </a:solidFill>
                <a:latin typeface="Goudy Old Style" charset="0"/>
                <a:ea typeface="Goudy Old Style" charset="0"/>
                <a:cs typeface="Goudy Old Style" charset="0"/>
              </a:rPr>
              <a:t>Walk as children of light (for the fruit of light is found in all that is good and right and true), and try to discern what is pleasing to the Lord. Take no part in the unfruitful works of darkness, but instead expose them. For it is shameful even to speak of the things that they do in secret. </a:t>
            </a:r>
            <a:r>
              <a:rPr lang="en-US" sz="2200" b="1" baseline="30000" dirty="0">
                <a:solidFill>
                  <a:schemeClr val="bg1"/>
                </a:solidFill>
                <a:latin typeface="Goudy Old Style" charset="0"/>
                <a:ea typeface="Goudy Old Style" charset="0"/>
                <a:cs typeface="Goudy Old Style" charset="0"/>
              </a:rPr>
              <a:t> </a:t>
            </a:r>
            <a:r>
              <a:rPr lang="en-US" sz="2200" b="1" dirty="0">
                <a:solidFill>
                  <a:schemeClr val="bg1"/>
                </a:solidFill>
                <a:latin typeface="Goudy Old Style" charset="0"/>
                <a:ea typeface="Goudy Old Style" charset="0"/>
                <a:cs typeface="Goudy Old Style" charset="0"/>
              </a:rPr>
              <a:t>But when anything is exposed by the light, it becomes visible, for anything that becomes visible is light. Therefore it says, “Awake, O sleeper, </a:t>
            </a:r>
          </a:p>
          <a:p>
            <a:pPr algn="ctr"/>
            <a:r>
              <a:rPr lang="en-US" sz="2200" b="1" dirty="0">
                <a:solidFill>
                  <a:schemeClr val="bg1"/>
                </a:solidFill>
                <a:latin typeface="Goudy Old Style" charset="0"/>
                <a:ea typeface="Goudy Old Style" charset="0"/>
                <a:cs typeface="Goudy Old Style" charset="0"/>
              </a:rPr>
              <a:t>and arise from the dead, and Christ will shine on you.”</a:t>
            </a:r>
          </a:p>
          <a:p>
            <a:pPr algn="ctr"/>
            <a:endParaRPr lang="en-US" sz="2200" b="1" baseline="30000" dirty="0">
              <a:solidFill>
                <a:schemeClr val="bg1"/>
              </a:solidFill>
              <a:latin typeface="Goudy Old Style" charset="0"/>
              <a:ea typeface="Goudy Old Style" charset="0"/>
              <a:cs typeface="Goudy Old Style" charset="0"/>
            </a:endParaRPr>
          </a:p>
          <a:p>
            <a:pPr algn="ctr"/>
            <a:r>
              <a:rPr lang="en-US" sz="2200" b="1" dirty="0">
                <a:solidFill>
                  <a:schemeClr val="bg1"/>
                </a:solidFill>
                <a:latin typeface="Goudy Old Style" charset="0"/>
                <a:ea typeface="Goudy Old Style" charset="0"/>
                <a:cs typeface="Goudy Old Style" charset="0"/>
              </a:rPr>
              <a:t>Look carefully then how you walk, not as unwise but as wise, </a:t>
            </a:r>
          </a:p>
          <a:p>
            <a:pPr algn="ctr"/>
            <a:r>
              <a:rPr lang="en-US" sz="2200" b="1" dirty="0">
                <a:solidFill>
                  <a:schemeClr val="bg1"/>
                </a:solidFill>
                <a:latin typeface="Goudy Old Style" charset="0"/>
                <a:ea typeface="Goudy Old Style" charset="0"/>
                <a:cs typeface="Goudy Old Style" charset="0"/>
              </a:rPr>
              <a:t>making the best use of the time, because the days are evil. Therefore do not be foolish, </a:t>
            </a:r>
          </a:p>
          <a:p>
            <a:pPr algn="ctr"/>
            <a:r>
              <a:rPr lang="en-US" sz="2200" b="1" dirty="0">
                <a:solidFill>
                  <a:schemeClr val="bg1"/>
                </a:solidFill>
                <a:latin typeface="Goudy Old Style" charset="0"/>
                <a:ea typeface="Goudy Old Style" charset="0"/>
                <a:cs typeface="Goudy Old Style" charset="0"/>
              </a:rPr>
              <a:t>but understand what the will of the Lord is. </a:t>
            </a:r>
          </a:p>
          <a:p>
            <a:pPr algn="ctr"/>
            <a:endParaRPr lang="en-US" sz="2200" b="1" i="0" dirty="0">
              <a:solidFill>
                <a:schemeClr val="bg1"/>
              </a:solidFill>
              <a:effectLst/>
              <a:latin typeface="Goudy Old Style" charset="0"/>
              <a:ea typeface="Goudy Old Style" charset="0"/>
              <a:cs typeface="Goudy Old Style" charset="0"/>
            </a:endParaRPr>
          </a:p>
          <a:p>
            <a:pPr algn="ctr"/>
            <a:r>
              <a:rPr lang="en-US" i="1" dirty="0">
                <a:solidFill>
                  <a:schemeClr val="bg1"/>
                </a:solidFill>
                <a:latin typeface="Arial" charset="0"/>
                <a:ea typeface="Arial" charset="0"/>
                <a:cs typeface="Arial" charset="0"/>
              </a:rPr>
              <a:t>Ephesians 5: 8-17</a:t>
            </a:r>
            <a:endParaRPr lang="en-US" i="1" dirty="0">
              <a:solidFill>
                <a:schemeClr val="bg1"/>
              </a:solidFill>
              <a:effectLst/>
              <a:latin typeface="Arial" charset="0"/>
              <a:ea typeface="Arial" charset="0"/>
              <a:cs typeface="Arial" charset="0"/>
            </a:endParaRPr>
          </a:p>
        </p:txBody>
      </p:sp>
    </p:spTree>
    <p:extLst>
      <p:ext uri="{BB962C8B-B14F-4D97-AF65-F5344CB8AC3E}">
        <p14:creationId xmlns:p14="http://schemas.microsoft.com/office/powerpoint/2010/main" val="2190424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843" y="2024746"/>
            <a:ext cx="824459" cy="1959425"/>
          </a:xfrm>
          <a:prstGeom prst="rect">
            <a:avLst/>
          </a:prstGeom>
        </p:spPr>
      </p:pic>
      <p:sp>
        <p:nvSpPr>
          <p:cNvPr id="6" name="Rectangle 5"/>
          <p:cNvSpPr/>
          <p:nvPr/>
        </p:nvSpPr>
        <p:spPr>
          <a:xfrm>
            <a:off x="1205344" y="0"/>
            <a:ext cx="10861737" cy="4708981"/>
          </a:xfrm>
          <a:prstGeom prst="rect">
            <a:avLst/>
          </a:prstGeom>
        </p:spPr>
        <p:txBody>
          <a:bodyPr wrap="square">
            <a:spAutoFit/>
          </a:bodyPr>
          <a:lstStyle/>
          <a:p>
            <a:pPr algn="ctr"/>
            <a:endParaRPr lang="en-US" b="1" dirty="0">
              <a:solidFill>
                <a:schemeClr val="bg1"/>
              </a:solidFill>
              <a:latin typeface="Goudy Old Style" charset="0"/>
              <a:ea typeface="Goudy Old Style" charset="0"/>
              <a:cs typeface="Goudy Old Style" charset="0"/>
            </a:endParaRPr>
          </a:p>
          <a:p>
            <a:r>
              <a:rPr lang="en-US" dirty="0"/>
              <a:t> </a:t>
            </a:r>
            <a:endParaRPr lang="en-US" b="1" dirty="0">
              <a:solidFill>
                <a:schemeClr val="bg1"/>
              </a:solidFill>
              <a:latin typeface="Goudy Old Style" charset="0"/>
              <a:ea typeface="Goudy Old Style" charset="0"/>
              <a:cs typeface="Goudy Old Style" charset="0"/>
            </a:endParaRPr>
          </a:p>
          <a:p>
            <a:pPr algn="ctr"/>
            <a:endParaRPr lang="en-US" b="1" dirty="0">
              <a:solidFill>
                <a:schemeClr val="bg1"/>
              </a:solidFill>
              <a:latin typeface="Goudy Old Style" charset="0"/>
              <a:ea typeface="Goudy Old Style" charset="0"/>
              <a:cs typeface="Goudy Old Style" charset="0"/>
            </a:endParaRPr>
          </a:p>
          <a:p>
            <a:pPr algn="ctr"/>
            <a:endParaRPr lang="en-US" b="1" dirty="0">
              <a:solidFill>
                <a:schemeClr val="bg1"/>
              </a:solidFill>
              <a:latin typeface="Goudy Old Style" charset="0"/>
              <a:ea typeface="Goudy Old Style" charset="0"/>
              <a:cs typeface="Goudy Old Style" charset="0"/>
            </a:endParaRPr>
          </a:p>
          <a:p>
            <a:pPr algn="ctr"/>
            <a:r>
              <a:rPr lang="en-US" b="1" dirty="0">
                <a:solidFill>
                  <a:schemeClr val="bg1"/>
                </a:solidFill>
                <a:latin typeface="Goudy Old Style" charset="0"/>
                <a:ea typeface="Goudy Old Style" charset="0"/>
                <a:cs typeface="Goudy Old Style" charset="0"/>
              </a:rPr>
              <a:t>For at one time you were darkness, but now you are light in the Lord. </a:t>
            </a:r>
          </a:p>
          <a:p>
            <a:pPr algn="ctr"/>
            <a:r>
              <a:rPr lang="en-US" b="1" dirty="0">
                <a:solidFill>
                  <a:schemeClr val="bg1"/>
                </a:solidFill>
                <a:latin typeface="Goudy Old Style" charset="0"/>
                <a:ea typeface="Goudy Old Style" charset="0"/>
                <a:cs typeface="Goudy Old Style" charset="0"/>
              </a:rPr>
              <a:t>Walk as children of light (for the fruit of light is found in all that is good and right and true), </a:t>
            </a:r>
          </a:p>
          <a:p>
            <a:pPr algn="ctr"/>
            <a:r>
              <a:rPr lang="en-US" b="1" dirty="0">
                <a:solidFill>
                  <a:schemeClr val="bg1"/>
                </a:solidFill>
                <a:latin typeface="Goudy Old Style" charset="0"/>
                <a:ea typeface="Goudy Old Style" charset="0"/>
                <a:cs typeface="Goudy Old Style" charset="0"/>
              </a:rPr>
              <a:t>and try to discern what is pleasing to the Lord. Take no part in the unfruitful works of darkness, </a:t>
            </a:r>
          </a:p>
          <a:p>
            <a:pPr algn="ctr"/>
            <a:r>
              <a:rPr lang="en-US" b="1" dirty="0">
                <a:solidFill>
                  <a:schemeClr val="bg1"/>
                </a:solidFill>
                <a:latin typeface="Goudy Old Style" charset="0"/>
                <a:ea typeface="Goudy Old Style" charset="0"/>
                <a:cs typeface="Goudy Old Style" charset="0"/>
              </a:rPr>
              <a:t>but instead expose them. For it is shameful even to speak of the things that they do in secret. </a:t>
            </a:r>
            <a:r>
              <a:rPr lang="en-US" b="1" baseline="30000" dirty="0">
                <a:solidFill>
                  <a:schemeClr val="bg1"/>
                </a:solidFill>
                <a:latin typeface="Goudy Old Style" charset="0"/>
                <a:ea typeface="Goudy Old Style" charset="0"/>
                <a:cs typeface="Goudy Old Style" charset="0"/>
              </a:rPr>
              <a:t> </a:t>
            </a:r>
          </a:p>
          <a:p>
            <a:pPr algn="ctr"/>
            <a:r>
              <a:rPr lang="en-US" b="1" dirty="0">
                <a:solidFill>
                  <a:schemeClr val="bg1"/>
                </a:solidFill>
                <a:latin typeface="Goudy Old Style" charset="0"/>
                <a:ea typeface="Goudy Old Style" charset="0"/>
                <a:cs typeface="Goudy Old Style" charset="0"/>
              </a:rPr>
              <a:t>But when anything is exposed by the light, it becomes visible, for anything that becomes visible is light. </a:t>
            </a:r>
          </a:p>
          <a:p>
            <a:pPr algn="ctr"/>
            <a:r>
              <a:rPr lang="en-US" b="1" dirty="0">
                <a:solidFill>
                  <a:schemeClr val="bg1"/>
                </a:solidFill>
                <a:latin typeface="Goudy Old Style" charset="0"/>
                <a:ea typeface="Goudy Old Style" charset="0"/>
                <a:cs typeface="Goudy Old Style" charset="0"/>
              </a:rPr>
              <a:t>Therefore it says, “Awake, O sleeper, and arise from the dead, </a:t>
            </a:r>
          </a:p>
          <a:p>
            <a:pPr algn="ctr"/>
            <a:r>
              <a:rPr lang="en-US" b="1" dirty="0">
                <a:solidFill>
                  <a:schemeClr val="bg1"/>
                </a:solidFill>
                <a:latin typeface="Goudy Old Style" charset="0"/>
                <a:ea typeface="Goudy Old Style" charset="0"/>
                <a:cs typeface="Goudy Old Style" charset="0"/>
              </a:rPr>
              <a:t>and Christ will shine on you.”</a:t>
            </a:r>
          </a:p>
          <a:p>
            <a:pPr algn="ctr"/>
            <a:endParaRPr lang="en-US" b="1" baseline="30000" dirty="0">
              <a:solidFill>
                <a:schemeClr val="bg1"/>
              </a:solidFill>
              <a:latin typeface="Goudy Old Style" charset="0"/>
              <a:ea typeface="Goudy Old Style" charset="0"/>
              <a:cs typeface="Goudy Old Style" charset="0"/>
            </a:endParaRPr>
          </a:p>
          <a:p>
            <a:pPr algn="ctr"/>
            <a:r>
              <a:rPr lang="en-US" b="1" dirty="0">
                <a:solidFill>
                  <a:schemeClr val="bg1"/>
                </a:solidFill>
                <a:latin typeface="Goudy Old Style" charset="0"/>
                <a:ea typeface="Goudy Old Style" charset="0"/>
                <a:cs typeface="Goudy Old Style" charset="0"/>
              </a:rPr>
              <a:t>Look carefully then how you walk, not as unwise but as wise, </a:t>
            </a:r>
          </a:p>
          <a:p>
            <a:pPr algn="ctr"/>
            <a:r>
              <a:rPr lang="en-US" b="1" dirty="0">
                <a:solidFill>
                  <a:schemeClr val="bg1"/>
                </a:solidFill>
                <a:latin typeface="Goudy Old Style" charset="0"/>
                <a:ea typeface="Goudy Old Style" charset="0"/>
                <a:cs typeface="Goudy Old Style" charset="0"/>
              </a:rPr>
              <a:t>making the best use of the time, because the days are evil. Therefore do not be foolish, </a:t>
            </a:r>
          </a:p>
          <a:p>
            <a:pPr algn="ctr"/>
            <a:r>
              <a:rPr lang="en-US" b="1" dirty="0">
                <a:solidFill>
                  <a:schemeClr val="bg1"/>
                </a:solidFill>
                <a:latin typeface="Goudy Old Style" charset="0"/>
                <a:ea typeface="Goudy Old Style" charset="0"/>
                <a:cs typeface="Goudy Old Style" charset="0"/>
              </a:rPr>
              <a:t>but understand what the will of the Lord is. </a:t>
            </a:r>
          </a:p>
          <a:p>
            <a:pPr algn="ctr"/>
            <a:endParaRPr lang="en-US" b="1" dirty="0">
              <a:solidFill>
                <a:schemeClr val="bg1"/>
              </a:solidFill>
              <a:latin typeface="Goudy Old Style" charset="0"/>
              <a:ea typeface="Goudy Old Style" charset="0"/>
              <a:cs typeface="Goudy Old Style" charset="0"/>
            </a:endParaRPr>
          </a:p>
          <a:p>
            <a:pPr algn="ctr"/>
            <a:r>
              <a:rPr lang="en-US" i="1" dirty="0">
                <a:solidFill>
                  <a:schemeClr val="bg1"/>
                </a:solidFill>
                <a:latin typeface="Arial" charset="0"/>
                <a:ea typeface="Arial" charset="0"/>
                <a:cs typeface="Arial" charset="0"/>
              </a:rPr>
              <a:t>Ephesians 5: 8-17</a:t>
            </a:r>
          </a:p>
        </p:txBody>
      </p:sp>
    </p:spTree>
    <p:extLst>
      <p:ext uri="{BB962C8B-B14F-4D97-AF65-F5344CB8AC3E}">
        <p14:creationId xmlns:p14="http://schemas.microsoft.com/office/powerpoint/2010/main" val="3982998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843" y="2024746"/>
            <a:ext cx="824459" cy="1959425"/>
          </a:xfrm>
          <a:prstGeom prst="rect">
            <a:avLst/>
          </a:prstGeom>
        </p:spPr>
      </p:pic>
      <p:sp>
        <p:nvSpPr>
          <p:cNvPr id="6" name="Rectangle 5"/>
          <p:cNvSpPr/>
          <p:nvPr/>
        </p:nvSpPr>
        <p:spPr>
          <a:xfrm>
            <a:off x="1184223" y="0"/>
            <a:ext cx="10882859" cy="7140416"/>
          </a:xfrm>
          <a:prstGeom prst="rect">
            <a:avLst/>
          </a:prstGeom>
        </p:spPr>
        <p:txBody>
          <a:bodyPr wrap="square">
            <a:spAutoFit/>
          </a:bodyPr>
          <a:lstStyle/>
          <a:p>
            <a:r>
              <a:rPr lang="en-US" sz="2200" b="1" dirty="0">
                <a:solidFill>
                  <a:schemeClr val="bg1"/>
                </a:solidFill>
                <a:latin typeface="Goudy Old Style" charset="0"/>
                <a:ea typeface="Goudy Old Style" charset="0"/>
                <a:cs typeface="Goudy Old Style" charset="0"/>
              </a:rPr>
              <a:t>How to approach this class:</a:t>
            </a:r>
            <a:br>
              <a:rPr lang="en-US" sz="2200" b="1" dirty="0">
                <a:solidFill>
                  <a:schemeClr val="bg1"/>
                </a:solidFill>
                <a:latin typeface="Goudy Old Style" charset="0"/>
                <a:ea typeface="Goudy Old Style" charset="0"/>
                <a:cs typeface="Goudy Old Style" charset="0"/>
              </a:rPr>
            </a:br>
            <a:br>
              <a:rPr lang="en-US" sz="2200" b="1" dirty="0">
                <a:solidFill>
                  <a:schemeClr val="bg1"/>
                </a:solidFill>
                <a:latin typeface="Goudy Old Style" charset="0"/>
                <a:ea typeface="Goudy Old Style" charset="0"/>
                <a:cs typeface="Goudy Old Style" charset="0"/>
              </a:rPr>
            </a:br>
            <a:r>
              <a:rPr lang="en-US" sz="2200" b="1" dirty="0">
                <a:solidFill>
                  <a:schemeClr val="bg1"/>
                </a:solidFill>
                <a:latin typeface="Goudy Old Style" charset="0"/>
                <a:ea typeface="Goudy Old Style" charset="0"/>
                <a:cs typeface="Goudy Old Style" charset="0"/>
              </a:rPr>
              <a:t>--On the beach</a:t>
            </a:r>
            <a:br>
              <a:rPr lang="en-US" sz="2200" b="1" dirty="0">
                <a:solidFill>
                  <a:schemeClr val="bg1"/>
                </a:solidFill>
                <a:latin typeface="Goudy Old Style" charset="0"/>
                <a:ea typeface="Goudy Old Style" charset="0"/>
                <a:cs typeface="Goudy Old Style" charset="0"/>
              </a:rPr>
            </a:br>
            <a:r>
              <a:rPr lang="en-US" sz="2200" b="1" dirty="0">
                <a:solidFill>
                  <a:schemeClr val="bg1"/>
                </a:solidFill>
                <a:latin typeface="Goudy Old Style" charset="0"/>
                <a:ea typeface="Goudy Old Style" charset="0"/>
                <a:cs typeface="Goudy Old Style" charset="0"/>
              </a:rPr>
              <a:t>--Snorkeling</a:t>
            </a:r>
            <a:br>
              <a:rPr lang="en-US" sz="2200" b="1" dirty="0">
                <a:solidFill>
                  <a:schemeClr val="bg1"/>
                </a:solidFill>
                <a:latin typeface="Goudy Old Style" charset="0"/>
                <a:ea typeface="Goudy Old Style" charset="0"/>
                <a:cs typeface="Goudy Old Style" charset="0"/>
              </a:rPr>
            </a:br>
            <a:r>
              <a:rPr lang="en-US" sz="2200" b="1" dirty="0">
                <a:solidFill>
                  <a:schemeClr val="bg1"/>
                </a:solidFill>
                <a:latin typeface="Goudy Old Style" charset="0"/>
                <a:ea typeface="Goudy Old Style" charset="0"/>
                <a:cs typeface="Goudy Old Style" charset="0"/>
              </a:rPr>
              <a:t>--Scuba diving</a:t>
            </a:r>
            <a:br>
              <a:rPr lang="en-US" sz="2200" b="1" dirty="0">
                <a:solidFill>
                  <a:schemeClr val="bg1"/>
                </a:solidFill>
                <a:latin typeface="Goudy Old Style" charset="0"/>
                <a:ea typeface="Goudy Old Style" charset="0"/>
                <a:cs typeface="Goudy Old Style" charset="0"/>
              </a:rPr>
            </a:br>
            <a:r>
              <a:rPr lang="en-US" sz="2200" b="1" dirty="0">
                <a:solidFill>
                  <a:schemeClr val="bg1"/>
                </a:solidFill>
                <a:latin typeface="Goudy Old Style" charset="0"/>
                <a:ea typeface="Goudy Old Style" charset="0"/>
                <a:cs typeface="Goudy Old Style" charset="0"/>
              </a:rPr>
              <a:t>--Email list</a:t>
            </a:r>
            <a:br>
              <a:rPr lang="en-US" sz="2200" b="1" dirty="0">
                <a:solidFill>
                  <a:schemeClr val="bg1"/>
                </a:solidFill>
                <a:latin typeface="Goudy Old Style" charset="0"/>
                <a:ea typeface="Goudy Old Style" charset="0"/>
                <a:cs typeface="Goudy Old Style" charset="0"/>
              </a:rPr>
            </a:br>
            <a:br>
              <a:rPr lang="en-US" sz="2200" b="1" dirty="0">
                <a:solidFill>
                  <a:schemeClr val="bg1"/>
                </a:solidFill>
                <a:latin typeface="Goudy Old Style" charset="0"/>
                <a:ea typeface="Goudy Old Style" charset="0"/>
                <a:cs typeface="Goudy Old Style" charset="0"/>
              </a:rPr>
            </a:br>
            <a:r>
              <a:rPr lang="en-US" sz="2200" b="1" dirty="0">
                <a:solidFill>
                  <a:schemeClr val="bg1"/>
                </a:solidFill>
                <a:latin typeface="Goudy Old Style" charset="0"/>
                <a:ea typeface="Goudy Old Style" charset="0"/>
                <a:cs typeface="Goudy Old Style" charset="0"/>
              </a:rPr>
              <a:t>How to read </a:t>
            </a:r>
            <a:r>
              <a:rPr lang="en-US" sz="2200" b="1" i="1" dirty="0">
                <a:solidFill>
                  <a:schemeClr val="bg1"/>
                </a:solidFill>
                <a:latin typeface="Goudy Old Style" charset="0"/>
                <a:ea typeface="Goudy Old Style" charset="0"/>
                <a:cs typeface="Goudy Old Style" charset="0"/>
              </a:rPr>
              <a:t>That Hideous Strength:</a:t>
            </a:r>
            <a:br>
              <a:rPr lang="en-US" sz="2200" b="1" i="1" dirty="0">
                <a:solidFill>
                  <a:schemeClr val="bg1"/>
                </a:solidFill>
                <a:latin typeface="Goudy Old Style" charset="0"/>
                <a:ea typeface="Goudy Old Style" charset="0"/>
                <a:cs typeface="Goudy Old Style" charset="0"/>
              </a:rPr>
            </a:br>
            <a:endParaRPr lang="en-US" sz="2200" b="1" i="1" dirty="0">
              <a:solidFill>
                <a:schemeClr val="bg1"/>
              </a:solidFill>
              <a:latin typeface="Goudy Old Style" charset="0"/>
              <a:ea typeface="Goudy Old Style" charset="0"/>
              <a:cs typeface="Goudy Old Style" charset="0"/>
            </a:endParaRPr>
          </a:p>
          <a:p>
            <a:r>
              <a:rPr lang="en-US" sz="2200" b="1" dirty="0">
                <a:solidFill>
                  <a:schemeClr val="bg1"/>
                </a:solidFill>
                <a:latin typeface="Goudy Old Style" charset="0"/>
                <a:ea typeface="Goudy Old Style" charset="0"/>
                <a:cs typeface="Goudy Old Style" charset="0"/>
              </a:rPr>
              <a:t>--One chapter at a time</a:t>
            </a:r>
            <a:br>
              <a:rPr lang="en-US" sz="2200" b="1" dirty="0">
                <a:solidFill>
                  <a:schemeClr val="bg1"/>
                </a:solidFill>
                <a:latin typeface="Goudy Old Style" charset="0"/>
                <a:ea typeface="Goudy Old Style" charset="0"/>
                <a:cs typeface="Goudy Old Style" charset="0"/>
              </a:rPr>
            </a:br>
            <a:r>
              <a:rPr lang="en-US" sz="2200" b="1" dirty="0">
                <a:solidFill>
                  <a:schemeClr val="bg1"/>
                </a:solidFill>
                <a:latin typeface="Goudy Old Style" charset="0"/>
                <a:ea typeface="Goudy Old Style" charset="0"/>
                <a:cs typeface="Goudy Old Style" charset="0"/>
              </a:rPr>
              <a:t>--Make a chart of characters</a:t>
            </a:r>
            <a:br>
              <a:rPr lang="en-US" sz="2200" b="1" dirty="0">
                <a:solidFill>
                  <a:schemeClr val="bg1"/>
                </a:solidFill>
                <a:latin typeface="Goudy Old Style" charset="0"/>
                <a:ea typeface="Goudy Old Style" charset="0"/>
                <a:cs typeface="Goudy Old Style" charset="0"/>
              </a:rPr>
            </a:br>
            <a:r>
              <a:rPr lang="en-US" sz="2200" b="1" dirty="0">
                <a:solidFill>
                  <a:schemeClr val="bg1"/>
                </a:solidFill>
                <a:latin typeface="Goudy Old Style" charset="0"/>
                <a:ea typeface="Goudy Old Style" charset="0"/>
                <a:cs typeface="Goudy Old Style" charset="0"/>
              </a:rPr>
              <a:t>--Look for and note where themes from </a:t>
            </a:r>
            <a:r>
              <a:rPr lang="en-US" sz="2200" b="1" i="1" dirty="0">
                <a:solidFill>
                  <a:schemeClr val="bg1"/>
                </a:solidFill>
                <a:latin typeface="Goudy Old Style" charset="0"/>
                <a:ea typeface="Goudy Old Style" charset="0"/>
                <a:cs typeface="Goudy Old Style" charset="0"/>
              </a:rPr>
              <a:t>The Abolition of Man </a:t>
            </a:r>
            <a:r>
              <a:rPr lang="en-US" sz="2200" b="1" dirty="0">
                <a:solidFill>
                  <a:schemeClr val="bg1"/>
                </a:solidFill>
                <a:latin typeface="Goudy Old Style" charset="0"/>
                <a:ea typeface="Goudy Old Style" charset="0"/>
                <a:cs typeface="Goudy Old Style" charset="0"/>
              </a:rPr>
              <a:t>appear</a:t>
            </a:r>
            <a:br>
              <a:rPr lang="en-US" sz="2200" b="1" dirty="0">
                <a:solidFill>
                  <a:schemeClr val="bg1"/>
                </a:solidFill>
                <a:latin typeface="Goudy Old Style" charset="0"/>
                <a:ea typeface="Goudy Old Style" charset="0"/>
                <a:cs typeface="Goudy Old Style" charset="0"/>
              </a:rPr>
            </a:br>
            <a:endParaRPr lang="en-US" sz="2200" b="1" dirty="0">
              <a:solidFill>
                <a:schemeClr val="bg1"/>
              </a:solidFill>
              <a:latin typeface="Goudy Old Style" charset="0"/>
              <a:ea typeface="Goudy Old Style" charset="0"/>
              <a:cs typeface="Goudy Old Style" charset="0"/>
            </a:endParaRPr>
          </a:p>
          <a:p>
            <a:r>
              <a:rPr lang="en-US" sz="2200" b="1" dirty="0">
                <a:solidFill>
                  <a:schemeClr val="bg1"/>
                </a:solidFill>
                <a:latin typeface="Goudy Old Style" charset="0"/>
                <a:ea typeface="Goudy Old Style" charset="0"/>
                <a:cs typeface="Goudy Old Style" charset="0"/>
              </a:rPr>
              <a:t>What we’ll be doing each week:</a:t>
            </a:r>
          </a:p>
          <a:p>
            <a:endParaRPr lang="en-US" sz="2200" b="1" dirty="0">
              <a:solidFill>
                <a:schemeClr val="bg1"/>
              </a:solidFill>
              <a:latin typeface="Goudy Old Style" charset="0"/>
              <a:ea typeface="Goudy Old Style" charset="0"/>
              <a:cs typeface="Goudy Old Style" charset="0"/>
            </a:endParaRPr>
          </a:p>
          <a:p>
            <a:r>
              <a:rPr lang="en-US" sz="2200" b="1" dirty="0">
                <a:solidFill>
                  <a:schemeClr val="bg1"/>
                </a:solidFill>
                <a:latin typeface="Goudy Old Style" charset="0"/>
                <a:ea typeface="Goudy Old Style" charset="0"/>
                <a:cs typeface="Goudy Old Style" charset="0"/>
              </a:rPr>
              <a:t>--Examining context and establishing a framework for appreciating these books</a:t>
            </a:r>
          </a:p>
          <a:p>
            <a:r>
              <a:rPr lang="en-US" sz="2200" b="1" dirty="0">
                <a:solidFill>
                  <a:schemeClr val="bg1"/>
                </a:solidFill>
                <a:latin typeface="Goudy Old Style" charset="0"/>
                <a:ea typeface="Goudy Old Style" charset="0"/>
                <a:cs typeface="Goudy Old Style" charset="0"/>
              </a:rPr>
              <a:t>--Unpacking the meaning of Lewis’s works</a:t>
            </a:r>
          </a:p>
          <a:p>
            <a:r>
              <a:rPr lang="en-US" sz="2200" b="1" dirty="0">
                <a:solidFill>
                  <a:schemeClr val="bg1"/>
                </a:solidFill>
                <a:latin typeface="Goudy Old Style" charset="0"/>
                <a:ea typeface="Goudy Old Style" charset="0"/>
                <a:cs typeface="Goudy Old Style" charset="0"/>
              </a:rPr>
              <a:t>--Exploring their relevance for today</a:t>
            </a:r>
          </a:p>
          <a:p>
            <a:r>
              <a:rPr lang="en-US" sz="2200" b="1" dirty="0">
                <a:solidFill>
                  <a:schemeClr val="bg1"/>
                </a:solidFill>
                <a:latin typeface="Goudy Old Style" charset="0"/>
                <a:ea typeface="Goudy Old Style" charset="0"/>
                <a:cs typeface="Goudy Old Style" charset="0"/>
              </a:rPr>
              <a:t>--Considering how we can respond with practices of Hope and of Wisdom rooted in the Scriptures</a:t>
            </a:r>
            <a:br>
              <a:rPr lang="en-US" sz="2200" b="1" dirty="0">
                <a:solidFill>
                  <a:schemeClr val="bg1"/>
                </a:solidFill>
                <a:latin typeface="Goudy Old Style" charset="0"/>
                <a:ea typeface="Goudy Old Style" charset="0"/>
                <a:cs typeface="Goudy Old Style" charset="0"/>
              </a:rPr>
            </a:br>
            <a:endParaRPr lang="en-US" i="1" dirty="0">
              <a:solidFill>
                <a:schemeClr val="bg1"/>
              </a:solidFill>
              <a:effectLst/>
              <a:latin typeface="Arial" charset="0"/>
              <a:ea typeface="Arial" charset="0"/>
              <a:cs typeface="Arial" charset="0"/>
            </a:endParaRPr>
          </a:p>
        </p:txBody>
      </p:sp>
    </p:spTree>
    <p:extLst>
      <p:ext uri="{BB962C8B-B14F-4D97-AF65-F5344CB8AC3E}">
        <p14:creationId xmlns:p14="http://schemas.microsoft.com/office/powerpoint/2010/main" val="19063708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919" y="1700282"/>
            <a:ext cx="834451" cy="1959425"/>
          </a:xfrm>
          <a:prstGeom prst="rect">
            <a:avLst/>
          </a:prstGeom>
        </p:spPr>
      </p:pic>
      <p:sp>
        <p:nvSpPr>
          <p:cNvPr id="6" name="Rectangle 5"/>
          <p:cNvSpPr/>
          <p:nvPr/>
        </p:nvSpPr>
        <p:spPr>
          <a:xfrm>
            <a:off x="1084288" y="0"/>
            <a:ext cx="10752112" cy="8533105"/>
          </a:xfrm>
          <a:prstGeom prst="rect">
            <a:avLst/>
          </a:prstGeom>
        </p:spPr>
        <p:txBody>
          <a:bodyPr wrap="square">
            <a:spAutoFit/>
          </a:bodyPr>
          <a:lstStyle/>
          <a:p>
            <a:r>
              <a:rPr lang="en-US" b="1" dirty="0">
                <a:solidFill>
                  <a:schemeClr val="bg1"/>
                </a:solidFill>
                <a:latin typeface="Goudy Old Style" charset="0"/>
                <a:ea typeface="Goudy Old Style" charset="0"/>
                <a:cs typeface="Goudy Old Style" charset="0"/>
              </a:rPr>
              <a:t>REVIEW FROM PREVIOUS CLASSES</a:t>
            </a:r>
          </a:p>
          <a:p>
            <a:r>
              <a:rPr lang="en-US" b="1" u="sng" dirty="0">
                <a:solidFill>
                  <a:schemeClr val="bg1"/>
                </a:solidFill>
                <a:latin typeface="Goudy Old Style" charset="0"/>
                <a:ea typeface="Goudy Old Style" charset="0"/>
                <a:cs typeface="Goudy Old Style" charset="0"/>
              </a:rPr>
              <a:t>Summary: Main theme of each chapter in </a:t>
            </a:r>
            <a:r>
              <a:rPr lang="en-US" b="1" i="1" u="sng" dirty="0">
                <a:solidFill>
                  <a:schemeClr val="bg1"/>
                </a:solidFill>
                <a:latin typeface="Goudy Old Style" charset="0"/>
                <a:ea typeface="Goudy Old Style" charset="0"/>
                <a:cs typeface="Goudy Old Style" charset="0"/>
              </a:rPr>
              <a:t>The Abolition of Man</a:t>
            </a:r>
          </a:p>
          <a:p>
            <a:endParaRPr lang="en-US" b="1" i="1" dirty="0">
              <a:solidFill>
                <a:schemeClr val="bg1"/>
              </a:solidFill>
              <a:latin typeface="Goudy Old Style" charset="0"/>
              <a:ea typeface="Goudy Old Style" charset="0"/>
              <a:cs typeface="Goudy Old Style" charset="0"/>
            </a:endParaRPr>
          </a:p>
          <a:p>
            <a:r>
              <a:rPr lang="en-US" dirty="0">
                <a:solidFill>
                  <a:schemeClr val="bg1"/>
                </a:solidFill>
                <a:latin typeface="Goudy Old Style" charset="0"/>
                <a:ea typeface="Goudy Old Style" charset="0"/>
                <a:cs typeface="Goudy Old Style" charset="0"/>
              </a:rPr>
              <a:t>1. “Men without Chests”: The importance of objective values and the poison of subjectivism</a:t>
            </a:r>
          </a:p>
          <a:p>
            <a:r>
              <a:rPr lang="en-US" dirty="0">
                <a:solidFill>
                  <a:schemeClr val="bg1"/>
                </a:solidFill>
                <a:latin typeface="Goudy Old Style" charset="0"/>
                <a:ea typeface="Goudy Old Style" charset="0"/>
                <a:cs typeface="Goudy Old Style" charset="0"/>
              </a:rPr>
              <a:t>2. “The Way”: Why the </a:t>
            </a:r>
            <a:r>
              <a:rPr lang="en-US" i="1" dirty="0">
                <a:solidFill>
                  <a:schemeClr val="bg1"/>
                </a:solidFill>
                <a:latin typeface="Goudy Old Style" charset="0"/>
                <a:ea typeface="Goudy Old Style" charset="0"/>
                <a:cs typeface="Goudy Old Style" charset="0"/>
              </a:rPr>
              <a:t>Tao</a:t>
            </a:r>
            <a:r>
              <a:rPr lang="en-US" dirty="0">
                <a:solidFill>
                  <a:schemeClr val="bg1"/>
                </a:solidFill>
                <a:latin typeface="Goudy Old Style" charset="0"/>
                <a:ea typeface="Goudy Old Style" charset="0"/>
                <a:cs typeface="Goudy Old Style" charset="0"/>
              </a:rPr>
              <a:t>, or Natural Law, is the sole source of all value judgments</a:t>
            </a:r>
          </a:p>
          <a:p>
            <a:r>
              <a:rPr lang="en-US" dirty="0">
                <a:solidFill>
                  <a:schemeClr val="bg1"/>
                </a:solidFill>
                <a:latin typeface="Goudy Old Style" charset="0"/>
                <a:ea typeface="Goudy Old Style" charset="0"/>
                <a:cs typeface="Goudy Old Style" charset="0"/>
              </a:rPr>
              <a:t>3. “The Abolition of Man”: “Man’s control of Nature”  is in reality a means for some men (Conditioners) to control other men, using Nature as their instrument. To “see through” (deconstruct) all things is not to see at all.</a:t>
            </a:r>
          </a:p>
          <a:p>
            <a:endParaRPr lang="en-US" dirty="0">
              <a:solidFill>
                <a:schemeClr val="bg1"/>
              </a:solidFill>
              <a:latin typeface="Goudy Old Style" charset="0"/>
              <a:ea typeface="Goudy Old Style" charset="0"/>
              <a:cs typeface="Goudy Old Style" charset="0"/>
            </a:endParaRPr>
          </a:p>
          <a:p>
            <a:r>
              <a:rPr lang="en-US" sz="1750" b="1" u="sng" dirty="0">
                <a:solidFill>
                  <a:schemeClr val="bg1"/>
                </a:solidFill>
                <a:latin typeface="Goudy Old Style" panose="02020502050305020303" pitchFamily="18" charset="77"/>
              </a:rPr>
              <a:t>PLOT SUMMARY OF THE RANSOM TRILOGY </a:t>
            </a:r>
            <a:r>
              <a:rPr lang="en-US" sz="1750" b="1" i="1" dirty="0">
                <a:solidFill>
                  <a:schemeClr val="bg1"/>
                </a:solidFill>
                <a:latin typeface="Goudy Old Style" panose="02020502050305020303" pitchFamily="18" charset="77"/>
              </a:rPr>
              <a:t>Adapted from Taylor </a:t>
            </a:r>
            <a:r>
              <a:rPr lang="en-US" sz="1750" b="1" i="1" dirty="0" err="1">
                <a:solidFill>
                  <a:schemeClr val="bg1"/>
                </a:solidFill>
                <a:latin typeface="Goudy Old Style" panose="02020502050305020303" pitchFamily="18" charset="77"/>
              </a:rPr>
              <a:t>Dinerman</a:t>
            </a:r>
            <a:r>
              <a:rPr lang="en-US" sz="1750" b="1" i="1" dirty="0">
                <a:solidFill>
                  <a:schemeClr val="bg1"/>
                </a:solidFill>
                <a:latin typeface="Goudy Old Style" panose="02020502050305020303" pitchFamily="18" charset="77"/>
              </a:rPr>
              <a:t>, </a:t>
            </a:r>
            <a:r>
              <a:rPr lang="en-US" sz="1750" b="1" i="1" u="sng" dirty="0">
                <a:solidFill>
                  <a:schemeClr val="bg1"/>
                </a:solidFill>
                <a:latin typeface="Goudy Old Style" panose="02020502050305020303" pitchFamily="18" charset="77"/>
              </a:rPr>
              <a:t>The Space Review</a:t>
            </a:r>
          </a:p>
          <a:p>
            <a:r>
              <a:rPr lang="en-US" sz="1750" i="1" dirty="0">
                <a:solidFill>
                  <a:schemeClr val="bg1"/>
                </a:solidFill>
                <a:latin typeface="Goudy Old Style" panose="02020502050305020303" pitchFamily="18" charset="77"/>
              </a:rPr>
              <a:t>--“</a:t>
            </a:r>
            <a:r>
              <a:rPr lang="en-US" sz="1750" b="1" i="1" dirty="0">
                <a:solidFill>
                  <a:schemeClr val="bg1"/>
                </a:solidFill>
                <a:latin typeface="Goudy Old Style" panose="02020502050305020303" pitchFamily="18" charset="77"/>
              </a:rPr>
              <a:t>Out of the Silent Planet</a:t>
            </a:r>
            <a:r>
              <a:rPr lang="en-US" sz="1750" dirty="0">
                <a:solidFill>
                  <a:schemeClr val="bg1"/>
                </a:solidFill>
                <a:latin typeface="Goudy Old Style" panose="02020502050305020303" pitchFamily="18" charset="77"/>
              </a:rPr>
              <a:t>, tells how Ransom, a Cambridge don on holiday, is kidnapped by the physicist Weston and his partner Devine, a sleazy businessman, and taken to </a:t>
            </a:r>
            <a:r>
              <a:rPr lang="en-US" sz="1750" dirty="0" err="1">
                <a:solidFill>
                  <a:schemeClr val="bg1"/>
                </a:solidFill>
                <a:latin typeface="Goudy Old Style" panose="02020502050305020303" pitchFamily="18" charset="77"/>
              </a:rPr>
              <a:t>Malacandra</a:t>
            </a:r>
            <a:r>
              <a:rPr lang="en-US" sz="1750" dirty="0">
                <a:solidFill>
                  <a:schemeClr val="bg1"/>
                </a:solidFill>
                <a:latin typeface="Goudy Old Style" panose="02020502050305020303" pitchFamily="18" charset="77"/>
              </a:rPr>
              <a:t> (Mars), supposedly as a human sacrifice. Once on Mars he escapes, hides in a Martian village, and learns to speak the local language. He learns that each planet has its own tutelary spirit—essentially an angel or archangel—called an </a:t>
            </a:r>
            <a:r>
              <a:rPr lang="en-US" sz="1750" dirty="0" err="1">
                <a:solidFill>
                  <a:schemeClr val="bg1"/>
                </a:solidFill>
                <a:latin typeface="Goudy Old Style" panose="02020502050305020303" pitchFamily="18" charset="77"/>
              </a:rPr>
              <a:t>Oyarsa</a:t>
            </a:r>
            <a:r>
              <a:rPr lang="en-US" sz="1750" dirty="0">
                <a:solidFill>
                  <a:schemeClr val="bg1"/>
                </a:solidFill>
                <a:latin typeface="Goudy Old Style" panose="02020502050305020303" pitchFamily="18" charset="77"/>
              </a:rPr>
              <a:t>, who rules under the authority of God. Earth, unfortunately, is the central battleground between Good and Evil and is ruled by a fallen angel, a dark </a:t>
            </a:r>
            <a:r>
              <a:rPr lang="en-US" sz="1750" dirty="0" err="1">
                <a:solidFill>
                  <a:schemeClr val="bg1"/>
                </a:solidFill>
                <a:latin typeface="Goudy Old Style" panose="02020502050305020303" pitchFamily="18" charset="77"/>
              </a:rPr>
              <a:t>Oyarsa</a:t>
            </a:r>
            <a:r>
              <a:rPr lang="en-US" sz="1750" dirty="0">
                <a:solidFill>
                  <a:schemeClr val="bg1"/>
                </a:solidFill>
                <a:latin typeface="Goudy Old Style" panose="02020502050305020303" pitchFamily="18" charset="77"/>
              </a:rPr>
              <a:t>. </a:t>
            </a:r>
          </a:p>
          <a:p>
            <a:r>
              <a:rPr lang="en-US" sz="1750" b="1" dirty="0">
                <a:solidFill>
                  <a:schemeClr val="bg1"/>
                </a:solidFill>
                <a:latin typeface="Goudy Old Style" panose="02020502050305020303" pitchFamily="18" charset="77"/>
              </a:rPr>
              <a:t>--</a:t>
            </a:r>
            <a:r>
              <a:rPr lang="en-US" sz="1750" i="1" dirty="0">
                <a:solidFill>
                  <a:schemeClr val="bg1"/>
                </a:solidFill>
                <a:latin typeface="Goudy Old Style" panose="02020502050305020303" pitchFamily="18" charset="77"/>
              </a:rPr>
              <a:t>“</a:t>
            </a:r>
            <a:r>
              <a:rPr lang="en-US" sz="1750" b="1" i="1" dirty="0" err="1">
                <a:solidFill>
                  <a:schemeClr val="bg1"/>
                </a:solidFill>
                <a:latin typeface="Goudy Old Style" panose="02020502050305020303" pitchFamily="18" charset="77"/>
              </a:rPr>
              <a:t>Perelandra</a:t>
            </a:r>
            <a:r>
              <a:rPr lang="en-US" sz="1750" dirty="0">
                <a:solidFill>
                  <a:schemeClr val="bg1"/>
                </a:solidFill>
                <a:latin typeface="Goudy Old Style" panose="02020502050305020303" pitchFamily="18" charset="77"/>
              </a:rPr>
              <a:t>, the name Lewis gives to Venus, is also the title of the second book in the series. Retelling the story of Adam and Eve, it is the most explicitly biblical of the three. Weston plays the role of the serpent sent to tempt the woman who is to become the mother of the world into rejecting God’s will. Ransom is sent by the </a:t>
            </a:r>
            <a:r>
              <a:rPr lang="en-US" sz="1750" dirty="0" err="1">
                <a:solidFill>
                  <a:schemeClr val="bg1"/>
                </a:solidFill>
                <a:latin typeface="Goudy Old Style" panose="02020502050305020303" pitchFamily="18" charset="77"/>
              </a:rPr>
              <a:t>Oyarsa</a:t>
            </a:r>
            <a:r>
              <a:rPr lang="en-US" sz="1750" dirty="0">
                <a:solidFill>
                  <a:schemeClr val="bg1"/>
                </a:solidFill>
                <a:latin typeface="Goudy Old Style" panose="02020502050305020303" pitchFamily="18" charset="77"/>
              </a:rPr>
              <a:t> to challenge the evil one and to save Venus from the fate of Earth.</a:t>
            </a:r>
          </a:p>
          <a:p>
            <a:r>
              <a:rPr lang="en-US" sz="1750" i="1" dirty="0">
                <a:solidFill>
                  <a:schemeClr val="bg1"/>
                </a:solidFill>
                <a:latin typeface="Goudy Old Style" panose="02020502050305020303" pitchFamily="18" charset="77"/>
              </a:rPr>
              <a:t>--“</a:t>
            </a:r>
            <a:r>
              <a:rPr lang="en-US" sz="1750" b="1" i="1" dirty="0">
                <a:solidFill>
                  <a:schemeClr val="bg1"/>
                </a:solidFill>
                <a:latin typeface="Goudy Old Style" panose="02020502050305020303" pitchFamily="18" charset="77"/>
              </a:rPr>
              <a:t>That Hideous Strength </a:t>
            </a:r>
            <a:r>
              <a:rPr lang="en-US" sz="1750" dirty="0">
                <a:solidFill>
                  <a:schemeClr val="bg1"/>
                </a:solidFill>
                <a:latin typeface="Goudy Old Style" panose="02020502050305020303" pitchFamily="18" charset="77"/>
              </a:rPr>
              <a:t>combines a sordid tale of intra-university politics, Arthurian legend, and spiritual combat. In a small British University town, one of the colleges finds itself seduced and then engulfed by the newly established National Institute for Coordinated Experiments (N.I.C.E). This organization is secretly controlled by a pair of initiates, who plan to revive the wizard Merlin from his long, enchanted slumber and to use his powers for their own malevolent purposes. To find him they need the services of a ‘seer’; Jane </a:t>
            </a:r>
            <a:r>
              <a:rPr lang="en-US" sz="1750" dirty="0" err="1">
                <a:solidFill>
                  <a:schemeClr val="bg1"/>
                </a:solidFill>
                <a:latin typeface="Goudy Old Style" panose="02020502050305020303" pitchFamily="18" charset="77"/>
              </a:rPr>
              <a:t>Studdock</a:t>
            </a:r>
            <a:r>
              <a:rPr lang="en-US" sz="1750" dirty="0">
                <a:solidFill>
                  <a:schemeClr val="bg1"/>
                </a:solidFill>
                <a:latin typeface="Goudy Old Style" panose="02020502050305020303" pitchFamily="18" charset="77"/>
              </a:rPr>
              <a:t>, the wife of Mark </a:t>
            </a:r>
            <a:r>
              <a:rPr lang="en-US" sz="1750" dirty="0" err="1">
                <a:solidFill>
                  <a:schemeClr val="bg1"/>
                </a:solidFill>
                <a:latin typeface="Goudy Old Style" panose="02020502050305020303" pitchFamily="18" charset="77"/>
              </a:rPr>
              <a:t>Studdock</a:t>
            </a:r>
            <a:r>
              <a:rPr lang="en-US" sz="1750" dirty="0">
                <a:solidFill>
                  <a:schemeClr val="bg1"/>
                </a:solidFill>
                <a:latin typeface="Goudy Old Style" panose="02020502050305020303" pitchFamily="18" charset="77"/>
              </a:rPr>
              <a:t>, a shallow young sociologist entrapped by promises of power, money, and above all membership in the secret, elite clique that controls the N.I.C.E. Ransom leads a small eccentric company of friends who, with the aid of the </a:t>
            </a:r>
            <a:r>
              <a:rPr lang="en-US" sz="1750" dirty="0" err="1">
                <a:solidFill>
                  <a:schemeClr val="bg1"/>
                </a:solidFill>
                <a:latin typeface="Goudy Old Style" panose="02020502050305020303" pitchFamily="18" charset="77"/>
              </a:rPr>
              <a:t>Oyarsa</a:t>
            </a:r>
            <a:r>
              <a:rPr lang="en-US" sz="1750" dirty="0">
                <a:solidFill>
                  <a:schemeClr val="bg1"/>
                </a:solidFill>
                <a:latin typeface="Goudy Old Style" panose="02020502050305020303" pitchFamily="18" charset="77"/>
              </a:rPr>
              <a:t>, take on and defeat them.”</a:t>
            </a:r>
            <a:endParaRPr lang="en-US" sz="1750" b="1" dirty="0">
              <a:solidFill>
                <a:schemeClr val="bg1"/>
              </a:solidFill>
              <a:latin typeface="Goudy Old Style" panose="02020502050305020303" pitchFamily="18" charset="77"/>
              <a:ea typeface="Goudy Old Style" charset="0"/>
              <a:cs typeface="Goudy Old Style" charset="0"/>
            </a:endParaRPr>
          </a:p>
          <a:p>
            <a:pPr algn="ctr"/>
            <a:endParaRPr lang="en-US" sz="1750" b="1" dirty="0">
              <a:solidFill>
                <a:schemeClr val="bg1"/>
              </a:solidFill>
              <a:latin typeface="Goudy Old Style" panose="02020502050305020303" pitchFamily="18" charset="77"/>
              <a:ea typeface="Goudy Old Style" charset="0"/>
              <a:cs typeface="Goudy Old Style" charset="0"/>
            </a:endParaRPr>
          </a:p>
          <a:p>
            <a:endParaRPr lang="en-US" dirty="0">
              <a:solidFill>
                <a:schemeClr val="bg1"/>
              </a:solidFill>
              <a:latin typeface="Goudy Old Style" charset="0"/>
              <a:ea typeface="Goudy Old Style" charset="0"/>
              <a:cs typeface="Goudy Old Style" charset="0"/>
            </a:endParaRPr>
          </a:p>
          <a:p>
            <a:endParaRPr lang="en-US" dirty="0">
              <a:solidFill>
                <a:schemeClr val="bg1"/>
              </a:solidFill>
              <a:latin typeface="Goudy Old Style" charset="0"/>
              <a:ea typeface="Goudy Old Style" charset="0"/>
              <a:cs typeface="Goudy Old Style" charset="0"/>
            </a:endParaRPr>
          </a:p>
          <a:p>
            <a:endParaRPr lang="en-US" dirty="0">
              <a:solidFill>
                <a:schemeClr val="bg1"/>
              </a:solidFill>
              <a:latin typeface="Goudy Old Style" panose="02020502050305020303" pitchFamily="18" charset="77"/>
            </a:endParaRPr>
          </a:p>
          <a:p>
            <a:endParaRPr lang="en-US" dirty="0">
              <a:solidFill>
                <a:schemeClr val="bg1"/>
              </a:solidFill>
              <a:latin typeface="Goudy Old Style" panose="02020502050305020303" pitchFamily="18" charset="77"/>
              <a:ea typeface="Arial" charset="0"/>
              <a:cs typeface="Arial" charset="0"/>
            </a:endParaRPr>
          </a:p>
          <a:p>
            <a:r>
              <a:rPr lang="en-US" dirty="0">
                <a:solidFill>
                  <a:schemeClr val="bg1"/>
                </a:solidFill>
                <a:effectLst/>
                <a:latin typeface="Goudy Old Style" panose="02020502050305020303" pitchFamily="18" charset="77"/>
                <a:ea typeface="Arial" charset="0"/>
                <a:cs typeface="Arial" charset="0"/>
              </a:rPr>
              <a:t>--</a:t>
            </a:r>
          </a:p>
        </p:txBody>
      </p:sp>
    </p:spTree>
    <p:extLst>
      <p:ext uri="{BB962C8B-B14F-4D97-AF65-F5344CB8AC3E}">
        <p14:creationId xmlns:p14="http://schemas.microsoft.com/office/powerpoint/2010/main" val="25307260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r>
              <a:rPr lang="en-US" sz="3600" b="1" dirty="0">
                <a:latin typeface="Goudy Old Style" charset="0"/>
                <a:ea typeface="Goudy Old Style" charset="0"/>
                <a:cs typeface="Goudy Old Style" charset="0"/>
              </a:rPr>
              <a:t>--</a:t>
            </a: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843" y="2024746"/>
            <a:ext cx="824459" cy="1959425"/>
          </a:xfrm>
          <a:prstGeom prst="rect">
            <a:avLst/>
          </a:prstGeom>
        </p:spPr>
      </p:pic>
      <p:sp>
        <p:nvSpPr>
          <p:cNvPr id="6" name="Rectangle 5"/>
          <p:cNvSpPr/>
          <p:nvPr/>
        </p:nvSpPr>
        <p:spPr>
          <a:xfrm>
            <a:off x="1205344" y="0"/>
            <a:ext cx="10861737" cy="7848302"/>
          </a:xfrm>
          <a:prstGeom prst="rect">
            <a:avLst/>
          </a:prstGeom>
        </p:spPr>
        <p:txBody>
          <a:bodyPr wrap="square">
            <a:spAutoFit/>
          </a:bodyPr>
          <a:lstStyle/>
          <a:p>
            <a:endParaRPr lang="en-US" dirty="0">
              <a:solidFill>
                <a:schemeClr val="bg1"/>
              </a:solidFill>
              <a:latin typeface="Goudy Old Style" panose="02020502050305020303" pitchFamily="18" charset="77"/>
            </a:endParaRPr>
          </a:p>
          <a:p>
            <a:pPr algn="ctr"/>
            <a:r>
              <a:rPr lang="en-US" b="1" dirty="0">
                <a:solidFill>
                  <a:schemeClr val="bg1"/>
                </a:solidFill>
                <a:latin typeface="Goudy Old Style" panose="02020502050305020303" pitchFamily="18" charset="77"/>
              </a:rPr>
              <a:t>“The shadow of that </a:t>
            </a:r>
            <a:r>
              <a:rPr lang="en-US" b="1" dirty="0" err="1">
                <a:solidFill>
                  <a:schemeClr val="bg1"/>
                </a:solidFill>
                <a:latin typeface="Goudy Old Style" panose="02020502050305020303" pitchFamily="18" charset="77"/>
              </a:rPr>
              <a:t>hyddeous</a:t>
            </a:r>
            <a:r>
              <a:rPr lang="en-US" b="1" dirty="0">
                <a:solidFill>
                  <a:schemeClr val="bg1"/>
                </a:solidFill>
                <a:latin typeface="Goudy Old Style" panose="02020502050305020303" pitchFamily="18" charset="77"/>
              </a:rPr>
              <a:t> strength, sax </a:t>
            </a:r>
            <a:r>
              <a:rPr lang="en-US" b="1" dirty="0" err="1">
                <a:solidFill>
                  <a:schemeClr val="bg1"/>
                </a:solidFill>
                <a:latin typeface="Goudy Old Style" panose="02020502050305020303" pitchFamily="18" charset="77"/>
              </a:rPr>
              <a:t>myle</a:t>
            </a:r>
            <a:r>
              <a:rPr lang="en-US" b="1" dirty="0">
                <a:solidFill>
                  <a:schemeClr val="bg1"/>
                </a:solidFill>
                <a:latin typeface="Goudy Old Style" panose="02020502050305020303" pitchFamily="18" charset="77"/>
              </a:rPr>
              <a:t> and more it is of length” </a:t>
            </a:r>
          </a:p>
          <a:p>
            <a:pPr algn="ctr"/>
            <a:r>
              <a:rPr lang="en-US" b="1" dirty="0">
                <a:solidFill>
                  <a:schemeClr val="bg1"/>
                </a:solidFill>
                <a:latin typeface="Goudy Old Style" panose="02020502050305020303" pitchFamily="18" charset="77"/>
              </a:rPr>
              <a:t>(Sir David Lyndsay: from “</a:t>
            </a:r>
            <a:r>
              <a:rPr lang="en-US" b="1" dirty="0" err="1">
                <a:solidFill>
                  <a:schemeClr val="bg1"/>
                </a:solidFill>
                <a:latin typeface="Goudy Old Style" panose="02020502050305020303" pitchFamily="18" charset="77"/>
              </a:rPr>
              <a:t>Ane</a:t>
            </a:r>
            <a:r>
              <a:rPr lang="en-US" b="1" dirty="0">
                <a:solidFill>
                  <a:schemeClr val="bg1"/>
                </a:solidFill>
                <a:latin typeface="Goudy Old Style" panose="02020502050305020303" pitchFamily="18" charset="77"/>
              </a:rPr>
              <a:t> Dialog,” describing the Tower of Babel)</a:t>
            </a:r>
          </a:p>
          <a:p>
            <a:pPr algn="ctr"/>
            <a:endParaRPr lang="en-US" b="1"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“This is a ‘tall story’ about devilry, though it has behind it a serious ‘point’ which I have tried to make in my Abolition of Man.” –from Preface to </a:t>
            </a:r>
            <a:r>
              <a:rPr lang="en-US" i="1" dirty="0">
                <a:solidFill>
                  <a:schemeClr val="bg1"/>
                </a:solidFill>
                <a:latin typeface="Goudy Old Style" panose="02020502050305020303" pitchFamily="18" charset="77"/>
              </a:rPr>
              <a:t>That Hideous Strength</a:t>
            </a:r>
          </a:p>
          <a:p>
            <a:endParaRPr lang="en-US" b="1" i="1" dirty="0">
              <a:solidFill>
                <a:schemeClr val="bg1"/>
              </a:solidFill>
              <a:latin typeface="Goudy Old Style" panose="02020502050305020303" pitchFamily="18" charset="77"/>
              <a:ea typeface="Goudy Old Style" charset="0"/>
              <a:cs typeface="Goudy Old Style" charset="0"/>
            </a:endParaRPr>
          </a:p>
          <a:p>
            <a:pPr fontAlgn="base"/>
            <a:r>
              <a:rPr lang="en-US" b="1" dirty="0">
                <a:solidFill>
                  <a:schemeClr val="bg1"/>
                </a:solidFill>
                <a:latin typeface="Goudy Old Style" panose="02020502050305020303" pitchFamily="18" charset="77"/>
              </a:rPr>
              <a:t>CHARACTERS IN ORDER OF APPEARANCE</a:t>
            </a:r>
          </a:p>
          <a:p>
            <a:pPr algn="ctr"/>
            <a:endParaRPr lang="en-US" b="1" dirty="0">
              <a:solidFill>
                <a:schemeClr val="bg1"/>
              </a:solidFill>
              <a:latin typeface="Goudy Old Style" charset="0"/>
              <a:ea typeface="Goudy Old Style" charset="0"/>
              <a:cs typeface="Goudy Old Style" charset="0"/>
            </a:endParaRPr>
          </a:p>
          <a:p>
            <a:r>
              <a:rPr lang="en-US" b="1" u="sng" dirty="0">
                <a:solidFill>
                  <a:schemeClr val="bg1"/>
                </a:solidFill>
                <a:latin typeface="Goudy Old Style" panose="02020502050305020303" pitchFamily="18" charset="77"/>
              </a:rPr>
              <a:t>--Jane (Tudor) </a:t>
            </a:r>
            <a:r>
              <a:rPr lang="en-US" b="1" u="sng" dirty="0" err="1">
                <a:solidFill>
                  <a:schemeClr val="bg1"/>
                </a:solidFill>
                <a:latin typeface="Goudy Old Style" panose="02020502050305020303" pitchFamily="18" charset="77"/>
              </a:rPr>
              <a:t>Studdock</a:t>
            </a:r>
            <a:r>
              <a:rPr lang="en-US" dirty="0">
                <a:solidFill>
                  <a:schemeClr val="bg1"/>
                </a:solidFill>
                <a:latin typeface="Goudy Old Style" panose="02020502050305020303" pitchFamily="18" charset="77"/>
              </a:rPr>
              <a:t>  “She had not been to church since her schooldays until she went there six months ago to be married.” Jane married Mark six months before the story begins, leaving behind a career she enjoyed.  Since then, she works on her doctoral thesis on John Donne, but makes no progress.  Before marriage, they had endless talks, but since marriage, she feels alone in solitary confinement.  She does not wish for children, as they would impede her career as a scholar. She has nightmares of a man beheaded by having his head twisted off by some other men speaking French.  She is disturbed when she sees a picture in a newspaper of precisely what she dreamed.  Her dream also includes an ancient bearded Druidical man.</a:t>
            </a:r>
          </a:p>
          <a:p>
            <a:r>
              <a:rPr lang="en-US" b="1" u="sng" dirty="0">
                <a:solidFill>
                  <a:schemeClr val="bg1"/>
                </a:solidFill>
                <a:latin typeface="Goudy Old Style" panose="02020502050305020303" pitchFamily="18" charset="77"/>
              </a:rPr>
              <a:t>Francois </a:t>
            </a:r>
            <a:r>
              <a:rPr lang="en-US" b="1" u="sng" dirty="0" err="1">
                <a:solidFill>
                  <a:schemeClr val="bg1"/>
                </a:solidFill>
                <a:latin typeface="Goudy Old Style" panose="02020502050305020303" pitchFamily="18" charset="77"/>
              </a:rPr>
              <a:t>Alcasan</a:t>
            </a:r>
            <a:r>
              <a:rPr lang="en-US" dirty="0">
                <a:solidFill>
                  <a:schemeClr val="bg1"/>
                </a:solidFill>
                <a:latin typeface="Goudy Old Style" panose="02020502050305020303" pitchFamily="18" charset="77"/>
              </a:rPr>
              <a:t> - An Arabian radiologist who poisoned his wife.  He was beheaded for this crime.  However, before his execution, Jane sees him in a dream being beheaded by twisting his head off.   Jane saw in a man in a dream approach him and speak with him in French (which she did not understand).  </a:t>
            </a:r>
          </a:p>
          <a:p>
            <a:r>
              <a:rPr lang="en-US" b="1" u="sng" dirty="0">
                <a:solidFill>
                  <a:schemeClr val="bg1"/>
                </a:solidFill>
                <a:latin typeface="Goudy Old Style" panose="02020502050305020303" pitchFamily="18" charset="77"/>
              </a:rPr>
              <a:t>--Merlin</a:t>
            </a:r>
            <a:r>
              <a:rPr lang="en-US" dirty="0">
                <a:solidFill>
                  <a:schemeClr val="bg1"/>
                </a:solidFill>
                <a:latin typeface="Goudy Old Style" panose="02020502050305020303" pitchFamily="18" charset="77"/>
              </a:rPr>
              <a:t> - the ancient Druidical bearded man in a mantle from Arthurian days who also appears in Jane’s dream. Merlin has a pagan past  but has also been deeply influenced by early British Christianity. </a:t>
            </a:r>
          </a:p>
          <a:p>
            <a:r>
              <a:rPr lang="en-US" b="1" u="sng" dirty="0">
                <a:solidFill>
                  <a:schemeClr val="bg1"/>
                </a:solidFill>
                <a:latin typeface="Goudy Old Style" panose="02020502050305020303" pitchFamily="18" charset="77"/>
              </a:rPr>
              <a:t>-Mark (</a:t>
            </a:r>
            <a:r>
              <a:rPr lang="en-US" b="1" u="sng" dirty="0" err="1">
                <a:solidFill>
                  <a:schemeClr val="bg1"/>
                </a:solidFill>
                <a:latin typeface="Goudy Old Style" panose="02020502050305020303" pitchFamily="18" charset="77"/>
              </a:rPr>
              <a:t>Gainsby</a:t>
            </a:r>
            <a:r>
              <a:rPr lang="en-US" b="1" u="sng" dirty="0">
                <a:solidFill>
                  <a:schemeClr val="bg1"/>
                </a:solidFill>
                <a:latin typeface="Goudy Old Style" panose="02020502050305020303" pitchFamily="18" charset="77"/>
              </a:rPr>
              <a:t>) </a:t>
            </a:r>
            <a:r>
              <a:rPr lang="en-US" b="1" u="sng" dirty="0" err="1">
                <a:solidFill>
                  <a:schemeClr val="bg1"/>
                </a:solidFill>
                <a:latin typeface="Goudy Old Style" panose="02020502050305020303" pitchFamily="18" charset="77"/>
              </a:rPr>
              <a:t>Studdock</a:t>
            </a:r>
            <a:r>
              <a:rPr lang="en-US" dirty="0">
                <a:solidFill>
                  <a:schemeClr val="bg1"/>
                </a:solidFill>
                <a:latin typeface="Goudy Old Style" panose="02020502050305020303" pitchFamily="18" charset="77"/>
              </a:rPr>
              <a:t> - A Fellow in Sociology for 5 years at </a:t>
            </a:r>
            <a:r>
              <a:rPr lang="en-US" dirty="0" err="1">
                <a:solidFill>
                  <a:schemeClr val="bg1"/>
                </a:solidFill>
                <a:latin typeface="Goudy Old Style" panose="02020502050305020303" pitchFamily="18" charset="77"/>
              </a:rPr>
              <a:t>Bracton</a:t>
            </a:r>
            <a:r>
              <a:rPr lang="en-US" dirty="0">
                <a:solidFill>
                  <a:schemeClr val="bg1"/>
                </a:solidFill>
                <a:latin typeface="Goudy Old Style" panose="02020502050305020303" pitchFamily="18" charset="77"/>
              </a:rPr>
              <a:t> College.  He talks with Sub-Warden Curry and discovers, to his delight, he is now part of the inner circle, the “progressive element.” He married his wife Jane six months ago, and they are drifting apart. Mark learns that Lord </a:t>
            </a:r>
            <a:r>
              <a:rPr lang="en-US" dirty="0" err="1">
                <a:solidFill>
                  <a:schemeClr val="bg1"/>
                </a:solidFill>
                <a:latin typeface="Goudy Old Style" panose="02020502050305020303" pitchFamily="18" charset="77"/>
              </a:rPr>
              <a:t>Feverstone</a:t>
            </a:r>
            <a:r>
              <a:rPr lang="en-US" dirty="0">
                <a:solidFill>
                  <a:schemeClr val="bg1"/>
                </a:solidFill>
                <a:latin typeface="Goudy Old Style" panose="02020502050305020303" pitchFamily="18" charset="77"/>
              </a:rPr>
              <a:t> influenced Mark’s appointment to </a:t>
            </a:r>
            <a:r>
              <a:rPr lang="en-US" dirty="0" err="1">
                <a:solidFill>
                  <a:schemeClr val="bg1"/>
                </a:solidFill>
                <a:latin typeface="Goudy Old Style" panose="02020502050305020303" pitchFamily="18" charset="77"/>
              </a:rPr>
              <a:t>Bracton</a:t>
            </a:r>
            <a:r>
              <a:rPr lang="en-US" dirty="0">
                <a:solidFill>
                  <a:schemeClr val="bg1"/>
                </a:solidFill>
                <a:latin typeface="Goudy Old Style" panose="02020502050305020303" pitchFamily="18" charset="77"/>
              </a:rPr>
              <a:t>. </a:t>
            </a:r>
          </a:p>
          <a:p>
            <a:endParaRPr lang="en-US" dirty="0">
              <a:solidFill>
                <a:schemeClr val="bg1"/>
              </a:solidFill>
              <a:latin typeface="Goudy Old Style" panose="02020502050305020303" pitchFamily="18" charset="77"/>
            </a:endParaRPr>
          </a:p>
          <a:p>
            <a:r>
              <a:rPr lang="en-US" b="1" u="sng" dirty="0">
                <a:solidFill>
                  <a:schemeClr val="bg1"/>
                </a:solidFill>
                <a:latin typeface="Goudy Old Style" panose="02020502050305020303" pitchFamily="18" charset="77"/>
              </a:rPr>
              <a:t>-</a:t>
            </a:r>
            <a:endParaRPr lang="en-US" dirty="0">
              <a:solidFill>
                <a:schemeClr val="bg1"/>
              </a:solidFill>
              <a:latin typeface="Goudy Old Style" panose="02020502050305020303" pitchFamily="18" charset="77"/>
            </a:endParaRPr>
          </a:p>
          <a:p>
            <a:endParaRPr lang="en-US" b="1" u="sng" dirty="0">
              <a:solidFill>
                <a:schemeClr val="bg1"/>
              </a:solidFill>
              <a:latin typeface="Goudy Old Style" panose="02020502050305020303" pitchFamily="18" charset="77"/>
            </a:endParaRPr>
          </a:p>
          <a:p>
            <a:endParaRPr lang="en-US" b="1" i="1" dirty="0">
              <a:solidFill>
                <a:schemeClr val="bg1"/>
              </a:solidFill>
              <a:latin typeface="Goudy Old Style" charset="0"/>
              <a:ea typeface="Goudy Old Style" charset="0"/>
              <a:cs typeface="Goudy Old Style" charset="0"/>
            </a:endParaRPr>
          </a:p>
        </p:txBody>
      </p:sp>
    </p:spTree>
    <p:extLst>
      <p:ext uri="{BB962C8B-B14F-4D97-AF65-F5344CB8AC3E}">
        <p14:creationId xmlns:p14="http://schemas.microsoft.com/office/powerpoint/2010/main" val="25335456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sp>
        <p:nvSpPr>
          <p:cNvPr id="6" name="Rectangle 5"/>
          <p:cNvSpPr/>
          <p:nvPr/>
        </p:nvSpPr>
        <p:spPr>
          <a:xfrm>
            <a:off x="959370" y="0"/>
            <a:ext cx="11107712" cy="7294305"/>
          </a:xfrm>
          <a:prstGeom prst="rect">
            <a:avLst/>
          </a:prstGeom>
        </p:spPr>
        <p:txBody>
          <a:bodyPr wrap="square">
            <a:spAutoFit/>
          </a:bodyPr>
          <a:lstStyle/>
          <a:p>
            <a:r>
              <a:rPr lang="en-US" b="1" u="sng" dirty="0">
                <a:solidFill>
                  <a:schemeClr val="bg1"/>
                </a:solidFill>
                <a:latin typeface="Goudy Old Style" panose="02020502050305020303" pitchFamily="18" charset="77"/>
              </a:rPr>
              <a:t>--Sub-Warden Curry</a:t>
            </a:r>
            <a:r>
              <a:rPr lang="en-US" b="1" dirty="0">
                <a:solidFill>
                  <a:schemeClr val="bg1"/>
                </a:solidFill>
                <a:latin typeface="Goudy Old Style" panose="02020502050305020303" pitchFamily="18" charset="77"/>
              </a:rPr>
              <a:t> </a:t>
            </a:r>
            <a:r>
              <a:rPr lang="en-US" dirty="0">
                <a:solidFill>
                  <a:schemeClr val="bg1"/>
                </a:solidFill>
                <a:latin typeface="Goudy Old Style" panose="02020502050305020303" pitchFamily="18" charset="77"/>
              </a:rPr>
              <a:t>- Curry serves as the effective head of </a:t>
            </a:r>
            <a:r>
              <a:rPr lang="en-US" dirty="0" err="1">
                <a:solidFill>
                  <a:schemeClr val="bg1"/>
                </a:solidFill>
                <a:latin typeface="Goudy Old Style" panose="02020502050305020303" pitchFamily="18" charset="77"/>
              </a:rPr>
              <a:t>Bracton</a:t>
            </a:r>
            <a:r>
              <a:rPr lang="en-US" dirty="0">
                <a:solidFill>
                  <a:schemeClr val="bg1"/>
                </a:solidFill>
                <a:latin typeface="Goudy Old Style" panose="02020502050305020303" pitchFamily="18" charset="77"/>
              </a:rPr>
              <a:t> College, who thinks the NICE "marks the beginning of a new era - the </a:t>
            </a:r>
            <a:r>
              <a:rPr lang="en-US" i="1" dirty="0">
                <a:solidFill>
                  <a:schemeClr val="bg1"/>
                </a:solidFill>
                <a:latin typeface="Goudy Old Style" panose="02020502050305020303" pitchFamily="18" charset="77"/>
              </a:rPr>
              <a:t>really </a:t>
            </a:r>
            <a:r>
              <a:rPr lang="en-US" dirty="0">
                <a:solidFill>
                  <a:schemeClr val="bg1"/>
                </a:solidFill>
                <a:latin typeface="Goudy Old Style" panose="02020502050305020303" pitchFamily="18" charset="77"/>
              </a:rPr>
              <a:t>scientific era."  Curry wants to cultivate Mark to use him to support his agenda for the college.</a:t>
            </a:r>
          </a:p>
          <a:p>
            <a:r>
              <a:rPr lang="en-US" b="1" u="sng" dirty="0">
                <a:solidFill>
                  <a:schemeClr val="bg1"/>
                </a:solidFill>
                <a:latin typeface="Goudy Old Style" panose="02020502050305020303" pitchFamily="18" charset="77"/>
              </a:rPr>
              <a:t>--James Busby</a:t>
            </a:r>
            <a:r>
              <a:rPr lang="en-US" u="sng" dirty="0">
                <a:solidFill>
                  <a:schemeClr val="bg1"/>
                </a:solidFill>
                <a:latin typeface="Goudy Old Style" panose="02020502050305020303" pitchFamily="18" charset="77"/>
              </a:rPr>
              <a:t> </a:t>
            </a:r>
            <a:r>
              <a:rPr lang="en-US" dirty="0">
                <a:solidFill>
                  <a:schemeClr val="bg1"/>
                </a:solidFill>
                <a:latin typeface="Goudy Old Style" panose="02020502050305020303" pitchFamily="18" charset="77"/>
              </a:rPr>
              <a:t>– Bursar at </a:t>
            </a:r>
            <a:r>
              <a:rPr lang="en-US" dirty="0" err="1">
                <a:solidFill>
                  <a:schemeClr val="bg1"/>
                </a:solidFill>
                <a:latin typeface="Goudy Old Style" panose="02020502050305020303" pitchFamily="18" charset="77"/>
              </a:rPr>
              <a:t>Bracton</a:t>
            </a:r>
            <a:r>
              <a:rPr lang="en-US" dirty="0">
                <a:solidFill>
                  <a:schemeClr val="bg1"/>
                </a:solidFill>
                <a:latin typeface="Goudy Old Style" panose="02020502050305020303" pitchFamily="18" charset="77"/>
              </a:rPr>
              <a:t> College and another member of the 'Progressive Element’.</a:t>
            </a:r>
          </a:p>
          <a:p>
            <a:r>
              <a:rPr lang="en-US" b="1" u="sng" dirty="0">
                <a:solidFill>
                  <a:schemeClr val="bg1"/>
                </a:solidFill>
                <a:latin typeface="Goudy Old Style" panose="02020502050305020303" pitchFamily="18" charset="77"/>
              </a:rPr>
              <a:t>--Canon Jewel</a:t>
            </a:r>
            <a:r>
              <a:rPr lang="en-US" u="sng" dirty="0">
                <a:solidFill>
                  <a:schemeClr val="bg1"/>
                </a:solidFill>
                <a:latin typeface="Goudy Old Style" panose="02020502050305020303" pitchFamily="18" charset="77"/>
              </a:rPr>
              <a:t> </a:t>
            </a:r>
            <a:r>
              <a:rPr lang="en-US" dirty="0">
                <a:solidFill>
                  <a:schemeClr val="bg1"/>
                </a:solidFill>
                <a:latin typeface="Goudy Old Style" panose="02020502050305020303" pitchFamily="18" charset="77"/>
              </a:rPr>
              <a:t>– A sensible and admired elderly Fellow at </a:t>
            </a:r>
            <a:r>
              <a:rPr lang="en-US" dirty="0" err="1">
                <a:solidFill>
                  <a:schemeClr val="bg1"/>
                </a:solidFill>
                <a:latin typeface="Goudy Old Style" panose="02020502050305020303" pitchFamily="18" charset="77"/>
              </a:rPr>
              <a:t>Bracton</a:t>
            </a:r>
            <a:r>
              <a:rPr lang="en-US" dirty="0">
                <a:solidFill>
                  <a:schemeClr val="bg1"/>
                </a:solidFill>
                <a:latin typeface="Goudy Old Style" panose="02020502050305020303" pitchFamily="18" charset="77"/>
              </a:rPr>
              <a:t> College who is a retired clergyman and a brilliant intellect, but excluded by the 'Progressive Element' for being an 'obstructionist'.</a:t>
            </a:r>
          </a:p>
          <a:p>
            <a:r>
              <a:rPr lang="en-US" b="1" u="sng" dirty="0">
                <a:solidFill>
                  <a:schemeClr val="bg1"/>
                </a:solidFill>
                <a:latin typeface="Goudy Old Style" panose="02020502050305020303" pitchFamily="18" charset="77"/>
              </a:rPr>
              <a:t>--Lord </a:t>
            </a:r>
            <a:r>
              <a:rPr lang="en-US" b="1" u="sng" dirty="0" err="1">
                <a:solidFill>
                  <a:schemeClr val="bg1"/>
                </a:solidFill>
                <a:latin typeface="Goudy Old Style" panose="02020502050305020303" pitchFamily="18" charset="77"/>
              </a:rPr>
              <a:t>Feverstone</a:t>
            </a:r>
            <a:r>
              <a:rPr lang="en-US" dirty="0">
                <a:solidFill>
                  <a:schemeClr val="bg1"/>
                </a:solidFill>
                <a:latin typeface="Goudy Old Style" panose="02020502050305020303" pitchFamily="18" charset="77"/>
              </a:rPr>
              <a:t> - His real name is Dick Divine, who has appeared in the prior stories of the Space Trilogy as a villain. Mark discovers </a:t>
            </a:r>
            <a:r>
              <a:rPr lang="en-US" dirty="0" err="1">
                <a:solidFill>
                  <a:schemeClr val="bg1"/>
                </a:solidFill>
                <a:latin typeface="Goudy Old Style" panose="02020502050305020303" pitchFamily="18" charset="77"/>
              </a:rPr>
              <a:t>Feverstone</a:t>
            </a:r>
            <a:r>
              <a:rPr lang="en-US" dirty="0">
                <a:solidFill>
                  <a:schemeClr val="bg1"/>
                </a:solidFill>
                <a:latin typeface="Goudy Old Style" panose="02020502050305020303" pitchFamily="18" charset="77"/>
              </a:rPr>
              <a:t> as the person responsible for getting his position at </a:t>
            </a:r>
            <a:r>
              <a:rPr lang="en-US" dirty="0" err="1">
                <a:solidFill>
                  <a:schemeClr val="bg1"/>
                </a:solidFill>
                <a:latin typeface="Goudy Old Style" panose="02020502050305020303" pitchFamily="18" charset="77"/>
              </a:rPr>
              <a:t>Bracton</a:t>
            </a:r>
            <a:r>
              <a:rPr lang="en-US" dirty="0">
                <a:solidFill>
                  <a:schemeClr val="bg1"/>
                </a:solidFill>
                <a:latin typeface="Goudy Old Style" panose="02020502050305020303" pitchFamily="18" charset="77"/>
              </a:rPr>
              <a:t> College over another prospect, Denniston.  Once Curry and Busby, the Bursar, leave, Mark discovers </a:t>
            </a:r>
            <a:r>
              <a:rPr lang="en-US" dirty="0" err="1">
                <a:solidFill>
                  <a:schemeClr val="bg1"/>
                </a:solidFill>
                <a:latin typeface="Goudy Old Style" panose="02020502050305020303" pitchFamily="18" charset="77"/>
              </a:rPr>
              <a:t>Feverstone</a:t>
            </a:r>
            <a:r>
              <a:rPr lang="en-US" dirty="0">
                <a:solidFill>
                  <a:schemeClr val="bg1"/>
                </a:solidFill>
                <a:latin typeface="Goudy Old Style" panose="02020502050305020303" pitchFamily="18" charset="77"/>
              </a:rPr>
              <a:t> holds them in disdain, but finds them useful in running He joins in cultivating Mark as part of the inner circle of the “progressive element” in the college.</a:t>
            </a:r>
          </a:p>
          <a:p>
            <a:r>
              <a:rPr lang="en-US" b="1" u="sng" dirty="0">
                <a:solidFill>
                  <a:schemeClr val="bg1"/>
                </a:solidFill>
                <a:latin typeface="Goudy Old Style" panose="02020502050305020303" pitchFamily="18" charset="77"/>
              </a:rPr>
              <a:t>--Arthur Denniston</a:t>
            </a:r>
            <a:r>
              <a:rPr lang="en-US" dirty="0">
                <a:solidFill>
                  <a:schemeClr val="bg1"/>
                </a:solidFill>
                <a:latin typeface="Goudy Old Style" panose="02020502050305020303" pitchFamily="18" charset="77"/>
              </a:rPr>
              <a:t> - an old friend of Mark’s from university who is also a sociologist and Mark’s professional rival.  When explaining to Mark why they chose him over Denniston, Sub-Warden Curry says, “One sees now that Denniston would never have done. Most emphatically not. A brilliant man at that time, of course, but he seems to have gone quite off the rails since then with all his Distributivism and what not. They tell me he’s likely to end up in a monastery.”</a:t>
            </a:r>
          </a:p>
          <a:p>
            <a:r>
              <a:rPr lang="en-US" b="1" u="sng" dirty="0">
                <a:solidFill>
                  <a:schemeClr val="bg1"/>
                </a:solidFill>
                <a:latin typeface="Goudy Old Style" charset="0"/>
                <a:ea typeface="Goudy Old Style" charset="0"/>
                <a:cs typeface="Goudy Old Style" charset="0"/>
              </a:rPr>
              <a:t>--The </a:t>
            </a:r>
            <a:r>
              <a:rPr lang="en-US" b="1" u="sng" dirty="0" err="1">
                <a:solidFill>
                  <a:schemeClr val="bg1"/>
                </a:solidFill>
                <a:latin typeface="Goudy Old Style" charset="0"/>
                <a:ea typeface="Goudy Old Style" charset="0"/>
                <a:cs typeface="Goudy Old Style" charset="0"/>
              </a:rPr>
              <a:t>Dimbles</a:t>
            </a:r>
            <a:r>
              <a:rPr lang="en-US" b="1" dirty="0">
                <a:solidFill>
                  <a:schemeClr val="bg1"/>
                </a:solidFill>
                <a:latin typeface="Goudy Old Style" charset="0"/>
                <a:ea typeface="Goudy Old Style" charset="0"/>
                <a:cs typeface="Goudy Old Style" charset="0"/>
              </a:rPr>
              <a:t>—</a:t>
            </a:r>
            <a:r>
              <a:rPr lang="en-US" dirty="0">
                <a:solidFill>
                  <a:schemeClr val="bg1"/>
                </a:solidFill>
                <a:latin typeface="Goudy Old Style" charset="0"/>
                <a:ea typeface="Goudy Old Style" charset="0"/>
                <a:cs typeface="Goudy Old Style" charset="0"/>
              </a:rPr>
              <a:t>a professor of  English literature at Northumberland College and his wife, with whom Jane </a:t>
            </a:r>
            <a:r>
              <a:rPr lang="en-US" dirty="0" err="1">
                <a:solidFill>
                  <a:schemeClr val="bg1"/>
                </a:solidFill>
                <a:latin typeface="Goudy Old Style" charset="0"/>
                <a:ea typeface="Goudy Old Style" charset="0"/>
                <a:cs typeface="Goudy Old Style" charset="0"/>
              </a:rPr>
              <a:t>Studdock</a:t>
            </a:r>
            <a:r>
              <a:rPr lang="en-US" dirty="0">
                <a:solidFill>
                  <a:schemeClr val="bg1"/>
                </a:solidFill>
                <a:latin typeface="Goudy Old Style" charset="0"/>
                <a:ea typeface="Goudy Old Style" charset="0"/>
                <a:cs typeface="Goudy Old Style" charset="0"/>
              </a:rPr>
              <a:t> studied and socialized as a college student. The </a:t>
            </a:r>
            <a:r>
              <a:rPr lang="en-US" dirty="0" err="1">
                <a:solidFill>
                  <a:schemeClr val="bg1"/>
                </a:solidFill>
                <a:latin typeface="Goudy Old Style" charset="0"/>
                <a:ea typeface="Goudy Old Style" charset="0"/>
                <a:cs typeface="Goudy Old Style" charset="0"/>
              </a:rPr>
              <a:t>Dimbles</a:t>
            </a:r>
            <a:r>
              <a:rPr lang="en-US" dirty="0">
                <a:solidFill>
                  <a:schemeClr val="bg1"/>
                </a:solidFill>
                <a:latin typeface="Goudy Old Style" charset="0"/>
                <a:ea typeface="Goudy Old Style" charset="0"/>
                <a:cs typeface="Goudy Old Style" charset="0"/>
              </a:rPr>
              <a:t> live adjacent to </a:t>
            </a:r>
            <a:r>
              <a:rPr lang="en-US" dirty="0" err="1">
                <a:solidFill>
                  <a:schemeClr val="bg1"/>
                </a:solidFill>
                <a:latin typeface="Goudy Old Style" charset="0"/>
                <a:ea typeface="Goudy Old Style" charset="0"/>
                <a:cs typeface="Goudy Old Style" charset="0"/>
              </a:rPr>
              <a:t>Bragdon</a:t>
            </a:r>
            <a:r>
              <a:rPr lang="en-US" dirty="0">
                <a:solidFill>
                  <a:schemeClr val="bg1"/>
                </a:solidFill>
                <a:latin typeface="Goudy Old Style" charset="0"/>
                <a:ea typeface="Goudy Old Style" charset="0"/>
                <a:cs typeface="Goudy Old Style" charset="0"/>
              </a:rPr>
              <a:t> Wood.</a:t>
            </a:r>
          </a:p>
          <a:p>
            <a:r>
              <a:rPr lang="en-US" b="1" u="sng" dirty="0">
                <a:solidFill>
                  <a:schemeClr val="bg1"/>
                </a:solidFill>
                <a:latin typeface="Goudy Old Style" panose="02020502050305020303" pitchFamily="18" charset="77"/>
              </a:rPr>
              <a:t>--Grace Ironwood </a:t>
            </a:r>
            <a:r>
              <a:rPr lang="en-US" dirty="0">
                <a:solidFill>
                  <a:schemeClr val="bg1"/>
                </a:solidFill>
                <a:latin typeface="Goudy Old Style" panose="02020502050305020303" pitchFamily="18" charset="77"/>
              </a:rPr>
              <a:t>– The seemingly stern but kind psychologist and doctor who helps Jane interpret her dreams. Inspired by the </a:t>
            </a:r>
            <a:r>
              <a:rPr lang="en-US" dirty="0">
                <a:solidFill>
                  <a:schemeClr val="bg1"/>
                </a:solidFill>
                <a:latin typeface="Goudy Old Style" panose="02020502050305020303" pitchFamily="18" charset="77"/>
                <a:hlinkClick r:id="rId2" tooltip="Járnviðr">
                  <a:extLst>
                    <a:ext uri="{A12FA001-AC4F-418D-AE19-62706E023703}">
                      <ahyp:hlinkClr xmlns:ahyp="http://schemas.microsoft.com/office/drawing/2018/hyperlinkcolor" val="tx"/>
                    </a:ext>
                  </a:extLst>
                </a:hlinkClick>
              </a:rPr>
              <a:t>Járnviðr</a:t>
            </a:r>
            <a:r>
              <a:rPr lang="en-US" dirty="0">
                <a:solidFill>
                  <a:schemeClr val="bg1"/>
                </a:solidFill>
                <a:latin typeface="Goudy Old Style" panose="02020502050305020303" pitchFamily="18" charset="77"/>
              </a:rPr>
              <a:t> ("Iron-Wood") of Norse mythology (female giants), her name is </a:t>
            </a:r>
            <a:r>
              <a:rPr lang="en-US" dirty="0" err="1">
                <a:solidFill>
                  <a:schemeClr val="bg1"/>
                </a:solidFill>
                <a:latin typeface="Goudy Old Style" panose="02020502050305020303" pitchFamily="18" charset="77"/>
              </a:rPr>
              <a:t>softend</a:t>
            </a:r>
            <a:r>
              <a:rPr lang="en-US" dirty="0">
                <a:solidFill>
                  <a:schemeClr val="bg1"/>
                </a:solidFill>
                <a:latin typeface="Goudy Old Style" panose="02020502050305020303" pitchFamily="18" charset="77"/>
              </a:rPr>
              <a:t> with the Christian name "Grace".</a:t>
            </a:r>
          </a:p>
          <a:p>
            <a:r>
              <a:rPr lang="en-US" b="1" u="sng" dirty="0">
                <a:solidFill>
                  <a:schemeClr val="bg1"/>
                </a:solidFill>
                <a:latin typeface="Goudy Old Style" panose="02020502050305020303" pitchFamily="18" charset="77"/>
              </a:rPr>
              <a:t>--Ivy </a:t>
            </a:r>
            <a:r>
              <a:rPr lang="en-US" b="1" u="sng" dirty="0" err="1">
                <a:solidFill>
                  <a:schemeClr val="bg1"/>
                </a:solidFill>
                <a:latin typeface="Goudy Old Style" panose="02020502050305020303" pitchFamily="18" charset="77"/>
              </a:rPr>
              <a:t>Maggs</a:t>
            </a:r>
            <a:r>
              <a:rPr lang="en-US" dirty="0">
                <a:solidFill>
                  <a:schemeClr val="bg1"/>
                </a:solidFill>
                <a:latin typeface="Goudy Old Style" panose="02020502050305020303" pitchFamily="18" charset="77"/>
              </a:rPr>
              <a:t>—part-time housekeeper for Jane </a:t>
            </a:r>
            <a:r>
              <a:rPr lang="en-US" dirty="0" err="1">
                <a:solidFill>
                  <a:schemeClr val="bg1"/>
                </a:solidFill>
                <a:latin typeface="Goudy Old Style" panose="02020502050305020303" pitchFamily="18" charset="77"/>
              </a:rPr>
              <a:t>Studdock</a:t>
            </a:r>
            <a:r>
              <a:rPr lang="en-US" dirty="0">
                <a:solidFill>
                  <a:schemeClr val="bg1"/>
                </a:solidFill>
                <a:latin typeface="Goudy Old Style" panose="02020502050305020303" pitchFamily="18" charset="77"/>
              </a:rPr>
              <a:t>, who considers her a “terrible talker.”</a:t>
            </a:r>
          </a:p>
          <a:p>
            <a:r>
              <a:rPr lang="en-US" b="1" u="sng" dirty="0">
                <a:solidFill>
                  <a:schemeClr val="bg1"/>
                </a:solidFill>
                <a:latin typeface="Goudy Old Style" panose="02020502050305020303" pitchFamily="18" charset="77"/>
              </a:rPr>
              <a:t>--John Wither</a:t>
            </a:r>
            <a:r>
              <a:rPr lang="en-US" b="1" dirty="0">
                <a:solidFill>
                  <a:schemeClr val="bg1"/>
                </a:solidFill>
                <a:latin typeface="Goudy Old Style" panose="02020502050305020303" pitchFamily="18" charset="77"/>
              </a:rPr>
              <a:t>—</a:t>
            </a:r>
            <a:r>
              <a:rPr lang="en-US" dirty="0">
                <a:solidFill>
                  <a:schemeClr val="bg1"/>
                </a:solidFill>
                <a:latin typeface="Goudy Old Style" panose="02020502050305020303" pitchFamily="18" charset="77"/>
              </a:rPr>
              <a:t>Deputy Director of the N.I.C.E.—characterized by vague conversation that is impossible to pin down and a sense of not being fully present; his eyes seem to indicate that he is far away elsewhere.</a:t>
            </a:r>
          </a:p>
          <a:p>
            <a:r>
              <a:rPr lang="en-US" b="1" u="sng" dirty="0">
                <a:solidFill>
                  <a:schemeClr val="bg1"/>
                </a:solidFill>
                <a:latin typeface="Goudy Old Style" panose="02020502050305020303" pitchFamily="18" charset="77"/>
              </a:rPr>
              <a:t>--William </a:t>
            </a:r>
            <a:r>
              <a:rPr lang="en-US" b="1" u="sng" dirty="0" err="1">
                <a:solidFill>
                  <a:schemeClr val="bg1"/>
                </a:solidFill>
                <a:latin typeface="Goudy Old Style" panose="02020502050305020303" pitchFamily="18" charset="77"/>
              </a:rPr>
              <a:t>Hingest</a:t>
            </a:r>
            <a:r>
              <a:rPr lang="en-US" b="1" u="sng" dirty="0">
                <a:solidFill>
                  <a:schemeClr val="bg1"/>
                </a:solidFill>
                <a:latin typeface="Goudy Old Style" panose="02020502050305020303" pitchFamily="18" charset="77"/>
              </a:rPr>
              <a:t> </a:t>
            </a:r>
            <a:r>
              <a:rPr lang="en-US" dirty="0">
                <a:solidFill>
                  <a:schemeClr val="bg1"/>
                </a:solidFill>
                <a:latin typeface="Goudy Old Style" panose="02020502050305020303" pitchFamily="18" charset="77"/>
              </a:rPr>
              <a:t>(a.k.a. “Bill the Blizzard”)—a brilliant scientist from </a:t>
            </a:r>
            <a:r>
              <a:rPr lang="en-US" dirty="0" err="1">
                <a:solidFill>
                  <a:schemeClr val="bg1"/>
                </a:solidFill>
                <a:latin typeface="Goudy Old Style" panose="02020502050305020303" pitchFamily="18" charset="77"/>
              </a:rPr>
              <a:t>Bracton</a:t>
            </a:r>
            <a:r>
              <a:rPr lang="en-US" dirty="0">
                <a:solidFill>
                  <a:schemeClr val="bg1"/>
                </a:solidFill>
                <a:latin typeface="Goudy Old Style" panose="02020502050305020303" pitchFamily="18" charset="77"/>
              </a:rPr>
              <a:t> College who is now employed at the N.I.C.E. but has decided to leave there and warns Mark of the corrupt powers of the N.I.C.E.</a:t>
            </a:r>
          </a:p>
          <a:p>
            <a:r>
              <a:rPr lang="en-US" b="1" u="sng" dirty="0">
                <a:solidFill>
                  <a:schemeClr val="bg1"/>
                </a:solidFill>
                <a:latin typeface="Goudy Old Style" panose="02020502050305020303" pitchFamily="18" charset="77"/>
              </a:rPr>
              <a:t>--Professor </a:t>
            </a:r>
            <a:r>
              <a:rPr lang="en-US" b="1" u="sng" dirty="0" err="1">
                <a:solidFill>
                  <a:schemeClr val="bg1"/>
                </a:solidFill>
                <a:latin typeface="Goudy Old Style" panose="02020502050305020303" pitchFamily="18" charset="77"/>
              </a:rPr>
              <a:t>Filostrato</a:t>
            </a:r>
            <a:r>
              <a:rPr lang="en-US" dirty="0">
                <a:solidFill>
                  <a:schemeClr val="bg1"/>
                </a:solidFill>
                <a:latin typeface="Goudy Old Style" panose="02020502050305020303" pitchFamily="18" charset="77"/>
              </a:rPr>
              <a:t>—an eminent Italian physiologist who works for the N.I.C.E. who takes an interest in Mark</a:t>
            </a:r>
          </a:p>
          <a:p>
            <a:r>
              <a:rPr lang="en-US" b="1" u="sng" dirty="0">
                <a:solidFill>
                  <a:schemeClr val="bg1"/>
                </a:solidFill>
                <a:latin typeface="Goudy Old Style" panose="02020502050305020303" pitchFamily="18" charset="77"/>
              </a:rPr>
              <a:t>--”Fairy” Hardcastle—</a:t>
            </a:r>
            <a:r>
              <a:rPr lang="en-US" dirty="0">
                <a:solidFill>
                  <a:schemeClr val="bg1"/>
                </a:solidFill>
                <a:latin typeface="Goudy Old Style" panose="02020502050305020303" pitchFamily="18" charset="77"/>
              </a:rPr>
              <a:t>the aggressive head of the </a:t>
            </a:r>
            <a:r>
              <a:rPr lang="en-US">
                <a:solidFill>
                  <a:schemeClr val="bg1"/>
                </a:solidFill>
                <a:latin typeface="Goudy Old Style" panose="02020502050305020303" pitchFamily="18" charset="77"/>
              </a:rPr>
              <a:t>Secret Police of the N.I.C.E.</a:t>
            </a:r>
            <a:endParaRPr lang="en-US" b="1" dirty="0">
              <a:solidFill>
                <a:schemeClr val="bg1"/>
              </a:solidFill>
              <a:latin typeface="Goudy Old Style" panose="02020502050305020303" pitchFamily="18" charset="77"/>
            </a:endParaRPr>
          </a:p>
          <a:p>
            <a:endParaRPr lang="en-US" dirty="0">
              <a:solidFill>
                <a:schemeClr val="bg1"/>
              </a:solidFill>
              <a:latin typeface="Goudy Old Style" charset="0"/>
              <a:ea typeface="Goudy Old Style" charset="0"/>
              <a:cs typeface="Goudy Old Style" charset="0"/>
            </a:endParaRPr>
          </a:p>
        </p:txBody>
      </p:sp>
      <p:pic>
        <p:nvPicPr>
          <p:cNvPr id="5" name="Picture 4" descr="A diagram of a structure&#10;&#10;Description automatically generated with low confidence">
            <a:extLst>
              <a:ext uri="{FF2B5EF4-FFF2-40B4-BE49-F238E27FC236}">
                <a16:creationId xmlns:a16="http://schemas.microsoft.com/office/drawing/2014/main" id="{62457163-A9C5-E542-A7AD-1EA65BAE523D}"/>
              </a:ext>
            </a:extLst>
          </p:cNvPr>
          <p:cNvPicPr>
            <a:picLocks noChangeAspect="1"/>
          </p:cNvPicPr>
          <p:nvPr/>
        </p:nvPicPr>
        <p:blipFill>
          <a:blip r:embed="rId3"/>
          <a:stretch>
            <a:fillRect/>
          </a:stretch>
        </p:blipFill>
        <p:spPr>
          <a:xfrm>
            <a:off x="124919" y="2248931"/>
            <a:ext cx="834452" cy="2075934"/>
          </a:xfrm>
          <a:prstGeom prst="rect">
            <a:avLst/>
          </a:prstGeom>
        </p:spPr>
      </p:pic>
    </p:spTree>
    <p:extLst>
      <p:ext uri="{BB962C8B-B14F-4D97-AF65-F5344CB8AC3E}">
        <p14:creationId xmlns:p14="http://schemas.microsoft.com/office/powerpoint/2010/main" val="34592837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sp>
        <p:nvSpPr>
          <p:cNvPr id="6" name="Rectangle 5"/>
          <p:cNvSpPr/>
          <p:nvPr/>
        </p:nvSpPr>
        <p:spPr>
          <a:xfrm>
            <a:off x="1205344" y="0"/>
            <a:ext cx="10861737" cy="7294305"/>
          </a:xfrm>
          <a:prstGeom prst="rect">
            <a:avLst/>
          </a:prstGeom>
        </p:spPr>
        <p:txBody>
          <a:bodyPr wrap="square">
            <a:spAutoFit/>
          </a:bodyPr>
          <a:lstStyle/>
          <a:p>
            <a:r>
              <a:rPr lang="en-US" sz="1750" b="1" dirty="0">
                <a:solidFill>
                  <a:schemeClr val="bg1"/>
                </a:solidFill>
                <a:latin typeface="Goudy Old Style" panose="02020502050305020303" pitchFamily="18" charset="77"/>
              </a:rPr>
              <a:t>REVIEW OF CHAPTER 1, “SALE OF COLLEGE PROPERTY”</a:t>
            </a:r>
          </a:p>
          <a:p>
            <a:r>
              <a:rPr lang="en-US" sz="1750" dirty="0">
                <a:solidFill>
                  <a:schemeClr val="bg1"/>
                </a:solidFill>
                <a:latin typeface="Goudy Old Style" panose="02020502050305020303" pitchFamily="18" charset="77"/>
              </a:rPr>
              <a:t>--Jane and her dreams</a:t>
            </a:r>
          </a:p>
          <a:p>
            <a:r>
              <a:rPr lang="en-US" sz="1750" dirty="0">
                <a:solidFill>
                  <a:schemeClr val="bg1"/>
                </a:solidFill>
                <a:latin typeface="Goudy Old Style" panose="02020502050305020303" pitchFamily="18" charset="77"/>
              </a:rPr>
              <a:t>--Mark and the Inner Circle at </a:t>
            </a:r>
            <a:r>
              <a:rPr lang="en-US" sz="1750" dirty="0" err="1">
                <a:solidFill>
                  <a:schemeClr val="bg1"/>
                </a:solidFill>
                <a:latin typeface="Goudy Old Style" panose="02020502050305020303" pitchFamily="18" charset="77"/>
              </a:rPr>
              <a:t>Bracton</a:t>
            </a:r>
            <a:r>
              <a:rPr lang="en-US" sz="1750" dirty="0">
                <a:solidFill>
                  <a:schemeClr val="bg1"/>
                </a:solidFill>
                <a:latin typeface="Goudy Old Style" panose="02020502050305020303" pitchFamily="18" charset="77"/>
              </a:rPr>
              <a:t> College </a:t>
            </a:r>
          </a:p>
          <a:p>
            <a:r>
              <a:rPr lang="en-US" sz="1750" dirty="0">
                <a:solidFill>
                  <a:schemeClr val="bg1"/>
                </a:solidFill>
                <a:latin typeface="Goudy Old Style" panose="02020502050305020303" pitchFamily="18" charset="77"/>
              </a:rPr>
              <a:t>--The proposal to sell </a:t>
            </a:r>
            <a:r>
              <a:rPr lang="en-US" sz="1750" dirty="0" err="1">
                <a:solidFill>
                  <a:schemeClr val="bg1"/>
                </a:solidFill>
                <a:latin typeface="Goudy Old Style" panose="02020502050305020303" pitchFamily="18" charset="77"/>
              </a:rPr>
              <a:t>Bragdon</a:t>
            </a:r>
            <a:r>
              <a:rPr lang="en-US" sz="1750" dirty="0">
                <a:solidFill>
                  <a:schemeClr val="bg1"/>
                </a:solidFill>
                <a:latin typeface="Goudy Old Style" panose="02020502050305020303" pitchFamily="18" charset="77"/>
              </a:rPr>
              <a:t> Wood and Merlin’s Well to the N.I.C.E.</a:t>
            </a:r>
          </a:p>
          <a:p>
            <a:r>
              <a:rPr lang="en-US" sz="1750" dirty="0">
                <a:solidFill>
                  <a:schemeClr val="bg1"/>
                </a:solidFill>
                <a:latin typeface="Goudy Old Style" panose="02020502050305020303" pitchFamily="18" charset="77"/>
              </a:rPr>
              <a:t>--The </a:t>
            </a:r>
            <a:r>
              <a:rPr lang="en-US" sz="1750" dirty="0" err="1">
                <a:solidFill>
                  <a:schemeClr val="bg1"/>
                </a:solidFill>
                <a:latin typeface="Goudy Old Style" panose="02020502050305020303" pitchFamily="18" charset="77"/>
              </a:rPr>
              <a:t>Dimbles</a:t>
            </a:r>
            <a:r>
              <a:rPr lang="en-US" sz="1750" dirty="0">
                <a:solidFill>
                  <a:schemeClr val="bg1"/>
                </a:solidFill>
                <a:latin typeface="Goudy Old Style" panose="02020502050305020303" pitchFamily="18" charset="77"/>
              </a:rPr>
              <a:t> and rumors of Merlin</a:t>
            </a:r>
          </a:p>
          <a:p>
            <a:endParaRPr lang="en-US" sz="1750" dirty="0">
              <a:solidFill>
                <a:schemeClr val="bg1"/>
              </a:solidFill>
              <a:latin typeface="Goudy Old Style" panose="02020502050305020303" pitchFamily="18" charset="77"/>
            </a:endParaRPr>
          </a:p>
          <a:p>
            <a:r>
              <a:rPr lang="en-US" sz="1750" b="1" dirty="0">
                <a:solidFill>
                  <a:schemeClr val="bg1"/>
                </a:solidFill>
                <a:latin typeface="Goudy Old Style" panose="02020502050305020303" pitchFamily="18" charset="77"/>
              </a:rPr>
              <a:t>REVIEW OF CHAPTER 2, “DINNER WITH THE SUBWARDEN”</a:t>
            </a:r>
          </a:p>
          <a:p>
            <a:r>
              <a:rPr lang="en-US" sz="1750" dirty="0">
                <a:solidFill>
                  <a:schemeClr val="bg1"/>
                </a:solidFill>
                <a:latin typeface="Goudy Old Style" panose="02020502050305020303" pitchFamily="18" charset="77"/>
              </a:rPr>
              <a:t>--Mark and being included in </a:t>
            </a:r>
            <a:r>
              <a:rPr lang="en-US" sz="1750" dirty="0" err="1">
                <a:solidFill>
                  <a:schemeClr val="bg1"/>
                </a:solidFill>
                <a:latin typeface="Goudy Old Style" panose="02020502050305020303" pitchFamily="18" charset="77"/>
              </a:rPr>
              <a:t>Feverstone’s</a:t>
            </a:r>
            <a:r>
              <a:rPr lang="en-US" sz="1750" dirty="0">
                <a:solidFill>
                  <a:schemeClr val="bg1"/>
                </a:solidFill>
                <a:latin typeface="Goudy Old Style" panose="02020502050305020303" pitchFamily="18" charset="77"/>
              </a:rPr>
              <a:t> confidence in disdain of Curry and Busby</a:t>
            </a:r>
          </a:p>
          <a:p>
            <a:r>
              <a:rPr lang="en-US" sz="1750" dirty="0">
                <a:solidFill>
                  <a:schemeClr val="bg1"/>
                </a:solidFill>
                <a:latin typeface="Goudy Old Style" panose="02020502050305020303" pitchFamily="18" charset="77"/>
              </a:rPr>
              <a:t>--The N.I.C.E. as the ultimate Inner Circle/Ring , focused on taking over and reconditioning the human race,  controlling and subduing Nature, and exerting control over the interplanetary wars</a:t>
            </a:r>
          </a:p>
          <a:p>
            <a:r>
              <a:rPr lang="en-US" sz="1750" dirty="0">
                <a:solidFill>
                  <a:schemeClr val="bg1"/>
                </a:solidFill>
                <a:latin typeface="Goudy Old Style" panose="02020502050305020303" pitchFamily="18" charset="77"/>
              </a:rPr>
              <a:t>--Jane’s fears and vulnerability, which she later rejects as unworthy</a:t>
            </a:r>
          </a:p>
          <a:p>
            <a:r>
              <a:rPr lang="en-US" sz="1750" dirty="0">
                <a:solidFill>
                  <a:schemeClr val="bg1"/>
                </a:solidFill>
                <a:latin typeface="Goudy Old Style" panose="02020502050305020303" pitchFamily="18" charset="77"/>
              </a:rPr>
              <a:t>--Mark’s journey to </a:t>
            </a:r>
            <a:r>
              <a:rPr lang="en-US" sz="1750" dirty="0" err="1">
                <a:solidFill>
                  <a:schemeClr val="bg1"/>
                </a:solidFill>
                <a:latin typeface="Goudy Old Style" panose="02020502050305020303" pitchFamily="18" charset="77"/>
              </a:rPr>
              <a:t>Belbury</a:t>
            </a:r>
            <a:r>
              <a:rPr lang="en-US" sz="1750" dirty="0">
                <a:solidFill>
                  <a:schemeClr val="bg1"/>
                </a:solidFill>
                <a:latin typeface="Goudy Old Style" panose="02020502050305020303" pitchFamily="18" charset="77"/>
              </a:rPr>
              <a:t> and Jane’s journey to St. Anne’s-on-the-Hill</a:t>
            </a:r>
          </a:p>
          <a:p>
            <a:endParaRPr lang="en-US" sz="1750" dirty="0">
              <a:solidFill>
                <a:schemeClr val="bg1"/>
              </a:solidFill>
              <a:latin typeface="Goudy Old Style" panose="02020502050305020303" pitchFamily="18" charset="77"/>
            </a:endParaRPr>
          </a:p>
          <a:p>
            <a:r>
              <a:rPr lang="en-US" sz="1750" b="1" dirty="0">
                <a:solidFill>
                  <a:schemeClr val="bg1"/>
                </a:solidFill>
                <a:latin typeface="Goudy Old Style" panose="02020502050305020303" pitchFamily="18" charset="77"/>
              </a:rPr>
              <a:t>REVIEW OF CHAPTER 3, “BELBURY AND ST. ANNE’S-ON-THE-HILL”</a:t>
            </a:r>
          </a:p>
          <a:p>
            <a:r>
              <a:rPr lang="en-US" sz="1750" dirty="0">
                <a:solidFill>
                  <a:schemeClr val="bg1"/>
                </a:solidFill>
                <a:latin typeface="Goudy Old Style" panose="02020502050305020303" pitchFamily="18" charset="77"/>
              </a:rPr>
              <a:t>--doublespeak at the N.I.C.E.: does Mark have a job or not? Bill </a:t>
            </a:r>
            <a:r>
              <a:rPr lang="en-US" sz="1750" dirty="0" err="1">
                <a:solidFill>
                  <a:schemeClr val="bg1"/>
                </a:solidFill>
                <a:latin typeface="Goudy Old Style" panose="02020502050305020303" pitchFamily="18" charset="77"/>
              </a:rPr>
              <a:t>Hingest</a:t>
            </a:r>
            <a:r>
              <a:rPr lang="en-US" sz="1750" dirty="0">
                <a:solidFill>
                  <a:schemeClr val="bg1"/>
                </a:solidFill>
                <a:latin typeface="Goudy Old Style" panose="02020502050305020303" pitchFamily="18" charset="77"/>
              </a:rPr>
              <a:t> leaving the N.I.C.E.</a:t>
            </a:r>
          </a:p>
          <a:p>
            <a:r>
              <a:rPr lang="en-US" sz="1750" dirty="0">
                <a:solidFill>
                  <a:schemeClr val="bg1"/>
                </a:solidFill>
                <a:latin typeface="Goudy Old Style" panose="02020502050305020303" pitchFamily="18" charset="77"/>
              </a:rPr>
              <a:t>--Jane’s visit to St. Anne’s and her denial and her aversion to being “interfered with”</a:t>
            </a:r>
          </a:p>
          <a:p>
            <a:r>
              <a:rPr lang="en-US" sz="1750" dirty="0">
                <a:solidFill>
                  <a:schemeClr val="bg1"/>
                </a:solidFill>
                <a:latin typeface="Goudy Old Style" panose="02020502050305020303" pitchFamily="18" charset="77"/>
              </a:rPr>
              <a:t>--Mark’s introduction to “Fairy” Hardcastle and the role of the N.I.C.E. secret police</a:t>
            </a:r>
          </a:p>
          <a:p>
            <a:r>
              <a:rPr lang="en-US" sz="1750" dirty="0">
                <a:solidFill>
                  <a:schemeClr val="bg1"/>
                </a:solidFill>
                <a:latin typeface="Goudy Old Style" panose="02020502050305020303" pitchFamily="18" charset="77"/>
              </a:rPr>
              <a:t>--Jane’s resentment of how much she has had to give up in marriage; Mother </a:t>
            </a:r>
            <a:r>
              <a:rPr lang="en-US" sz="1750" dirty="0" err="1">
                <a:solidFill>
                  <a:schemeClr val="bg1"/>
                </a:solidFill>
                <a:latin typeface="Goudy Old Style" panose="02020502050305020303" pitchFamily="18" charset="77"/>
              </a:rPr>
              <a:t>Dimble’s</a:t>
            </a:r>
            <a:r>
              <a:rPr lang="en-US" sz="1750" dirty="0">
                <a:solidFill>
                  <a:schemeClr val="bg1"/>
                </a:solidFill>
                <a:latin typeface="Goudy Old Style" panose="02020502050305020303" pitchFamily="18" charset="77"/>
              </a:rPr>
              <a:t> crisis</a:t>
            </a:r>
          </a:p>
          <a:p>
            <a:endParaRPr lang="en-US" sz="1750" dirty="0">
              <a:solidFill>
                <a:schemeClr val="bg1"/>
              </a:solidFill>
              <a:latin typeface="Goudy Old Style" panose="02020502050305020303" pitchFamily="18" charset="77"/>
            </a:endParaRPr>
          </a:p>
          <a:p>
            <a:r>
              <a:rPr lang="en-US" sz="1750" b="1" dirty="0">
                <a:solidFill>
                  <a:schemeClr val="bg1"/>
                </a:solidFill>
                <a:latin typeface="Goudy Old Style" panose="02020502050305020303" pitchFamily="18" charset="77"/>
              </a:rPr>
              <a:t>REVIEW OF CHAPTER 4, “THE LIQUIDATION OF ANACHRONISMS”</a:t>
            </a:r>
          </a:p>
          <a:p>
            <a:r>
              <a:rPr lang="en-US" sz="1750" dirty="0">
                <a:solidFill>
                  <a:schemeClr val="bg1"/>
                </a:solidFill>
                <a:latin typeface="Goudy Old Style" panose="02020502050305020303" pitchFamily="18" charset="77"/>
              </a:rPr>
              <a:t>--the N.I.C.E. begin turning people out of their homes and destroying </a:t>
            </a:r>
            <a:r>
              <a:rPr lang="en-US" sz="1750" dirty="0" err="1">
                <a:solidFill>
                  <a:schemeClr val="bg1"/>
                </a:solidFill>
                <a:latin typeface="Goudy Old Style" panose="02020502050305020303" pitchFamily="18" charset="77"/>
              </a:rPr>
              <a:t>Edgestow’s</a:t>
            </a:r>
            <a:r>
              <a:rPr lang="en-US" sz="1750" dirty="0">
                <a:solidFill>
                  <a:schemeClr val="bg1"/>
                </a:solidFill>
                <a:latin typeface="Goudy Old Style" panose="02020502050305020303" pitchFamily="18" charset="77"/>
              </a:rPr>
              <a:t> beauty</a:t>
            </a:r>
          </a:p>
          <a:p>
            <a:r>
              <a:rPr lang="en-US" sz="1750" dirty="0">
                <a:solidFill>
                  <a:schemeClr val="bg1"/>
                </a:solidFill>
                <a:latin typeface="Goudy Old Style" panose="02020502050305020303" pitchFamily="18" charset="77"/>
              </a:rPr>
              <a:t>--Bill </a:t>
            </a:r>
            <a:r>
              <a:rPr lang="en-US" sz="1750" dirty="0" err="1">
                <a:solidFill>
                  <a:schemeClr val="bg1"/>
                </a:solidFill>
                <a:latin typeface="Goudy Old Style" panose="02020502050305020303" pitchFamily="18" charset="77"/>
              </a:rPr>
              <a:t>Hingest</a:t>
            </a:r>
            <a:r>
              <a:rPr lang="en-US" sz="1750" dirty="0">
                <a:solidFill>
                  <a:schemeClr val="bg1"/>
                </a:solidFill>
                <a:latin typeface="Goudy Old Style" panose="02020502050305020303" pitchFamily="18" charset="77"/>
              </a:rPr>
              <a:t> is murdered the night he leaves the N.I.C.E. </a:t>
            </a:r>
          </a:p>
          <a:p>
            <a:r>
              <a:rPr lang="en-US" sz="1750" dirty="0">
                <a:solidFill>
                  <a:schemeClr val="bg1"/>
                </a:solidFill>
                <a:latin typeface="Goudy Old Style" panose="02020502050305020303" pitchFamily="18" charset="77"/>
              </a:rPr>
              <a:t>--Mark has a strange conversation with the N.I.C.E. “mad parson” and is assigned a propaganda project on destroying the village of Cure Hardy, only to find he is moved by its beauty</a:t>
            </a:r>
          </a:p>
          <a:p>
            <a:r>
              <a:rPr lang="en-US" sz="1750" dirty="0">
                <a:solidFill>
                  <a:schemeClr val="bg1"/>
                </a:solidFill>
                <a:latin typeface="Goudy Old Style" panose="02020502050305020303" pitchFamily="18" charset="77"/>
              </a:rPr>
              <a:t>--the invasive force of workers from the N.I.C.E. results in partially destroying the beautiful Fellows Room at </a:t>
            </a:r>
            <a:r>
              <a:rPr lang="en-US" sz="1750" dirty="0" err="1">
                <a:solidFill>
                  <a:schemeClr val="bg1"/>
                </a:solidFill>
                <a:latin typeface="Goudy Old Style" panose="02020502050305020303" pitchFamily="18" charset="77"/>
              </a:rPr>
              <a:t>Bracton</a:t>
            </a:r>
            <a:endParaRPr lang="en-US" sz="1750" dirty="0">
              <a:solidFill>
                <a:schemeClr val="bg1"/>
              </a:solidFill>
              <a:latin typeface="Goudy Old Style" panose="02020502050305020303" pitchFamily="18" charset="77"/>
            </a:endParaRPr>
          </a:p>
          <a:p>
            <a:endParaRPr lang="en-US" dirty="0">
              <a:solidFill>
                <a:schemeClr val="bg1"/>
              </a:solidFill>
              <a:latin typeface="Goudy Old Style" panose="02020502050305020303" pitchFamily="18" charset="77"/>
            </a:endParaRPr>
          </a:p>
        </p:txBody>
      </p:sp>
      <p:pic>
        <p:nvPicPr>
          <p:cNvPr id="5" name="Picture 4" descr="A diagram of a structure&#10;&#10;Description automatically generated with low confidence">
            <a:extLst>
              <a:ext uri="{FF2B5EF4-FFF2-40B4-BE49-F238E27FC236}">
                <a16:creationId xmlns:a16="http://schemas.microsoft.com/office/drawing/2014/main" id="{62457163-A9C5-E542-A7AD-1EA65BAE523D}"/>
              </a:ext>
            </a:extLst>
          </p:cNvPr>
          <p:cNvPicPr>
            <a:picLocks noChangeAspect="1"/>
          </p:cNvPicPr>
          <p:nvPr/>
        </p:nvPicPr>
        <p:blipFill>
          <a:blip r:embed="rId3"/>
          <a:stretch>
            <a:fillRect/>
          </a:stretch>
        </p:blipFill>
        <p:spPr>
          <a:xfrm>
            <a:off x="124919" y="2248931"/>
            <a:ext cx="834452" cy="2075934"/>
          </a:xfrm>
          <a:prstGeom prst="rect">
            <a:avLst/>
          </a:prstGeom>
        </p:spPr>
      </p:pic>
    </p:spTree>
    <p:extLst>
      <p:ext uri="{BB962C8B-B14F-4D97-AF65-F5344CB8AC3E}">
        <p14:creationId xmlns:p14="http://schemas.microsoft.com/office/powerpoint/2010/main" val="2386188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sp>
        <p:nvSpPr>
          <p:cNvPr id="6" name="Rectangle 5"/>
          <p:cNvSpPr/>
          <p:nvPr/>
        </p:nvSpPr>
        <p:spPr>
          <a:xfrm>
            <a:off x="959370" y="0"/>
            <a:ext cx="11215142" cy="7171194"/>
          </a:xfrm>
          <a:prstGeom prst="rect">
            <a:avLst/>
          </a:prstGeom>
        </p:spPr>
        <p:txBody>
          <a:bodyPr wrap="square">
            <a:spAutoFit/>
          </a:bodyPr>
          <a:lstStyle/>
          <a:p>
            <a:r>
              <a:rPr lang="en-US" b="1" dirty="0">
                <a:solidFill>
                  <a:schemeClr val="bg1"/>
                </a:solidFill>
                <a:latin typeface="Goudy Old Style" panose="02020502050305020303" pitchFamily="18" charset="77"/>
              </a:rPr>
              <a:t>REVIEW OF CHAPTER 5, “ELASTICITY”</a:t>
            </a:r>
            <a:endParaRPr lang="en-US" i="1"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--Mark, frustrated by the doublespeak and lack of clarity at the N.I.C.E., attempts a showdown with Wither, the Deputy Director, that does not go well at all, and Mark fears he may not only lose his position at the N.I.C.E. but also his fellowship at </a:t>
            </a:r>
            <a:r>
              <a:rPr lang="en-US" dirty="0" err="1">
                <a:solidFill>
                  <a:schemeClr val="bg1"/>
                </a:solidFill>
                <a:latin typeface="Goudy Old Style" panose="02020502050305020303" pitchFamily="18" charset="77"/>
              </a:rPr>
              <a:t>Bracton</a:t>
            </a:r>
            <a:r>
              <a:rPr lang="en-US" dirty="0">
                <a:solidFill>
                  <a:schemeClr val="bg1"/>
                </a:solidFill>
                <a:latin typeface="Goudy Old Style" panose="02020502050305020303" pitchFamily="18" charset="77"/>
              </a:rPr>
              <a:t> College.</a:t>
            </a:r>
            <a:br>
              <a:rPr lang="en-US" dirty="0">
                <a:solidFill>
                  <a:schemeClr val="bg1"/>
                </a:solidFill>
                <a:latin typeface="Goudy Old Style" panose="02020502050305020303" pitchFamily="18" charset="77"/>
              </a:rPr>
            </a:br>
            <a:r>
              <a:rPr lang="en-US" dirty="0">
                <a:solidFill>
                  <a:schemeClr val="bg1"/>
                </a:solidFill>
                <a:latin typeface="Goudy Old Style" panose="02020502050305020303" pitchFamily="18" charset="77"/>
              </a:rPr>
              <a:t>--Fairy Hardcastle warns Mark about complaining and offers him project work writing propaganda to rehabilitate the image of </a:t>
            </a:r>
            <a:r>
              <a:rPr lang="en-US" dirty="0" err="1">
                <a:solidFill>
                  <a:schemeClr val="bg1"/>
                </a:solidFill>
                <a:latin typeface="Goudy Old Style" panose="02020502050305020303" pitchFamily="18" charset="77"/>
              </a:rPr>
              <a:t>Alcasan</a:t>
            </a:r>
            <a:r>
              <a:rPr lang="en-US" dirty="0">
                <a:solidFill>
                  <a:schemeClr val="bg1"/>
                </a:solidFill>
                <a:latin typeface="Goudy Old Style" panose="02020502050305020303" pitchFamily="18" charset="77"/>
              </a:rPr>
              <a:t>, the criminal murderer. It becomes clear that the N.I.C.E. intends to operate through threats and coercion.</a:t>
            </a:r>
          </a:p>
          <a:p>
            <a:r>
              <a:rPr lang="en-US" dirty="0">
                <a:solidFill>
                  <a:schemeClr val="bg1"/>
                </a:solidFill>
                <a:latin typeface="Goudy Old Style" panose="02020502050305020303" pitchFamily="18" charset="77"/>
              </a:rPr>
              <a:t>--Meanwhile, Jane spends time with Camilla and Arthur Denniston, learning that they now live at St. Anne's, a community run by Mr. Fisher-King, a renowned man incapacitated by a wounded heel.  The </a:t>
            </a:r>
            <a:r>
              <a:rPr lang="en-US" dirty="0" err="1">
                <a:solidFill>
                  <a:schemeClr val="bg1"/>
                </a:solidFill>
                <a:latin typeface="Goudy Old Style" panose="02020502050305020303" pitchFamily="18" charset="77"/>
              </a:rPr>
              <a:t>Dennistons</a:t>
            </a:r>
            <a:r>
              <a:rPr lang="en-US" dirty="0">
                <a:solidFill>
                  <a:schemeClr val="bg1"/>
                </a:solidFill>
                <a:latin typeface="Goudy Old Style" panose="02020502050305020303" pitchFamily="18" charset="77"/>
              </a:rPr>
              <a:t> urge Jane to join their company and use her gift of visions to help them for the good of all.  She rebels at the idea of submitting to this Mr. Fisher-King and especially at the necessity of obtaining Mark's permission before she comes.  This all goes against her horror of being interfered with and not remaining independent. Jane says for now she won't join but will inform them of any more dreams she has.</a:t>
            </a:r>
          </a:p>
          <a:p>
            <a:endParaRPr lang="en-US" b="1" dirty="0">
              <a:solidFill>
                <a:schemeClr val="bg1"/>
              </a:solidFill>
              <a:latin typeface="Goudy Old Style" panose="02020502050305020303" pitchFamily="18" charset="77"/>
            </a:endParaRPr>
          </a:p>
          <a:p>
            <a:r>
              <a:rPr lang="en-US" b="1" dirty="0">
                <a:solidFill>
                  <a:schemeClr val="bg1"/>
                </a:solidFill>
                <a:latin typeface="Goudy Old Style" panose="02020502050305020303" pitchFamily="18" charset="77"/>
              </a:rPr>
              <a:t>SUMMARY OF CHAPTER 6 </a:t>
            </a:r>
            <a:r>
              <a:rPr lang="en-US" sz="1400" b="1" i="1" dirty="0">
                <a:solidFill>
                  <a:schemeClr val="bg1"/>
                </a:solidFill>
                <a:latin typeface="Goudy Old Style" panose="02020502050305020303" pitchFamily="18" charset="77"/>
              </a:rPr>
              <a:t>Adapted from Rudy </a:t>
            </a:r>
            <a:r>
              <a:rPr lang="en-US" sz="1400" b="1" i="1" dirty="0" err="1">
                <a:solidFill>
                  <a:schemeClr val="bg1"/>
                </a:solidFill>
                <a:latin typeface="Goudy Old Style" panose="02020502050305020303" pitchFamily="18" charset="77"/>
              </a:rPr>
              <a:t>Rentzel</a:t>
            </a:r>
            <a:endParaRPr lang="en-US" b="1" i="1" dirty="0">
              <a:solidFill>
                <a:schemeClr val="bg1"/>
              </a:solidFill>
              <a:latin typeface="Goudy Old Style" panose="02020502050305020303" pitchFamily="18" charset="77"/>
            </a:endParaRPr>
          </a:p>
          <a:p>
            <a:endParaRPr lang="en-US" sz="1000"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An ever-thickening fog envelopes </a:t>
            </a:r>
            <a:r>
              <a:rPr lang="en-US" dirty="0" err="1">
                <a:solidFill>
                  <a:schemeClr val="bg1"/>
                </a:solidFill>
                <a:latin typeface="Goudy Old Style" panose="02020502050305020303" pitchFamily="18" charset="77"/>
              </a:rPr>
              <a:t>Belbury</a:t>
            </a:r>
            <a:r>
              <a:rPr lang="en-US" dirty="0">
                <a:solidFill>
                  <a:schemeClr val="bg1"/>
                </a:solidFill>
                <a:latin typeface="Goudy Old Style" panose="02020502050305020303" pitchFamily="18" charset="77"/>
              </a:rPr>
              <a:t>, the N.I.C.E., </a:t>
            </a:r>
            <a:r>
              <a:rPr lang="en-US" dirty="0" err="1">
                <a:solidFill>
                  <a:schemeClr val="bg1"/>
                </a:solidFill>
                <a:latin typeface="Goudy Old Style" panose="02020502050305020303" pitchFamily="18" charset="77"/>
              </a:rPr>
              <a:t>Edgestow</a:t>
            </a:r>
            <a:r>
              <a:rPr lang="en-US" dirty="0">
                <a:solidFill>
                  <a:schemeClr val="bg1"/>
                </a:solidFill>
                <a:latin typeface="Goudy Old Style" panose="02020502050305020303" pitchFamily="18" charset="77"/>
              </a:rPr>
              <a:t>, and the surrounding countryside where the N.I.C.E. is building new facilities.  In sharp contrast, as we find near the end of this chapter, St. Anne's-on-the-Hill stands bathed in sunlight and clear skies, where one can look out above and over the surrounding fog, which covers up the ugly N.I.C.E. construction site.</a:t>
            </a:r>
            <a:br>
              <a:rPr lang="en-US" dirty="0">
                <a:solidFill>
                  <a:schemeClr val="bg1"/>
                </a:solidFill>
                <a:latin typeface="Goudy Old Style" panose="02020502050305020303" pitchFamily="18" charset="77"/>
              </a:rPr>
            </a:br>
            <a:br>
              <a:rPr lang="en-US" dirty="0">
                <a:solidFill>
                  <a:schemeClr val="bg1"/>
                </a:solidFill>
                <a:latin typeface="Goudy Old Style" panose="02020502050305020303" pitchFamily="18" charset="77"/>
              </a:rPr>
            </a:br>
            <a:r>
              <a:rPr lang="en-US" dirty="0">
                <a:solidFill>
                  <a:schemeClr val="bg1"/>
                </a:solidFill>
                <a:latin typeface="Goudy Old Style" panose="02020502050305020303" pitchFamily="18" charset="77"/>
              </a:rPr>
              <a:t>Mark brings an employment contract form back to Wither (the Deputy Director of the N.I.C.E.), but Wither looks back at Mark with a blank stare, saying he understood Mark refused the job, and that he could not offer it again (shocking Mark).  After berating Mark about the many quarrels he has had, Wither suggests with reluctance a probationary appointment at a significantly reduced salary, which Mark accepts immediately in desperation. Wither refuses to answer Mark’s questions about responsibilities and reporting relationships, instead emphasizing elasticity.</a:t>
            </a:r>
          </a:p>
          <a:p>
            <a:r>
              <a:rPr lang="en-US" dirty="0">
                <a:solidFill>
                  <a:schemeClr val="bg1"/>
                </a:solidFill>
                <a:latin typeface="Goudy Old Style" panose="02020502050305020303" pitchFamily="18" charset="77"/>
              </a:rPr>
              <a:t>elasticity.  </a:t>
            </a:r>
          </a:p>
        </p:txBody>
      </p:sp>
      <p:pic>
        <p:nvPicPr>
          <p:cNvPr id="5" name="Picture 4" descr="A diagram of a structure&#10;&#10;Description automatically generated with low confidence">
            <a:extLst>
              <a:ext uri="{FF2B5EF4-FFF2-40B4-BE49-F238E27FC236}">
                <a16:creationId xmlns:a16="http://schemas.microsoft.com/office/drawing/2014/main" id="{62457163-A9C5-E542-A7AD-1EA65BAE523D}"/>
              </a:ext>
            </a:extLst>
          </p:cNvPr>
          <p:cNvPicPr>
            <a:picLocks noChangeAspect="1"/>
          </p:cNvPicPr>
          <p:nvPr/>
        </p:nvPicPr>
        <p:blipFill>
          <a:blip r:embed="rId2"/>
          <a:stretch>
            <a:fillRect/>
          </a:stretch>
        </p:blipFill>
        <p:spPr>
          <a:xfrm>
            <a:off x="124919" y="2248931"/>
            <a:ext cx="727021" cy="1893578"/>
          </a:xfrm>
          <a:prstGeom prst="rect">
            <a:avLst/>
          </a:prstGeom>
        </p:spPr>
      </p:pic>
    </p:spTree>
    <p:extLst>
      <p:ext uri="{BB962C8B-B14F-4D97-AF65-F5344CB8AC3E}">
        <p14:creationId xmlns:p14="http://schemas.microsoft.com/office/powerpoint/2010/main" val="6031754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sp>
        <p:nvSpPr>
          <p:cNvPr id="6" name="Rectangle 5"/>
          <p:cNvSpPr/>
          <p:nvPr/>
        </p:nvSpPr>
        <p:spPr>
          <a:xfrm>
            <a:off x="959370" y="0"/>
            <a:ext cx="11215142" cy="6463308"/>
          </a:xfrm>
          <a:prstGeom prst="rect">
            <a:avLst/>
          </a:prstGeom>
        </p:spPr>
        <p:txBody>
          <a:bodyPr wrap="square">
            <a:spAutoFit/>
          </a:bodyPr>
          <a:lstStyle/>
          <a:p>
            <a:r>
              <a:rPr lang="en-US" dirty="0">
                <a:solidFill>
                  <a:schemeClr val="bg1"/>
                </a:solidFill>
                <a:latin typeface="Goudy Old Style" panose="02020502050305020303" pitchFamily="18" charset="77"/>
              </a:rPr>
              <a:t>Meanwhile, Jane feels better about her dreams, viewing them as news reports, as Denniston had suggested.  She has a recurring dream of someone sitting next to her bed with a notebook watching her and taking notes, sitting perfectly still and being patiently attentive.  He had pince-nez (glasses), well chiseled features, and a little pointed beard.  She says nothing about this to the </a:t>
            </a:r>
            <a:r>
              <a:rPr lang="en-US" dirty="0" err="1">
                <a:solidFill>
                  <a:schemeClr val="bg1"/>
                </a:solidFill>
                <a:latin typeface="Goudy Old Style" panose="02020502050305020303" pitchFamily="18" charset="77"/>
              </a:rPr>
              <a:t>Dennistons</a:t>
            </a:r>
            <a:r>
              <a:rPr lang="en-US" dirty="0">
                <a:solidFill>
                  <a:schemeClr val="bg1"/>
                </a:solidFill>
                <a:latin typeface="Goudy Old Style" panose="02020502050305020303" pitchFamily="18" charset="77"/>
              </a:rPr>
              <a:t>, hoping her silence would result in a visit from them, bringing her hope without having to go to St. Anne’s.</a:t>
            </a:r>
          </a:p>
          <a:p>
            <a:br>
              <a:rPr lang="en-US" dirty="0">
                <a:solidFill>
                  <a:schemeClr val="bg1"/>
                </a:solidFill>
                <a:latin typeface="Goudy Old Style" panose="02020502050305020303" pitchFamily="18" charset="77"/>
              </a:rPr>
            </a:br>
            <a:r>
              <a:rPr lang="en-US" dirty="0">
                <a:solidFill>
                  <a:schemeClr val="bg1"/>
                </a:solidFill>
                <a:latin typeface="Goudy Old Style" panose="02020502050305020303" pitchFamily="18" charset="77"/>
              </a:rPr>
              <a:t>Working on the project to rehabilitate the criminal </a:t>
            </a:r>
            <a:r>
              <a:rPr lang="en-US" dirty="0" err="1">
                <a:solidFill>
                  <a:schemeClr val="bg1"/>
                </a:solidFill>
                <a:latin typeface="Goudy Old Style" panose="02020502050305020303" pitchFamily="18" charset="77"/>
              </a:rPr>
              <a:t>Alcasan</a:t>
            </a:r>
            <a:r>
              <a:rPr lang="en-US" dirty="0">
                <a:solidFill>
                  <a:schemeClr val="bg1"/>
                </a:solidFill>
                <a:latin typeface="Goudy Old Style" panose="02020502050305020303" pitchFamily="18" charset="77"/>
              </a:rPr>
              <a:t> as requested by Fairy Hardcastle, Mark finds his ego thrilled with the knowledge that his writing is now appearing in several newspapers read by millions (instead of the limited audience for academic writing).  He is amazed to discover that if he needs money, all he needs to do is ask the Steward, and funds would be supplied, since the N.I.C.E. is now making the money and plans to take over the whole currency. The N.I.C.E. rewards Mark's success by admission into an inner circle which meets at the library between 10 and midnight, something Mark greatly desires.  Professor  Frost belongs to this inner circle - a silent man who has pince-nez glasses and a pointed beard.</a:t>
            </a:r>
            <a:br>
              <a:rPr lang="en-US" dirty="0">
                <a:solidFill>
                  <a:schemeClr val="bg1"/>
                </a:solidFill>
                <a:latin typeface="Goudy Old Style" panose="02020502050305020303" pitchFamily="18" charset="77"/>
              </a:rPr>
            </a:br>
            <a:br>
              <a:rPr lang="en-US" dirty="0">
                <a:solidFill>
                  <a:schemeClr val="bg1"/>
                </a:solidFill>
                <a:latin typeface="Goudy Old Style" panose="02020502050305020303" pitchFamily="18" charset="77"/>
              </a:rPr>
            </a:br>
            <a:r>
              <a:rPr lang="en-US" dirty="0">
                <a:solidFill>
                  <a:schemeClr val="bg1"/>
                </a:solidFill>
                <a:latin typeface="Goudy Old Style" panose="02020502050305020303" pitchFamily="18" charset="77"/>
              </a:rPr>
              <a:t>The inner circle informs Mark they plan to cause a riot (which will appear instigated by others) in </a:t>
            </a:r>
            <a:r>
              <a:rPr lang="en-US" dirty="0" err="1">
                <a:solidFill>
                  <a:schemeClr val="bg1"/>
                </a:solidFill>
                <a:latin typeface="Goudy Old Style" panose="02020502050305020303" pitchFamily="18" charset="77"/>
              </a:rPr>
              <a:t>Edgestow</a:t>
            </a:r>
            <a:r>
              <a:rPr lang="en-US" dirty="0">
                <a:solidFill>
                  <a:schemeClr val="bg1"/>
                </a:solidFill>
                <a:latin typeface="Goudy Old Style" panose="02020502050305020303" pitchFamily="18" charset="77"/>
              </a:rPr>
              <a:t> the next day, so they want him to start writing about it all night long so the articles will be ready to be distributed to the papers quickly after the event.  The N.I.C.E. planned the riot so as to gain emergency powers to do what they wish, without interference, and with ready acceptance by the populace.  Mark is shocked by this plan.  However, the inner circle treats his astonishment with jocularity and intimacy, and so Mark goes along with it, never noticing he has agreed to something both immoral and illegal - writing about an event before it occurs, participating in the conspiracy of planning a riot, planning to write a false narrative about it before it occurs, and covering up the true nature and source of the "news item."  Mark, enamored with being intimately included in the inner circle, has suppressed whatever moral sensibilities he has.</a:t>
            </a:r>
          </a:p>
          <a:p>
            <a:endParaRPr lang="en-US" dirty="0">
              <a:solidFill>
                <a:schemeClr val="bg1"/>
              </a:solidFill>
              <a:latin typeface="Goudy Old Style" panose="02020502050305020303" pitchFamily="18" charset="77"/>
            </a:endParaRPr>
          </a:p>
        </p:txBody>
      </p:sp>
      <p:pic>
        <p:nvPicPr>
          <p:cNvPr id="5" name="Picture 4" descr="A diagram of a structure&#10;&#10;Description automatically generated with low confidence">
            <a:extLst>
              <a:ext uri="{FF2B5EF4-FFF2-40B4-BE49-F238E27FC236}">
                <a16:creationId xmlns:a16="http://schemas.microsoft.com/office/drawing/2014/main" id="{62457163-A9C5-E542-A7AD-1EA65BAE523D}"/>
              </a:ext>
            </a:extLst>
          </p:cNvPr>
          <p:cNvPicPr>
            <a:picLocks noChangeAspect="1"/>
          </p:cNvPicPr>
          <p:nvPr/>
        </p:nvPicPr>
        <p:blipFill>
          <a:blip r:embed="rId2"/>
          <a:stretch>
            <a:fillRect/>
          </a:stretch>
        </p:blipFill>
        <p:spPr>
          <a:xfrm>
            <a:off x="124919" y="2248931"/>
            <a:ext cx="727021" cy="1893578"/>
          </a:xfrm>
          <a:prstGeom prst="rect">
            <a:avLst/>
          </a:prstGeom>
        </p:spPr>
      </p:pic>
    </p:spTree>
    <p:extLst>
      <p:ext uri="{BB962C8B-B14F-4D97-AF65-F5344CB8AC3E}">
        <p14:creationId xmlns:p14="http://schemas.microsoft.com/office/powerpoint/2010/main" val="29995486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10867</TotalTime>
  <Words>7684</Words>
  <Application>Microsoft Macintosh PowerPoint</Application>
  <PresentationFormat>Widescreen</PresentationFormat>
  <Paragraphs>371</Paragraphs>
  <Slides>20</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Goudy Old Style</vt:lpstr>
      <vt:lpstr>Office Theme</vt:lpstr>
      <vt:lpstr>    Not as Unwise but as Wise:  Reflections from C.S. Lewis's  The Abolition of Man and That Hideous Strength  on Living Christianly in a Post-Christian World </vt:lpstr>
      <vt:lpstr>     </vt:lpstr>
      <vt:lpstr>     </vt:lpstr>
      <vt:lpstr>     </vt:lpstr>
      <vt:lpstr>    -- </vt:lpstr>
      <vt:lpstr>    </vt:lpstr>
      <vt:lpstr>    </vt:lpstr>
      <vt:lpstr>   </vt:lpstr>
      <vt:lpstr>       </vt:lpstr>
      <vt:lpstr>   </vt:lpstr>
      <vt:lpstr>   </vt:lpstr>
      <vt:lpstr>   </vt:lpstr>
      <vt:lpstr>   </vt:lpstr>
      <vt:lpstr>   </vt:lpstr>
      <vt:lpstr>   </vt:lpstr>
      <vt:lpstr>   </vt:lpstr>
      <vt:lpstr>   </vt:lpstr>
      <vt:lpstr>     </vt:lpstr>
      <vt:lpstr>     </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McGreevy</dc:creator>
  <cp:lastModifiedBy>Brian McGreevy</cp:lastModifiedBy>
  <cp:revision>150</cp:revision>
  <dcterms:created xsi:type="dcterms:W3CDTF">2018-09-19T14:45:23Z</dcterms:created>
  <dcterms:modified xsi:type="dcterms:W3CDTF">2022-02-16T21:13:50Z</dcterms:modified>
</cp:coreProperties>
</file>