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9" r:id="rId2"/>
    <p:sldId id="300" r:id="rId3"/>
    <p:sldId id="288" r:id="rId4"/>
    <p:sldId id="337" r:id="rId5"/>
    <p:sldId id="345" r:id="rId6"/>
    <p:sldId id="350" r:id="rId7"/>
    <p:sldId id="353" r:id="rId8"/>
    <p:sldId id="355" r:id="rId9"/>
    <p:sldId id="356" r:id="rId10"/>
    <p:sldId id="360" r:id="rId11"/>
    <p:sldId id="361" r:id="rId12"/>
    <p:sldId id="362" r:id="rId13"/>
    <p:sldId id="364" r:id="rId14"/>
    <p:sldId id="363" r:id="rId15"/>
    <p:sldId id="365" r:id="rId16"/>
    <p:sldId id="366" r:id="rId17"/>
    <p:sldId id="348" r:id="rId18"/>
    <p:sldId id="367" r:id="rId19"/>
    <p:sldId id="34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154"/>
  </p:normalViewPr>
  <p:slideViewPr>
    <p:cSldViewPr snapToGrid="0" snapToObjects="1">
      <p:cViewPr varScale="1">
        <p:scale>
          <a:sx n="73" d="100"/>
          <a:sy n="73" d="100"/>
        </p:scale>
        <p:origin x="224"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12/15/21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8</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12/15/21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12/15/21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12/15/21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12/15/21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December 15, 2021 --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017306"/>
          </a:xfrm>
          <a:prstGeom prst="rect">
            <a:avLst/>
          </a:prstGeom>
        </p:spPr>
        <p:txBody>
          <a:bodyPr wrap="square">
            <a:spAutoFit/>
          </a:bodyPr>
          <a:lstStyle/>
          <a:p>
            <a:r>
              <a:rPr lang="en-US" dirty="0">
                <a:solidFill>
                  <a:schemeClr val="bg1"/>
                </a:solidFill>
                <a:latin typeface="Goudy Old Style" panose="02020502050305020303" pitchFamily="18" charset="77"/>
              </a:rPr>
              <a:t>The scene switches from the meeting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back to the </a:t>
            </a:r>
            <a:r>
              <a:rPr lang="en-US" dirty="0" err="1">
                <a:solidFill>
                  <a:schemeClr val="bg1"/>
                </a:solidFill>
                <a:latin typeface="Goudy Old Style" panose="02020502050305020303" pitchFamily="18" charset="77"/>
              </a:rPr>
              <a:t>Studdocks</a:t>
            </a:r>
            <a:r>
              <a:rPr lang="en-US" dirty="0">
                <a:solidFill>
                  <a:schemeClr val="bg1"/>
                </a:solidFill>
                <a:latin typeface="Goudy Old Style" panose="02020502050305020303" pitchFamily="18" charset="77"/>
              </a:rPr>
              <a:t>’ home. Jane can't focus on her work, being troubled by her dream.  She goes out for a walk and to do some shopping. In town, Jane encounters Mrs.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 old friend, who invites her home for lunch. Mrs.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husband,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is a Fellow at Northumberland, another college of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University. Jane and her friends used to meet at their house often in their undergraduate days.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live in a lovely and ancient cottage by the river next to the wall of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Jane learns that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are being forced to move, as they rent the cottage from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plan to sell it to the N.I.C.E. along with several other properties, including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the small park that contains "Merlin's Well," beneath which Merlin himself is said to be sleeping.</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“Over lunch, talk of Merlin's Well leads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to talk about literary history (his subject) and the Matter of Britain in particular. He remarks about how much historical accuracy there is or could be in the Arthur stories, and describes the half-Celtic, half-Roman society Arthur would have lived in. When he remarks that the Celtic language Arthur spoke would sound "something like Spanish," Jane nearly faints.</a:t>
            </a:r>
          </a:p>
          <a:p>
            <a:r>
              <a:rPr lang="en-US" dirty="0">
                <a:solidFill>
                  <a:schemeClr val="bg1"/>
                </a:solidFill>
                <a:latin typeface="Goudy Old Style" panose="02020502050305020303" pitchFamily="18" charset="77"/>
              </a:rPr>
              <a:t>Jane then describes her nightmare to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who take it with gratifying seriousness. She asks if they think she should be psychoanalyzed.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tells her that, if she wants to go to anyone about that dream, he has a name and address he could give her.”—adapted from Earl </a:t>
            </a:r>
            <a:r>
              <a:rPr lang="en-US" dirty="0" err="1">
                <a:solidFill>
                  <a:schemeClr val="bg1"/>
                </a:solidFill>
                <a:latin typeface="Goudy Old Style" panose="02020502050305020303" pitchFamily="18" charset="77"/>
              </a:rPr>
              <a:t>Wajenberg</a:t>
            </a:r>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KEY PASSAGES</a:t>
            </a:r>
          </a:p>
          <a:p>
            <a:r>
              <a:rPr lang="en-US" dirty="0">
                <a:solidFill>
                  <a:schemeClr val="bg1"/>
                </a:solidFill>
                <a:latin typeface="Goudy Old Style" panose="02020502050305020303" pitchFamily="18" charset="77"/>
              </a:rPr>
              <a:t>“Though I am Oxford-bred and very fond of Cambridge, I think that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is more </a:t>
            </a:r>
            <a:r>
              <a:rPr lang="en-US" b="1" dirty="0">
                <a:solidFill>
                  <a:schemeClr val="bg1"/>
                </a:solidFill>
                <a:latin typeface="Goudy Old Style" panose="02020502050305020303" pitchFamily="18" charset="77"/>
              </a:rPr>
              <a:t>beautiful</a:t>
            </a:r>
            <a:r>
              <a:rPr lang="en-US" dirty="0">
                <a:solidFill>
                  <a:schemeClr val="bg1"/>
                </a:solidFill>
                <a:latin typeface="Goudy Old Style" panose="02020502050305020303" pitchFamily="18" charset="77"/>
              </a:rPr>
              <a:t> than either. For one thing it is so small. No maker of cars or sausages or marmalades has yet come to </a:t>
            </a:r>
            <a:r>
              <a:rPr lang="en-US" b="1" dirty="0" err="1">
                <a:solidFill>
                  <a:schemeClr val="bg1"/>
                </a:solidFill>
                <a:latin typeface="Goudy Old Style" panose="02020502050305020303" pitchFamily="18" charset="77"/>
              </a:rPr>
              <a:t>industrialise</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the country town which is the setting of the University, and the University itself is tiny…There are only two colleges: Northumberland which stands below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on the river </a:t>
            </a:r>
            <a:r>
              <a:rPr lang="en-US" dirty="0" err="1">
                <a:solidFill>
                  <a:schemeClr val="bg1"/>
                </a:solidFill>
                <a:latin typeface="Goudy Old Style" panose="02020502050305020303" pitchFamily="18" charset="77"/>
              </a:rPr>
              <a:t>Wynd</a:t>
            </a:r>
            <a:r>
              <a:rPr lang="en-US" dirty="0">
                <a:solidFill>
                  <a:schemeClr val="bg1"/>
                </a:solidFill>
                <a:latin typeface="Goudy Old Style" panose="02020502050305020303" pitchFamily="18" charset="77"/>
              </a:rPr>
              <a:t>, and Duke’s opposite the Abbey.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takes no undergraduates. It was </a:t>
            </a:r>
            <a:r>
              <a:rPr lang="en-US" b="1" dirty="0">
                <a:solidFill>
                  <a:schemeClr val="bg1"/>
                </a:solidFill>
                <a:latin typeface="Goudy Old Style" panose="02020502050305020303" pitchFamily="18" charset="77"/>
              </a:rPr>
              <a:t>founded in 1300 for the support of ten learned men whose duties were to pray for the soul of Henry de </a:t>
            </a:r>
            <a:r>
              <a:rPr lang="en-US" b="1" dirty="0" err="1">
                <a:solidFill>
                  <a:schemeClr val="bg1"/>
                </a:solidFill>
                <a:latin typeface="Goudy Old Style" panose="02020502050305020303" pitchFamily="18" charset="77"/>
              </a:rPr>
              <a:t>Bracton</a:t>
            </a:r>
            <a:r>
              <a:rPr lang="en-US" b="1" dirty="0">
                <a:solidFill>
                  <a:schemeClr val="bg1"/>
                </a:solidFill>
                <a:latin typeface="Goudy Old Style" panose="02020502050305020303" pitchFamily="18" charset="77"/>
              </a:rPr>
              <a:t> and to study the laws of England.</a:t>
            </a:r>
            <a:r>
              <a:rPr lang="en-US" dirty="0">
                <a:solidFill>
                  <a:schemeClr val="bg1"/>
                </a:solidFill>
                <a:latin typeface="Goudy Old Style" panose="02020502050305020303" pitchFamily="18" charset="77"/>
              </a:rPr>
              <a:t> The number of Fellows has gradually increased to forty, of whom only six (apart from the Bacon Professor) now study Law and of whom none, perhaps, prays for the soul of Henry de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38146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dirty="0">
                <a:solidFill>
                  <a:schemeClr val="bg1"/>
                </a:solidFill>
                <a:latin typeface="Goudy Old Style" panose="02020502050305020303" pitchFamily="18" charset="77"/>
              </a:rPr>
              <a:t>Beauty</a:t>
            </a:r>
          </a:p>
          <a:p>
            <a:r>
              <a:rPr lang="en-US" dirty="0">
                <a:solidFill>
                  <a:schemeClr val="bg1"/>
                </a:solidFill>
                <a:latin typeface="Goudy Old Style" panose="02020502050305020303" pitchFamily="18" charset="77"/>
              </a:rPr>
              <a:t>Industrialization</a:t>
            </a:r>
          </a:p>
          <a:p>
            <a:r>
              <a:rPr lang="en-US" dirty="0">
                <a:solidFill>
                  <a:schemeClr val="bg1"/>
                </a:solidFill>
                <a:latin typeface="Goudy Old Style" panose="02020502050305020303" pitchFamily="18" charset="77"/>
              </a:rPr>
              <a:t>Spiritual purpose</a:t>
            </a:r>
          </a:p>
          <a:p>
            <a:r>
              <a:rPr lang="en-US" dirty="0">
                <a:solidFill>
                  <a:schemeClr val="bg1"/>
                </a:solidFill>
                <a:latin typeface="Goudy Old Style" panose="02020502050305020303" pitchFamily="18" charset="77"/>
              </a:rPr>
              <a:t>Understanding of Law</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“Very few people were allowed into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The gate was by </a:t>
            </a:r>
            <a:r>
              <a:rPr lang="en-US" b="1" dirty="0">
                <a:solidFill>
                  <a:schemeClr val="bg1"/>
                </a:solidFill>
                <a:latin typeface="Goudy Old Style" panose="02020502050305020303" pitchFamily="18" charset="77"/>
              </a:rPr>
              <a:t>Inigo Jones </a:t>
            </a:r>
            <a:r>
              <a:rPr lang="en-US" dirty="0">
                <a:solidFill>
                  <a:schemeClr val="bg1"/>
                </a:solidFill>
                <a:latin typeface="Goudy Old Style" panose="02020502050305020303" pitchFamily="18" charset="77"/>
              </a:rPr>
              <a:t>and was the only entry: a high wall enclosed the Wood, which was perhaps a quarter of a mile broad and a mile from east to west. If you came in from the street and went through the College to reach it, the sense of </a:t>
            </a:r>
            <a:r>
              <a:rPr lang="en-US" b="1" dirty="0">
                <a:solidFill>
                  <a:schemeClr val="bg1"/>
                </a:solidFill>
                <a:latin typeface="Goudy Old Style" panose="02020502050305020303" pitchFamily="18" charset="77"/>
              </a:rPr>
              <a:t>gradual penetration into a holy of holies </a:t>
            </a:r>
            <a:r>
              <a:rPr lang="en-US" dirty="0">
                <a:solidFill>
                  <a:schemeClr val="bg1"/>
                </a:solidFill>
                <a:latin typeface="Goudy Old Style" panose="02020502050305020303" pitchFamily="18" charset="77"/>
              </a:rPr>
              <a:t>was very strong.</a:t>
            </a:r>
          </a:p>
          <a:p>
            <a:r>
              <a:rPr lang="en-US" b="1" dirty="0">
                <a:solidFill>
                  <a:schemeClr val="bg1"/>
                </a:solidFill>
                <a:latin typeface="Goudy Old Style" panose="02020502050305020303" pitchFamily="18" charset="77"/>
              </a:rPr>
              <a:t>Setting the Stage: Beauty, Truth, Goodness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Inigo Jones</a:t>
            </a:r>
          </a:p>
          <a:p>
            <a:r>
              <a:rPr lang="en-US" dirty="0">
                <a:solidFill>
                  <a:schemeClr val="bg1"/>
                </a:solidFill>
                <a:latin typeface="Goudy Old Style" panose="02020502050305020303" pitchFamily="18" charset="77"/>
              </a:rPr>
              <a:t>Gradual penetration into a Holy of Holies</a:t>
            </a:r>
          </a:p>
          <a:p>
            <a:r>
              <a:rPr lang="en-US" dirty="0">
                <a:solidFill>
                  <a:schemeClr val="bg1"/>
                </a:solidFill>
                <a:latin typeface="Goudy Old Style" panose="02020502050305020303" pitchFamily="18" charset="77"/>
              </a:rPr>
              <a:t>Medieval/dry aridity of Newton/green grass/Chapel/clock and bells</a:t>
            </a:r>
          </a:p>
          <a:p>
            <a:r>
              <a:rPr lang="en-US" dirty="0">
                <a:solidFill>
                  <a:schemeClr val="bg1"/>
                </a:solidFill>
                <a:latin typeface="Goudy Old Style" panose="02020502050305020303" pitchFamily="18" charset="77"/>
              </a:rPr>
              <a:t>Dead </a:t>
            </a:r>
            <a:r>
              <a:rPr lang="en-US" dirty="0" err="1">
                <a:solidFill>
                  <a:schemeClr val="bg1"/>
                </a:solidFill>
                <a:latin typeface="Goudy Old Style" panose="02020502050305020303" pitchFamily="18" charset="77"/>
              </a:rPr>
              <a:t>Bractonians</a:t>
            </a:r>
            <a:r>
              <a:rPr lang="en-US" dirty="0">
                <a:solidFill>
                  <a:schemeClr val="bg1"/>
                </a:solidFill>
                <a:latin typeface="Goudy Old Style" panose="02020502050305020303" pitchFamily="18" charset="77"/>
              </a:rPr>
              <a:t> commemorated</a:t>
            </a:r>
          </a:p>
          <a:p>
            <a:r>
              <a:rPr lang="en-US" dirty="0">
                <a:solidFill>
                  <a:schemeClr val="bg1"/>
                </a:solidFill>
                <a:latin typeface="Goudy Old Style" panose="02020502050305020303" pitchFamily="18" charset="77"/>
              </a:rPr>
              <a:t>Sweet Protestant world/Bunyan/Walton </a:t>
            </a:r>
            <a:r>
              <a:rPr lang="en-US" i="1" dirty="0">
                <a:solidFill>
                  <a:schemeClr val="bg1"/>
                </a:solidFill>
                <a:latin typeface="Goudy Old Style" panose="02020502050305020303" pitchFamily="18" charset="77"/>
              </a:rPr>
              <a:t>The Lives of Dr. John Donne, Sir Henry Wotton, Richard Hooker, George Herbert</a:t>
            </a:r>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Sound of running water</a:t>
            </a:r>
          </a:p>
          <a:p>
            <a:r>
              <a:rPr lang="en-US" dirty="0">
                <a:solidFill>
                  <a:schemeClr val="bg1"/>
                </a:solidFill>
                <a:latin typeface="Goudy Old Style" panose="02020502050305020303" pitchFamily="18" charset="77"/>
              </a:rPr>
              <a:t>“In the wall there was a door.”</a:t>
            </a:r>
          </a:p>
          <a:p>
            <a:r>
              <a:rPr lang="en-US" dirty="0">
                <a:solidFill>
                  <a:schemeClr val="bg1"/>
                </a:solidFill>
                <a:latin typeface="Goudy Old Style" panose="02020502050305020303" pitchFamily="18" charset="77"/>
              </a:rPr>
              <a:t>Crossing a bridge</a:t>
            </a:r>
          </a:p>
          <a:p>
            <a:r>
              <a:rPr lang="en-US" dirty="0">
                <a:solidFill>
                  <a:schemeClr val="bg1"/>
                </a:solidFill>
                <a:latin typeface="Goudy Old Style" panose="02020502050305020303" pitchFamily="18" charset="77"/>
              </a:rPr>
              <a:t>High wall/a thing enclosed/not common</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Inigo Jones</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(15 July 1573 – 21 June 1652) was the first significant architect in the early modern period and the first to employ Vitruvian rules of proportion and symmetry in his buildings (Vitruvius, </a:t>
            </a:r>
            <a:r>
              <a:rPr lang="en-US" i="1" dirty="0">
                <a:solidFill>
                  <a:schemeClr val="bg1"/>
                </a:solidFill>
                <a:latin typeface="Goudy Old Style" panose="02020502050305020303" pitchFamily="18" charset="77"/>
              </a:rPr>
              <a:t>De </a:t>
            </a:r>
            <a:r>
              <a:rPr lang="en-US" i="1" dirty="0" err="1">
                <a:solidFill>
                  <a:schemeClr val="bg1"/>
                </a:solidFill>
                <a:latin typeface="Goudy Old Style" panose="02020502050305020303" pitchFamily="18" charset="77"/>
              </a:rPr>
              <a:t>architectura</a:t>
            </a:r>
            <a:r>
              <a:rPr lang="en-US" dirty="0">
                <a:solidFill>
                  <a:schemeClr val="bg1"/>
                </a:solidFill>
                <a:latin typeface="Goudy Old Style" panose="02020502050305020303" pitchFamily="18" charset="77"/>
              </a:rPr>
              <a:t>, 1</a:t>
            </a:r>
            <a:r>
              <a:rPr lang="en-US" baseline="30000" dirty="0">
                <a:solidFill>
                  <a:schemeClr val="bg1"/>
                </a:solidFill>
                <a:latin typeface="Goudy Old Style" panose="02020502050305020303" pitchFamily="18" charset="77"/>
              </a:rPr>
              <a:t>st</a:t>
            </a:r>
            <a:r>
              <a:rPr lang="en-US" dirty="0">
                <a:solidFill>
                  <a:schemeClr val="bg1"/>
                </a:solidFill>
                <a:latin typeface="Goudy Old Style" panose="02020502050305020303" pitchFamily="18" charset="77"/>
              </a:rPr>
              <a:t> century BC). As the most notable architect in England,</a:t>
            </a:r>
            <a:r>
              <a:rPr lang="en-US" baseline="30000"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Jones was the first person to introduce the classical architecture of Rome and the Italian Renaissance to Britain. </a:t>
            </a:r>
          </a:p>
          <a:p>
            <a:r>
              <a:rPr lang="en-US" dirty="0">
                <a:solidFill>
                  <a:schemeClr val="bg1"/>
                </a:solidFill>
                <a:latin typeface="Goudy Old Style" panose="02020502050305020303" pitchFamily="18" charset="77"/>
              </a:rPr>
              <a:t> </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59538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6463308"/>
          </a:xfrm>
          <a:prstGeom prst="rect">
            <a:avLst/>
          </a:prstGeom>
        </p:spPr>
        <p:txBody>
          <a:bodyPr wrap="square">
            <a:spAutoFit/>
          </a:bodyPr>
          <a:lstStyle/>
          <a:p>
            <a:r>
              <a:rPr lang="en-US" b="1" u="sng" dirty="0">
                <a:solidFill>
                  <a:schemeClr val="bg1"/>
                </a:solidFill>
                <a:latin typeface="Goudy Old Style" panose="02020502050305020303" pitchFamily="18" charset="77"/>
              </a:rPr>
              <a:t>The Devilry of Bureaucracy and Doublespeak</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Doublespeak </a:t>
            </a:r>
            <a:r>
              <a:rPr lang="en-US" b="1" dirty="0" err="1">
                <a:solidFill>
                  <a:schemeClr val="bg1"/>
                </a:solidFill>
                <a:latin typeface="Goudy Old Style" panose="02020502050305020303" pitchFamily="18" charset="77"/>
              </a:rPr>
              <a:t>definiition</a:t>
            </a:r>
            <a:r>
              <a:rPr lang="en-US" b="1" dirty="0">
                <a:solidFill>
                  <a:schemeClr val="bg1"/>
                </a:solidFill>
                <a:latin typeface="Goudy Old Style" panose="02020502050305020303" pitchFamily="18" charset="77"/>
              </a:rPr>
              <a:t> from the OED</a:t>
            </a:r>
            <a:r>
              <a:rPr lang="en-US" dirty="0">
                <a:solidFill>
                  <a:schemeClr val="bg1"/>
                </a:solidFill>
                <a:latin typeface="Goudy Old Style" panose="02020502050305020303" pitchFamily="18" charset="77"/>
              </a:rPr>
              <a:t>: deliberately euphemistic, ambiguous, or obscure language. </a:t>
            </a:r>
          </a:p>
          <a:p>
            <a:r>
              <a:rPr lang="en-US" dirty="0">
                <a:solidFill>
                  <a:schemeClr val="bg1"/>
                </a:solidFill>
                <a:latin typeface="Goudy Old Style" panose="02020502050305020303" pitchFamily="18" charset="77"/>
              </a:rPr>
              <a:t>Doublespeak is the </a:t>
            </a:r>
            <a:r>
              <a:rPr lang="en-US" b="1" dirty="0">
                <a:solidFill>
                  <a:schemeClr val="bg1"/>
                </a:solidFill>
                <a:latin typeface="Goudy Old Style" panose="02020502050305020303" pitchFamily="18" charset="77"/>
              </a:rPr>
              <a:t>complete opposite of plain and simple truth</a:t>
            </a:r>
            <a:r>
              <a:rPr lang="en-US" dirty="0">
                <a:solidFill>
                  <a:schemeClr val="bg1"/>
                </a:solidFill>
                <a:latin typeface="Goudy Old Style" panose="02020502050305020303" pitchFamily="18" charset="77"/>
              </a:rPr>
              <a:t>. ... For example, if a pharmaceutical company said something like, "There are some minor side effects," when they should clearly be stating, "This drug may cause a heart attack," they're using doublespeak and communicating in a deceptive manner.</a:t>
            </a: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7" name="Picture 6" descr="A picture containing text, book&#10;&#10;Description automatically generated">
            <a:extLst>
              <a:ext uri="{FF2B5EF4-FFF2-40B4-BE49-F238E27FC236}">
                <a16:creationId xmlns:a16="http://schemas.microsoft.com/office/drawing/2014/main" id="{75298268-EEAB-D14F-A534-2CF3524CBC91}"/>
              </a:ext>
            </a:extLst>
          </p:cNvPr>
          <p:cNvPicPr>
            <a:picLocks noChangeAspect="1"/>
          </p:cNvPicPr>
          <p:nvPr/>
        </p:nvPicPr>
        <p:blipFill>
          <a:blip r:embed="rId2"/>
          <a:stretch>
            <a:fillRect/>
          </a:stretch>
        </p:blipFill>
        <p:spPr>
          <a:xfrm>
            <a:off x="7080740" y="2400299"/>
            <a:ext cx="4700951" cy="3560885"/>
          </a:xfrm>
          <a:prstGeom prst="rect">
            <a:avLst/>
          </a:prstGeom>
        </p:spPr>
      </p:pic>
      <p:pic>
        <p:nvPicPr>
          <p:cNvPr id="9" name="Picture 8" descr="Text, whiteboard&#10;&#10;Description automatically generated">
            <a:extLst>
              <a:ext uri="{FF2B5EF4-FFF2-40B4-BE49-F238E27FC236}">
                <a16:creationId xmlns:a16="http://schemas.microsoft.com/office/drawing/2014/main" id="{91DDA1B7-705C-8A40-B465-F35EF868E323}"/>
              </a:ext>
            </a:extLst>
          </p:cNvPr>
          <p:cNvPicPr>
            <a:picLocks noChangeAspect="1"/>
          </p:cNvPicPr>
          <p:nvPr/>
        </p:nvPicPr>
        <p:blipFill>
          <a:blip r:embed="rId3"/>
          <a:stretch>
            <a:fillRect/>
          </a:stretch>
        </p:blipFill>
        <p:spPr>
          <a:xfrm>
            <a:off x="1266097" y="2400299"/>
            <a:ext cx="4700952" cy="3560885"/>
          </a:xfrm>
          <a:prstGeom prst="rect">
            <a:avLst/>
          </a:prstGeom>
        </p:spPr>
      </p:pic>
    </p:spTree>
    <p:extLst>
      <p:ext uri="{BB962C8B-B14F-4D97-AF65-F5344CB8AC3E}">
        <p14:creationId xmlns:p14="http://schemas.microsoft.com/office/powerpoint/2010/main" val="44937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017306"/>
          </a:xfrm>
          <a:prstGeom prst="rect">
            <a:avLst/>
          </a:prstGeom>
        </p:spPr>
        <p:txBody>
          <a:bodyPr wrap="square">
            <a:spAutoFit/>
          </a:bodyPr>
          <a:lstStyle/>
          <a:p>
            <a:r>
              <a:rPr lang="en-US" dirty="0">
                <a:solidFill>
                  <a:schemeClr val="bg1"/>
                </a:solidFill>
                <a:latin typeface="Goudy Old Style" panose="02020502050305020303" pitchFamily="18" charset="77"/>
              </a:rPr>
              <a:t>“The most controversial business before the College Meeting was the question of selling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The purchaser was the N.I.C.E., the National Institute of Co-ordinated Experiments. They wanted a site for the building which would worthily house this remarkable </a:t>
            </a:r>
            <a:r>
              <a:rPr lang="en-US" dirty="0" err="1">
                <a:solidFill>
                  <a:schemeClr val="bg1"/>
                </a:solidFill>
                <a:latin typeface="Goudy Old Style" panose="02020502050305020303" pitchFamily="18" charset="77"/>
              </a:rPr>
              <a:t>organisation</a:t>
            </a:r>
            <a:r>
              <a:rPr lang="en-US" dirty="0">
                <a:solidFill>
                  <a:schemeClr val="bg1"/>
                </a:solidFill>
                <a:latin typeface="Goudy Old Style" panose="02020502050305020303" pitchFamily="18" charset="77"/>
              </a:rPr>
              <a:t>. </a:t>
            </a:r>
            <a:r>
              <a:rPr lang="en-US" b="1" u="sng" dirty="0">
                <a:solidFill>
                  <a:schemeClr val="bg1"/>
                </a:solidFill>
                <a:latin typeface="Goudy Old Style" panose="02020502050305020303" pitchFamily="18" charset="77"/>
              </a:rPr>
              <a:t>The N.I.C.E. was the first-fruit, of that constructive fusion between the state and the laboratory on which so many thoughtful people base their hopes of a better world. </a:t>
            </a:r>
            <a:r>
              <a:rPr lang="en-US" dirty="0">
                <a:solidFill>
                  <a:schemeClr val="bg1"/>
                </a:solidFill>
                <a:latin typeface="Goudy Old Style" panose="02020502050305020303" pitchFamily="18" charset="77"/>
              </a:rPr>
              <a:t>It was to be </a:t>
            </a:r>
            <a:r>
              <a:rPr lang="en-US" b="1" u="sng" dirty="0">
                <a:solidFill>
                  <a:schemeClr val="bg1"/>
                </a:solidFill>
                <a:latin typeface="Goudy Old Style" panose="02020502050305020303" pitchFamily="18" charset="77"/>
              </a:rPr>
              <a:t>free from almost all the tiresome restraints </a:t>
            </a:r>
            <a:r>
              <a:rPr lang="en-US" dirty="0">
                <a:solidFill>
                  <a:schemeClr val="bg1"/>
                </a:solidFill>
                <a:latin typeface="Goudy Old Style" panose="02020502050305020303" pitchFamily="18" charset="77"/>
              </a:rPr>
              <a:t>— “red tape” was the word its supporters used — which have hitherto hampered research in this country. It was also largely free from the restraints of economy, for, as it was argued, a nation which can spend so many millions a day on a war can surely afford a few millions a month on productive research in peacetime. The building proposed for it was one which would make a quite </a:t>
            </a:r>
            <a:r>
              <a:rPr lang="en-US" b="1" u="sng" dirty="0">
                <a:solidFill>
                  <a:schemeClr val="bg1"/>
                </a:solidFill>
                <a:latin typeface="Goudy Old Style" panose="02020502050305020303" pitchFamily="18" charset="77"/>
              </a:rPr>
              <a:t>noticeable addition to the skyline of New York</a:t>
            </a:r>
            <a:r>
              <a:rPr lang="en-US" dirty="0">
                <a:solidFill>
                  <a:schemeClr val="bg1"/>
                </a:solidFill>
                <a:latin typeface="Goudy Old Style" panose="02020502050305020303" pitchFamily="18" charset="77"/>
              </a:rPr>
              <a:t>, the staff was to be enormous, and their salaries princely. Persistent pressure and endless diplomacy on the part of the Senate of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had lured the new Institute away from Oxford, from Cambridge, from London. It had thought of all these in turn as possible scenes for its </a:t>
            </a:r>
            <a:r>
              <a:rPr lang="en-US" dirty="0" err="1">
                <a:solidFill>
                  <a:schemeClr val="bg1"/>
                </a:solidFill>
                <a:latin typeface="Goudy Old Style" panose="02020502050305020303" pitchFamily="18" charset="77"/>
              </a:rPr>
              <a:t>labours</a:t>
            </a:r>
            <a:r>
              <a:rPr lang="en-US" dirty="0">
                <a:solidFill>
                  <a:schemeClr val="bg1"/>
                </a:solidFill>
                <a:latin typeface="Goudy Old Style" panose="02020502050305020303" pitchFamily="18" charset="77"/>
              </a:rPr>
              <a:t>. At times the Progressive Element in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had almost despaired. But success was now practically certain. If the N.I.C.E. could get the necessary land, it would come to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once it came, then, as everyone felt, things would at last begin to move, Curry had even expressed a doubt whether, eventually, Oxford and Cambridge could survive as major universities at all.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“Three years ago, if Mark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had come to a College Meeting at which such a question was to be decided, he would have expected to hear </a:t>
            </a:r>
            <a:r>
              <a:rPr lang="en-US" b="1" u="sng" dirty="0">
                <a:solidFill>
                  <a:schemeClr val="bg1"/>
                </a:solidFill>
                <a:latin typeface="Goudy Old Style" panose="02020502050305020303" pitchFamily="18" charset="77"/>
              </a:rPr>
              <a:t>the claims of sentiment against progress and beauty against utility openly debated</a:t>
            </a:r>
            <a:r>
              <a:rPr lang="en-US" dirty="0">
                <a:solidFill>
                  <a:schemeClr val="bg1"/>
                </a:solidFill>
                <a:latin typeface="Goudy Old Style" panose="02020502050305020303" pitchFamily="18" charset="77"/>
              </a:rPr>
              <a:t>. Today, as he took his seat in the Soler, the long upper room on the south of Lady Alice, he expected no such matter. He knew now that that was </a:t>
            </a:r>
            <a:r>
              <a:rPr lang="en-US" b="1" u="sng" dirty="0">
                <a:solidFill>
                  <a:schemeClr val="bg1"/>
                </a:solidFill>
                <a:latin typeface="Goudy Old Style" panose="02020502050305020303" pitchFamily="18" charset="77"/>
              </a:rPr>
              <a:t>not the way things are done</a:t>
            </a:r>
            <a:r>
              <a:rPr lang="en-US" dirty="0">
                <a:solidFill>
                  <a:schemeClr val="bg1"/>
                </a:solidFill>
                <a:latin typeface="Goudy Old Style" panose="02020502050305020303" pitchFamily="18" charset="77"/>
              </a:rPr>
              <a:t>.</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was </a:t>
            </a:r>
            <a:r>
              <a:rPr lang="en-US" b="1" u="sng" dirty="0">
                <a:solidFill>
                  <a:schemeClr val="bg1"/>
                </a:solidFill>
                <a:latin typeface="Goudy Old Style" panose="02020502050305020303" pitchFamily="18" charset="77"/>
              </a:rPr>
              <a:t>not called, “the sale of </a:t>
            </a:r>
            <a:r>
              <a:rPr lang="en-US" b="1" u="sng" dirty="0" err="1">
                <a:solidFill>
                  <a:schemeClr val="bg1"/>
                </a:solidFill>
                <a:latin typeface="Goudy Old Style" panose="02020502050305020303" pitchFamily="18" charset="77"/>
              </a:rPr>
              <a:t>Bragdon</a:t>
            </a:r>
            <a:r>
              <a:rPr lang="en-US" b="1" u="sng" dirty="0">
                <a:solidFill>
                  <a:schemeClr val="bg1"/>
                </a:solidFill>
                <a:latin typeface="Goudy Old Style" panose="02020502050305020303" pitchFamily="18" charset="77"/>
              </a:rPr>
              <a:t> Wood. The Bursar called it the “sale of the area </a:t>
            </a:r>
            <a:r>
              <a:rPr lang="en-US" b="1" u="sng" dirty="0" err="1">
                <a:solidFill>
                  <a:schemeClr val="bg1"/>
                </a:solidFill>
                <a:latin typeface="Goudy Old Style" panose="02020502050305020303" pitchFamily="18" charset="77"/>
              </a:rPr>
              <a:t>coloured</a:t>
            </a:r>
            <a:r>
              <a:rPr lang="en-US" b="1" u="sng" dirty="0">
                <a:solidFill>
                  <a:schemeClr val="bg1"/>
                </a:solidFill>
                <a:latin typeface="Goudy Old Style" panose="02020502050305020303" pitchFamily="18" charset="77"/>
              </a:rPr>
              <a:t> pink </a:t>
            </a:r>
            <a:r>
              <a:rPr lang="en-US" dirty="0">
                <a:solidFill>
                  <a:schemeClr val="bg1"/>
                </a:solidFill>
                <a:latin typeface="Goudy Old Style" panose="02020502050305020303" pitchFamily="18" charset="77"/>
              </a:rPr>
              <a:t>on the plan which, with the Warden’s permission, I will now pass round the table.” He pointed out quite frankly that this involved the loss of part of the Wood. In fact, the proposed N.I.C.E. site still left to the College a strip about sixteen feet broad along the far half of the south side but there was no deception for the Fellows had the plan to look at with their own eyes. </a:t>
            </a:r>
            <a:r>
              <a:rPr lang="en-US" b="1" u="sng" dirty="0">
                <a:solidFill>
                  <a:schemeClr val="bg1"/>
                </a:solidFill>
                <a:latin typeface="Goudy Old Style" panose="02020502050305020303" pitchFamily="18" charset="77"/>
              </a:rPr>
              <a:t>It was a small scale plan and not perhaps perfectly accurate </a:t>
            </a:r>
            <a:r>
              <a:rPr lang="en-US" dirty="0">
                <a:solidFill>
                  <a:schemeClr val="bg1"/>
                </a:solidFill>
                <a:latin typeface="Goudy Old Style" panose="02020502050305020303" pitchFamily="18" charset="77"/>
              </a:rPr>
              <a:t>— only meant to give one a general idea.</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13703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6740307"/>
          </a:xfrm>
          <a:prstGeom prst="rect">
            <a:avLst/>
          </a:prstGeom>
        </p:spPr>
        <p:txBody>
          <a:bodyPr wrap="square">
            <a:spAutoFit/>
          </a:bodyPr>
          <a:lstStyle/>
          <a:p>
            <a:r>
              <a:rPr lang="en-US" dirty="0">
                <a:solidFill>
                  <a:schemeClr val="bg1"/>
                </a:solidFill>
                <a:latin typeface="Goudy Old Style" panose="02020502050305020303" pitchFamily="18" charset="77"/>
              </a:rPr>
              <a:t>“In answer to questions he admitted that unfortunately — or perhaps fortunately — the Well itself was in the area which the N.I.C.E. wanted. The rights of the College to access would, of course, be guaranteed; and the Well and its pavement would be preserved by the Institute in a manner to satisfy all the archaeologists in the world. He refrained from offering any advice and merely mentioned the </a:t>
            </a:r>
            <a:r>
              <a:rPr lang="en-US" b="1" u="sng" dirty="0">
                <a:solidFill>
                  <a:schemeClr val="bg1"/>
                </a:solidFill>
                <a:latin typeface="Goudy Old Style" panose="02020502050305020303" pitchFamily="18" charset="77"/>
              </a:rPr>
              <a:t>quite astonishing figure which the N.I.C.E. was offering</a:t>
            </a:r>
            <a:r>
              <a:rPr lang="en-US" dirty="0">
                <a:solidFill>
                  <a:schemeClr val="bg1"/>
                </a:solidFill>
                <a:latin typeface="Goudy Old Style" panose="02020502050305020303" pitchFamily="18" charset="77"/>
              </a:rPr>
              <a:t>.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“After that, the meeting became lively. The advantages of the sale discovered themselves one by one like ripe fruit dropping into the hand. It solved the problem of the wall; it solved the problem of protecting ancient monuments; it solved the financial problem; it looked like solving the problem of the junior Fellows’ </a:t>
            </a:r>
            <a:r>
              <a:rPr lang="en-US" dirty="0" err="1">
                <a:solidFill>
                  <a:schemeClr val="bg1"/>
                </a:solidFill>
                <a:latin typeface="Goudy Old Style" panose="02020502050305020303" pitchFamily="18" charset="77"/>
              </a:rPr>
              <a:t>stipenda</a:t>
            </a:r>
            <a:r>
              <a:rPr lang="en-US" dirty="0">
                <a:solidFill>
                  <a:schemeClr val="bg1"/>
                </a:solidFill>
                <a:latin typeface="Goudy Old Style" panose="02020502050305020303" pitchFamily="18" charset="77"/>
              </a:rPr>
              <a:t>. It appeared further that the N.I.C.E. regarded this as the only possible site in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if by any chance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would not sell, the whole scheme miscarried and the Institute would undoubtedly go to Cambridge. It was even drawn out of the Bursar by much questioning that he knew of a Cambridge college very anxious to sell.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b="1" u="sng" dirty="0">
                <a:solidFill>
                  <a:schemeClr val="bg1"/>
                </a:solidFill>
                <a:latin typeface="Goudy Old Style" panose="02020502050305020303" pitchFamily="18" charset="77"/>
              </a:rPr>
              <a:t>The few real “Die-hards” present, to whom </a:t>
            </a:r>
            <a:r>
              <a:rPr lang="en-US" b="1" u="sng" dirty="0" err="1">
                <a:solidFill>
                  <a:schemeClr val="bg1"/>
                </a:solidFill>
                <a:latin typeface="Goudy Old Style" panose="02020502050305020303" pitchFamily="18" charset="77"/>
              </a:rPr>
              <a:t>Bragdon</a:t>
            </a:r>
            <a:r>
              <a:rPr lang="en-US" b="1" u="sng" dirty="0">
                <a:solidFill>
                  <a:schemeClr val="bg1"/>
                </a:solidFill>
                <a:latin typeface="Goudy Old Style" panose="02020502050305020303" pitchFamily="18" charset="77"/>
              </a:rPr>
              <a:t> Wood was almost a basic assumption of life, could hardly bring themselves to </a:t>
            </a:r>
            <a:r>
              <a:rPr lang="en-US" b="1" u="sng" dirty="0" err="1">
                <a:solidFill>
                  <a:schemeClr val="bg1"/>
                </a:solidFill>
                <a:latin typeface="Goudy Old Style" panose="02020502050305020303" pitchFamily="18" charset="77"/>
              </a:rPr>
              <a:t>realise</a:t>
            </a:r>
            <a:r>
              <a:rPr lang="en-US" b="1" u="sng" dirty="0">
                <a:solidFill>
                  <a:schemeClr val="bg1"/>
                </a:solidFill>
                <a:latin typeface="Goudy Old Style" panose="02020502050305020303" pitchFamily="18" charset="77"/>
              </a:rPr>
              <a:t> what was happening</a:t>
            </a:r>
            <a:r>
              <a:rPr lang="en-US" dirty="0">
                <a:solidFill>
                  <a:schemeClr val="bg1"/>
                </a:solidFill>
                <a:latin typeface="Goudy Old Style" panose="02020502050305020303" pitchFamily="18" charset="77"/>
              </a:rPr>
              <a:t>. When they found their voices, they struck a discordant note amid the general buzz of cheerful comment. </a:t>
            </a:r>
            <a:r>
              <a:rPr lang="en-US" b="1" u="sng" dirty="0">
                <a:solidFill>
                  <a:schemeClr val="bg1"/>
                </a:solidFill>
                <a:latin typeface="Goudy Old Style" panose="02020502050305020303" pitchFamily="18" charset="77"/>
              </a:rPr>
              <a:t>They were </a:t>
            </a:r>
            <a:r>
              <a:rPr lang="en-US" b="1" u="sng" dirty="0" err="1">
                <a:solidFill>
                  <a:schemeClr val="bg1"/>
                </a:solidFill>
                <a:latin typeface="Goudy Old Style" panose="02020502050305020303" pitchFamily="18" charset="77"/>
              </a:rPr>
              <a:t>manoeuvered</a:t>
            </a:r>
            <a:r>
              <a:rPr lang="en-US" b="1" u="sng" dirty="0">
                <a:solidFill>
                  <a:schemeClr val="bg1"/>
                </a:solidFill>
                <a:latin typeface="Goudy Old Style" panose="02020502050305020303" pitchFamily="18" charset="77"/>
              </a:rPr>
              <a:t> into the position of appearing as the party who passionately desired to see </a:t>
            </a:r>
            <a:r>
              <a:rPr lang="en-US" b="1" u="sng" dirty="0" err="1">
                <a:solidFill>
                  <a:schemeClr val="bg1"/>
                </a:solidFill>
                <a:latin typeface="Goudy Old Style" panose="02020502050305020303" pitchFamily="18" charset="77"/>
              </a:rPr>
              <a:t>Bragdon</a:t>
            </a:r>
            <a:r>
              <a:rPr lang="en-US" b="1" u="sng" dirty="0">
                <a:solidFill>
                  <a:schemeClr val="bg1"/>
                </a:solidFill>
                <a:latin typeface="Goudy Old Style" panose="02020502050305020303" pitchFamily="18" charset="77"/>
              </a:rPr>
              <a:t> surrounded with barbed wire</a:t>
            </a:r>
            <a:r>
              <a:rPr lang="en-US" dirty="0">
                <a:solidFill>
                  <a:schemeClr val="bg1"/>
                </a:solidFill>
                <a:latin typeface="Goudy Old Style" panose="02020502050305020303" pitchFamily="18" charset="77"/>
              </a:rPr>
              <a:t>. When at last old Jewel, blind and shaky and almost weeping, rose to his feet, his voice was hardly audible. Men turned round to gaze at, and some to admire, the clear-cut, half-childish face and the white hair… But only those close to him could hear what he said. At this moment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sprang to his feet, folded his arms, and looking straight at the old man said in a very loud, clear voice: “</a:t>
            </a:r>
            <a:r>
              <a:rPr lang="en-US" b="1" u="sng" dirty="0">
                <a:solidFill>
                  <a:schemeClr val="bg1"/>
                </a:solidFill>
                <a:latin typeface="Goudy Old Style" panose="02020502050305020303" pitchFamily="18" charset="77"/>
              </a:rPr>
              <a:t>If Canon Jewel wishes us not to hear his views, I suggest that his end could be better attained by silence.”</a:t>
            </a:r>
            <a:r>
              <a:rPr lang="en-US" dirty="0">
                <a:solidFill>
                  <a:schemeClr val="bg1"/>
                </a:solidFill>
                <a:latin typeface="Goudy Old Style" panose="02020502050305020303" pitchFamily="18" charset="77"/>
              </a:rPr>
              <a:t> Jewel had been already an old man in </a:t>
            </a:r>
            <a:r>
              <a:rPr lang="en-US" b="1" u="sng" dirty="0">
                <a:solidFill>
                  <a:schemeClr val="bg1"/>
                </a:solidFill>
                <a:latin typeface="Goudy Old Style" panose="02020502050305020303" pitchFamily="18" charset="77"/>
              </a:rPr>
              <a:t>the days before the first war when old men were treated with kindness</a:t>
            </a:r>
            <a:r>
              <a:rPr lang="en-US" dirty="0">
                <a:solidFill>
                  <a:schemeClr val="bg1"/>
                </a:solidFill>
                <a:latin typeface="Goudy Old Style" panose="02020502050305020303" pitchFamily="18" charset="77"/>
              </a:rPr>
              <a:t>, and he had never succeeded in getting used to the modern world. For a moment as he stood with his head thrust forward, people thought he was going to reply. Then quite suddenly he spread out his hands with a gesture of helplessness, shrunk back, and began laboriously to resume his chair. The motion was carried.”</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4173918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017306"/>
          </a:xfrm>
          <a:prstGeom prst="rect">
            <a:avLst/>
          </a:prstGeom>
        </p:spPr>
        <p:txBody>
          <a:bodyPr wrap="square">
            <a:spAutoFit/>
          </a:bodyPr>
          <a:lstStyle/>
          <a:p>
            <a:r>
              <a:rPr lang="en-US" b="1" dirty="0">
                <a:solidFill>
                  <a:schemeClr val="bg1"/>
                </a:solidFill>
                <a:latin typeface="Goudy Old Style" panose="02020502050305020303" pitchFamily="18" charset="77"/>
              </a:rPr>
              <a:t>“The N.I.C.E. was the first-fruit, of that constructive fusion between the state and the laboratory on which so many thoughtful people base their hopes of a better world”: </a:t>
            </a:r>
          </a:p>
          <a:p>
            <a:r>
              <a:rPr lang="en-US" dirty="0">
                <a:solidFill>
                  <a:schemeClr val="bg1"/>
                </a:solidFill>
                <a:latin typeface="Goudy Old Style" panose="02020502050305020303" pitchFamily="18" charset="77"/>
              </a:rPr>
              <a:t>Hopes of a better world based on government and science as savior based on an utterly secular worldview</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“free from almost all the tiresome restraints”:</a:t>
            </a:r>
          </a:p>
          <a:p>
            <a:r>
              <a:rPr lang="en-US" dirty="0">
                <a:solidFill>
                  <a:schemeClr val="bg1"/>
                </a:solidFill>
                <a:latin typeface="Goudy Old Style" panose="02020502050305020303" pitchFamily="18" charset="77"/>
              </a:rPr>
              <a:t>Restraints like due process, individual liberties, ethics, the </a:t>
            </a:r>
            <a:r>
              <a:rPr lang="en-US" i="1" dirty="0">
                <a:solidFill>
                  <a:schemeClr val="bg1"/>
                </a:solidFill>
                <a:latin typeface="Goudy Old Style" panose="02020502050305020303" pitchFamily="18" charset="77"/>
              </a:rPr>
              <a:t>TAO</a:t>
            </a:r>
            <a:endParaRPr lang="en-US" b="1" i="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“noticeable addition to the skyline of New York”: </a:t>
            </a:r>
          </a:p>
          <a:p>
            <a:r>
              <a:rPr lang="en-US" dirty="0">
                <a:solidFill>
                  <a:schemeClr val="bg1"/>
                </a:solidFill>
                <a:latin typeface="Goudy Old Style" panose="02020502050305020303" pitchFamily="18" charset="77"/>
              </a:rPr>
              <a:t>Enormous, imposing, calling attention to itself, spoiling the ordered beauty and harmony of the college and town</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“the claims of </a:t>
            </a:r>
            <a:r>
              <a:rPr lang="en-US" b="1" i="1" dirty="0">
                <a:solidFill>
                  <a:schemeClr val="bg1"/>
                </a:solidFill>
                <a:latin typeface="Goudy Old Style" panose="02020502050305020303" pitchFamily="18" charset="77"/>
              </a:rPr>
              <a:t>sentiment against progress </a:t>
            </a:r>
            <a:r>
              <a:rPr lang="en-US" b="1" dirty="0">
                <a:solidFill>
                  <a:schemeClr val="bg1"/>
                </a:solidFill>
                <a:latin typeface="Goudy Old Style" panose="02020502050305020303" pitchFamily="18" charset="77"/>
              </a:rPr>
              <a:t>and </a:t>
            </a:r>
            <a:r>
              <a:rPr lang="en-US" b="1" i="1" dirty="0">
                <a:solidFill>
                  <a:schemeClr val="bg1"/>
                </a:solidFill>
                <a:latin typeface="Goudy Old Style" panose="02020502050305020303" pitchFamily="18" charset="77"/>
              </a:rPr>
              <a:t>beauty against utility </a:t>
            </a:r>
            <a:r>
              <a:rPr lang="en-US" b="1" dirty="0">
                <a:solidFill>
                  <a:schemeClr val="bg1"/>
                </a:solidFill>
                <a:latin typeface="Goudy Old Style" panose="02020502050305020303" pitchFamily="18" charset="77"/>
              </a:rPr>
              <a:t>openly debated”:</a:t>
            </a:r>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No debate of ideas, no chance to even put on the table claims of Truth, Goodness, and Beauty or even Right v. Wrong, no understanding of Logic</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“not the way things are done”: </a:t>
            </a:r>
          </a:p>
          <a:p>
            <a:r>
              <a:rPr lang="en-US" dirty="0">
                <a:solidFill>
                  <a:schemeClr val="bg1"/>
                </a:solidFill>
                <a:latin typeface="Goudy Old Style" panose="02020502050305020303" pitchFamily="18" charset="77"/>
              </a:rPr>
              <a:t>ends justifying the means, devilry in bureaucratic processes </a:t>
            </a:r>
          </a:p>
          <a:p>
            <a:r>
              <a:rPr lang="en-US" i="1" dirty="0">
                <a:solidFill>
                  <a:schemeClr val="bg1"/>
                </a:solidFill>
                <a:latin typeface="Goudy Old Style" panose="02020502050305020303" pitchFamily="18" charset="77"/>
              </a:rPr>
              <a:t>The greatest evil is not now done in those sordid "dens of crime" that Dickens loved to paint. It is not done even in concentration camps and </a:t>
            </a:r>
            <a:r>
              <a:rPr lang="en-US" i="1" dirty="0" err="1">
                <a:solidFill>
                  <a:schemeClr val="bg1"/>
                </a:solidFill>
                <a:latin typeface="Goudy Old Style" panose="02020502050305020303" pitchFamily="18" charset="77"/>
              </a:rPr>
              <a:t>labour</a:t>
            </a:r>
            <a:r>
              <a:rPr lang="en-US" i="1" dirty="0">
                <a:solidFill>
                  <a:schemeClr val="bg1"/>
                </a:solidFill>
                <a:latin typeface="Goudy Old Style" panose="02020502050305020303" pitchFamily="18" charset="77"/>
              </a:rPr>
              <a:t> camps. In those we see its final result. But it is conceived and ordered (moved, seconded, carried, and </a:t>
            </a:r>
            <a:r>
              <a:rPr lang="en-US" i="1" dirty="0" err="1">
                <a:solidFill>
                  <a:schemeClr val="bg1"/>
                </a:solidFill>
                <a:latin typeface="Goudy Old Style" panose="02020502050305020303" pitchFamily="18" charset="77"/>
              </a:rPr>
              <a:t>minuted</a:t>
            </a:r>
            <a:r>
              <a:rPr lang="en-US" i="1" dirty="0">
                <a:solidFill>
                  <a:schemeClr val="bg1"/>
                </a:solidFill>
                <a:latin typeface="Goudy Old Style" panose="02020502050305020303" pitchFamily="18" charset="77"/>
              </a:rPr>
              <a:t>) in clean, carpeted, warmed and well-lighted offices, by quiet men with white collars and cut fingernails and smooth-shaven cheeks who do not need to raise their voices. Hence, naturally enough, my symbol for Hell is something like the bureaucracy of a police state or the office of a thoroughly nasty business concern.—C.S. Lewis, Preface to </a:t>
            </a:r>
            <a:r>
              <a:rPr lang="en-US" i="1" u="sng" dirty="0">
                <a:solidFill>
                  <a:schemeClr val="bg1"/>
                </a:solidFill>
                <a:latin typeface="Goudy Old Style" panose="02020502050305020303" pitchFamily="18" charset="77"/>
              </a:rPr>
              <a:t>The Screwtape Letters</a:t>
            </a:r>
          </a:p>
          <a:p>
            <a:endParaRPr lang="en-US"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b="1" dirty="0">
                <a:solidFill>
                  <a:schemeClr val="bg1"/>
                </a:solidFill>
                <a:latin typeface="Goudy Old Style" panose="02020502050305020303" pitchFamily="18" charset="77"/>
              </a:rPr>
              <a:t>not called, “the sale of </a:t>
            </a:r>
            <a:r>
              <a:rPr lang="en-US" b="1" dirty="0" err="1">
                <a:solidFill>
                  <a:schemeClr val="bg1"/>
                </a:solidFill>
                <a:latin typeface="Goudy Old Style" panose="02020502050305020303" pitchFamily="18" charset="77"/>
              </a:rPr>
              <a:t>Bragdon</a:t>
            </a:r>
            <a:r>
              <a:rPr lang="en-US" b="1" dirty="0">
                <a:solidFill>
                  <a:schemeClr val="bg1"/>
                </a:solidFill>
                <a:latin typeface="Goudy Old Style" panose="02020502050305020303" pitchFamily="18" charset="77"/>
              </a:rPr>
              <a:t> Wood. The Bursar called it the ‘sale of the area </a:t>
            </a:r>
            <a:r>
              <a:rPr lang="en-US" b="1" dirty="0" err="1">
                <a:solidFill>
                  <a:schemeClr val="bg1"/>
                </a:solidFill>
                <a:latin typeface="Goudy Old Style" panose="02020502050305020303" pitchFamily="18" charset="77"/>
              </a:rPr>
              <a:t>coloured</a:t>
            </a:r>
            <a:r>
              <a:rPr lang="en-US" b="1" dirty="0">
                <a:solidFill>
                  <a:schemeClr val="bg1"/>
                </a:solidFill>
                <a:latin typeface="Goudy Old Style" panose="02020502050305020303" pitchFamily="18" charset="77"/>
              </a:rPr>
              <a:t> pink’”:</a:t>
            </a:r>
          </a:p>
          <a:p>
            <a:r>
              <a:rPr lang="en-US" b="1" dirty="0">
                <a:solidFill>
                  <a:schemeClr val="bg1"/>
                </a:solidFill>
                <a:latin typeface="Goudy Old Style" panose="02020502050305020303" pitchFamily="18" charset="77"/>
              </a:rPr>
              <a:t> D</a:t>
            </a:r>
            <a:r>
              <a:rPr lang="en-US" dirty="0">
                <a:solidFill>
                  <a:schemeClr val="bg1"/>
                </a:solidFill>
                <a:latin typeface="Goudy Old Style" panose="02020502050305020303" pitchFamily="18" charset="77"/>
              </a:rPr>
              <a:t>isingenuous descriptions that obscure the truth and mislead anyone not paying the very closest attention</a:t>
            </a:r>
          </a:p>
          <a:p>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03652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6186309"/>
          </a:xfrm>
          <a:prstGeom prst="rect">
            <a:avLst/>
          </a:prstGeom>
        </p:spPr>
        <p:txBody>
          <a:bodyPr wrap="square">
            <a:spAutoFit/>
          </a:bodyPr>
          <a:lstStyle/>
          <a:p>
            <a:r>
              <a:rPr lang="en-US" b="1" dirty="0">
                <a:solidFill>
                  <a:schemeClr val="bg1"/>
                </a:solidFill>
                <a:latin typeface="Goudy Old Style" panose="02020502050305020303" pitchFamily="18" charset="77"/>
              </a:rPr>
              <a:t>“quite astonishing figure which the N.I.C.E. was offering”: </a:t>
            </a:r>
          </a:p>
          <a:p>
            <a:r>
              <a:rPr lang="en-US" dirty="0">
                <a:solidFill>
                  <a:schemeClr val="bg1"/>
                </a:solidFill>
                <a:latin typeface="Goudy Old Style" panose="02020502050305020303" pitchFamily="18" charset="77"/>
              </a:rPr>
              <a:t>Greed and materialism are rampant, and monetary gain is often the chief lens for decision-making</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b="1" dirty="0">
                <a:solidFill>
                  <a:schemeClr val="bg1"/>
                </a:solidFill>
                <a:latin typeface="Goudy Old Style" panose="02020502050305020303" pitchFamily="18" charset="77"/>
              </a:rPr>
              <a:t>The few real “Die-hards” present, to whom </a:t>
            </a:r>
            <a:r>
              <a:rPr lang="en-US" b="1" dirty="0" err="1">
                <a:solidFill>
                  <a:schemeClr val="bg1"/>
                </a:solidFill>
                <a:latin typeface="Goudy Old Style" panose="02020502050305020303" pitchFamily="18" charset="77"/>
              </a:rPr>
              <a:t>Bragdon</a:t>
            </a:r>
            <a:r>
              <a:rPr lang="en-US" b="1" dirty="0">
                <a:solidFill>
                  <a:schemeClr val="bg1"/>
                </a:solidFill>
                <a:latin typeface="Goudy Old Style" panose="02020502050305020303" pitchFamily="18" charset="77"/>
              </a:rPr>
              <a:t> Wood was almost a basic assumption of life, could hardly bring themselves to </a:t>
            </a:r>
            <a:r>
              <a:rPr lang="en-US" b="1" dirty="0" err="1">
                <a:solidFill>
                  <a:schemeClr val="bg1"/>
                </a:solidFill>
                <a:latin typeface="Goudy Old Style" panose="02020502050305020303" pitchFamily="18" charset="77"/>
              </a:rPr>
              <a:t>realise</a:t>
            </a:r>
            <a:r>
              <a:rPr lang="en-US" b="1" dirty="0">
                <a:solidFill>
                  <a:schemeClr val="bg1"/>
                </a:solidFill>
                <a:latin typeface="Goudy Old Style" panose="02020502050305020303" pitchFamily="18" charset="77"/>
              </a:rPr>
              <a:t> what was happening”: </a:t>
            </a:r>
          </a:p>
          <a:p>
            <a:r>
              <a:rPr lang="en-US" dirty="0">
                <a:solidFill>
                  <a:schemeClr val="bg1"/>
                </a:solidFill>
                <a:latin typeface="Goudy Old Style" panose="02020502050305020303" pitchFamily="18" charset="77"/>
              </a:rPr>
              <a:t>In eras of rapid change, “Conservatives” (those who are not Progressives) can easily be blindsided because they expect the foundations that have been part of their culture and worldview to endure, and are often not aware of how progressive and slow undermining of those foundations leads to an erosion of the ground they stand on—and they are often not aware that there is a concerted campaign to turn the tide against them</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“They were </a:t>
            </a:r>
            <a:r>
              <a:rPr lang="en-US" b="1" dirty="0" err="1">
                <a:solidFill>
                  <a:schemeClr val="bg1"/>
                </a:solidFill>
                <a:latin typeface="Goudy Old Style" panose="02020502050305020303" pitchFamily="18" charset="77"/>
              </a:rPr>
              <a:t>manoeuvered</a:t>
            </a:r>
            <a:r>
              <a:rPr lang="en-US" b="1" dirty="0">
                <a:solidFill>
                  <a:schemeClr val="bg1"/>
                </a:solidFill>
                <a:latin typeface="Goudy Old Style" panose="02020502050305020303" pitchFamily="18" charset="77"/>
              </a:rPr>
              <a:t> into the position of appearing as the party who passionately desired to see </a:t>
            </a:r>
            <a:r>
              <a:rPr lang="en-US" b="1" dirty="0" err="1">
                <a:solidFill>
                  <a:schemeClr val="bg1"/>
                </a:solidFill>
                <a:latin typeface="Goudy Old Style" panose="02020502050305020303" pitchFamily="18" charset="77"/>
              </a:rPr>
              <a:t>Bragdon</a:t>
            </a:r>
            <a:r>
              <a:rPr lang="en-US" b="1" dirty="0">
                <a:solidFill>
                  <a:schemeClr val="bg1"/>
                </a:solidFill>
                <a:latin typeface="Goudy Old Style" panose="02020502050305020303" pitchFamily="18" charset="77"/>
              </a:rPr>
              <a:t> surrounded with barbed wire”: </a:t>
            </a:r>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Groups often have their views “spun” and misrepresented by an opposition that plays by different rules and is unafraid of slander or outright falsehoods in the pursuit of their aims, creating a straw man</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b="1" dirty="0">
                <a:solidFill>
                  <a:schemeClr val="bg1"/>
                </a:solidFill>
                <a:latin typeface="Goudy Old Style" panose="02020502050305020303" pitchFamily="18" charset="77"/>
              </a:rPr>
              <a:t>If Canon Jewel wishes us not to hear his views, I suggest that his end could be better attained by silence”: </a:t>
            </a:r>
          </a:p>
          <a:p>
            <a:r>
              <a:rPr lang="en-US" dirty="0">
                <a:solidFill>
                  <a:schemeClr val="bg1"/>
                </a:solidFill>
                <a:latin typeface="Goudy Old Style" panose="02020502050305020303" pitchFamily="18" charset="77"/>
              </a:rPr>
              <a:t>Without open debate and a quest for truth based in the rules of logic, insult and </a:t>
            </a:r>
            <a:r>
              <a:rPr lang="en-US" i="1" dirty="0">
                <a:solidFill>
                  <a:schemeClr val="bg1"/>
                </a:solidFill>
                <a:latin typeface="Goudy Old Style" panose="02020502050305020303" pitchFamily="18" charset="77"/>
              </a:rPr>
              <a:t>ad hominem</a:t>
            </a:r>
            <a:r>
              <a:rPr lang="en-US" dirty="0">
                <a:solidFill>
                  <a:schemeClr val="bg1"/>
                </a:solidFill>
                <a:latin typeface="Goudy Old Style" panose="02020502050305020303" pitchFamily="18" charset="77"/>
              </a:rPr>
              <a:t> attacks become a </a:t>
            </a:r>
            <a:r>
              <a:rPr lang="en-US" dirty="0" err="1">
                <a:solidFill>
                  <a:schemeClr val="bg1"/>
                </a:solidFill>
                <a:latin typeface="Goudy Old Style" panose="02020502050305020303" pitchFamily="18" charset="77"/>
              </a:rPr>
              <a:t>subsutiutute</a:t>
            </a:r>
            <a:r>
              <a:rPr lang="en-US" dirty="0">
                <a:solidFill>
                  <a:schemeClr val="bg1"/>
                </a:solidFill>
                <a:latin typeface="Goudy Old Style" panose="02020502050305020303" pitchFamily="18" charset="77"/>
              </a:rPr>
              <a:t> for discourse in seeking to reach a decision</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“the days before the first war when old men were treated with kindness”: </a:t>
            </a:r>
          </a:p>
          <a:p>
            <a:r>
              <a:rPr lang="en-US" dirty="0">
                <a:solidFill>
                  <a:schemeClr val="bg1"/>
                </a:solidFill>
                <a:latin typeface="Goudy Old Style" panose="02020502050305020303" pitchFamily="18" charset="77"/>
              </a:rPr>
              <a:t>Civility in public discourse is viewed as a quaint relic, and wisdom and experience are discounted in favor of what is “new” or “bold” or “innovative”</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35038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6740307"/>
          </a:xfrm>
          <a:prstGeom prst="rect">
            <a:avLst/>
          </a:prstGeom>
        </p:spPr>
        <p:txBody>
          <a:bodyPr wrap="square">
            <a:spAutoFit/>
          </a:bodyPr>
          <a:lstStyle/>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i="1" dirty="0"/>
              <a:t> </a:t>
            </a:r>
            <a:r>
              <a:rPr lang="en-US" b="1" i="1" dirty="0">
                <a:solidFill>
                  <a:schemeClr val="bg1"/>
                </a:solidFill>
                <a:latin typeface="Goudy Old Style" panose="02020502050305020303" pitchFamily="18" charset="77"/>
              </a:rPr>
              <a:t>What you have learned</a:t>
            </a:r>
            <a:r>
              <a:rPr lang="en-US" b="1" i="1" baseline="30000"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Philippians 4:8-9</a:t>
            </a:r>
            <a:endParaRPr lang="en-US"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a typeface="Goudy Old Style" charset="0"/>
              <a:cs typeface="Goudy Old Style" charset="0"/>
            </a:endParaRPr>
          </a:p>
          <a:p>
            <a:pPr marL="342900" indent="-342900">
              <a:buAutoNum type="arabicPeriod"/>
            </a:pPr>
            <a:r>
              <a:rPr lang="en-US" b="1" dirty="0">
                <a:solidFill>
                  <a:schemeClr val="bg1"/>
                </a:solidFill>
                <a:latin typeface="Goudy Old Style" panose="02020502050305020303" pitchFamily="18" charset="77"/>
                <a:ea typeface="Goudy Old Style" charset="0"/>
                <a:cs typeface="Goudy Old Style" charset="0"/>
              </a:rPr>
              <a:t>Seek after Truth and practice the Scriptural admonition to “speak the truth in love.”</a:t>
            </a:r>
          </a:p>
          <a:p>
            <a:r>
              <a:rPr lang="en-US" dirty="0">
                <a:solidFill>
                  <a:schemeClr val="bg1"/>
                </a:solidFill>
                <a:latin typeface="Goudy Old Style" panose="02020502050305020303" pitchFamily="18" charset="77"/>
              </a:rPr>
              <a:t>Rather, speaking the truth in love, we are to grow up in every way into him who is the head, into Christ. </a:t>
            </a:r>
            <a:r>
              <a:rPr lang="en-US" i="1" dirty="0">
                <a:solidFill>
                  <a:schemeClr val="bg1"/>
                </a:solidFill>
                <a:latin typeface="Goudy Old Style" panose="02020502050305020303" pitchFamily="18" charset="77"/>
              </a:rPr>
              <a:t>Eph. 4:15</a:t>
            </a:r>
          </a:p>
          <a:p>
            <a:endParaRPr lang="en-US" b="1" dirty="0">
              <a:solidFill>
                <a:schemeClr val="bg1"/>
              </a:solidFill>
              <a:latin typeface="Goudy Old Style" panose="02020502050305020303" pitchFamily="18" charset="77"/>
              <a:ea typeface="Goudy Old Style" charset="0"/>
              <a:cs typeface="Goudy Old Style" charset="0"/>
            </a:endParaRPr>
          </a:p>
          <a:p>
            <a:r>
              <a:rPr lang="en-US" b="1" dirty="0">
                <a:solidFill>
                  <a:schemeClr val="bg1"/>
                </a:solidFill>
                <a:latin typeface="Goudy Old Style" panose="02020502050305020303" pitchFamily="18" charset="77"/>
                <a:ea typeface="Goudy Old Style" charset="0"/>
                <a:cs typeface="Goudy Old Style" charset="0"/>
              </a:rPr>
              <a:t>2. Learn the basics of Logic so you can recognize fallacies and poor arguments so you are not led astray.</a:t>
            </a:r>
          </a:p>
          <a:p>
            <a:r>
              <a:rPr lang="en-US" b="1" dirty="0">
                <a:solidFill>
                  <a:schemeClr val="bg1"/>
                </a:solidFill>
                <a:latin typeface="Goudy Old Style" panose="02020502050305020303" pitchFamily="18" charset="77"/>
                <a:ea typeface="Goudy Old Style" charset="0"/>
                <a:cs typeface="Goudy Old Style" charset="0"/>
              </a:rPr>
              <a:t>---</a:t>
            </a:r>
            <a:r>
              <a:rPr lang="en-US" b="1" i="1" dirty="0">
                <a:solidFill>
                  <a:schemeClr val="bg1"/>
                </a:solidFill>
                <a:latin typeface="Goudy Old Style" panose="02020502050305020303" pitchFamily="18" charset="77"/>
                <a:ea typeface="Goudy Old Style" charset="0"/>
                <a:cs typeface="Goudy Old Style" charset="0"/>
              </a:rPr>
              <a:t>The Fallacy Detective</a:t>
            </a:r>
          </a:p>
          <a:p>
            <a:endParaRPr lang="en-US" b="1" i="1" dirty="0">
              <a:solidFill>
                <a:schemeClr val="bg1"/>
              </a:solidFill>
              <a:latin typeface="Goudy Old Style" panose="02020502050305020303" pitchFamily="18" charset="77"/>
              <a:ea typeface="Goudy Old Style" charset="0"/>
              <a:cs typeface="Goudy Old Style" charset="0"/>
            </a:endParaRPr>
          </a:p>
          <a:p>
            <a:r>
              <a:rPr lang="en-US" b="1" dirty="0">
                <a:solidFill>
                  <a:schemeClr val="bg1"/>
                </a:solidFill>
                <a:latin typeface="Goudy Old Style" panose="02020502050305020303" pitchFamily="18" charset="77"/>
                <a:ea typeface="Goudy Old Style" charset="0"/>
                <a:cs typeface="Goudy Old Style" charset="0"/>
              </a:rPr>
              <a:t>3. Resist being conformed to the world in the way you regard others and speak of them, especially those with whom you profoundly disagree. Contemplate Scripture on this  point:</a:t>
            </a:r>
          </a:p>
          <a:p>
            <a:r>
              <a:rPr lang="en-US" dirty="0">
                <a:solidFill>
                  <a:schemeClr val="bg1"/>
                </a:solidFill>
                <a:latin typeface="Goudy Old Style" panose="02020502050305020303" pitchFamily="18" charset="77"/>
              </a:rPr>
              <a:t>--Jesus said, “You have heard that it was said, ‘Love your neighbor</a:t>
            </a:r>
            <a:r>
              <a:rPr lang="en-US" baseline="30000"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and hate your enemy.’ But I tell you, love your enemies and pray for those who persecute you.” </a:t>
            </a:r>
            <a:r>
              <a:rPr lang="en-US" i="1" dirty="0">
                <a:solidFill>
                  <a:schemeClr val="bg1"/>
                </a:solidFill>
                <a:latin typeface="Goudy Old Style" panose="02020502050305020303" pitchFamily="18" charset="77"/>
              </a:rPr>
              <a:t>Matthew 5:43-44</a:t>
            </a:r>
          </a:p>
          <a:p>
            <a:r>
              <a:rPr lang="en-US" i="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Do not let any unwholesome talk come out of your mouths, but only what is helpful for building others up according to their needs, that it may benefit those who listen. </a:t>
            </a:r>
            <a:r>
              <a:rPr lang="en-US" i="1" dirty="0">
                <a:solidFill>
                  <a:schemeClr val="bg1"/>
                </a:solidFill>
                <a:latin typeface="Goudy Old Style" panose="02020502050305020303" pitchFamily="18" charset="77"/>
              </a:rPr>
              <a:t>Ephesians 4:29</a:t>
            </a:r>
          </a:p>
          <a:p>
            <a:r>
              <a:rPr lang="en-US" i="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Repay no one evil for evil, but give thought to do what is honorable in the sight of all. </a:t>
            </a:r>
            <a:r>
              <a:rPr lang="en-US" b="1" baseline="30000"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If possible, so far as it depends on you, live peaceably with all. Beloved, never avenge yourselves, but leave it</a:t>
            </a:r>
            <a:r>
              <a:rPr lang="en-US" baseline="30000"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to the wrath of God, for it is written, “Vengeance is mine, I will repay, says the Lord.” To the contrary, “if your enemy is hungry, feed him; if he is thirsty, give him something to drink; for by so doing you will heap burning coals on his head.” Do not be overcome by evil, but overcome evil with good. </a:t>
            </a:r>
            <a:r>
              <a:rPr lang="en-US" i="1" dirty="0">
                <a:solidFill>
                  <a:schemeClr val="bg1"/>
                </a:solidFill>
                <a:latin typeface="Goudy Old Style" panose="02020502050305020303" pitchFamily="18" charset="77"/>
              </a:rPr>
              <a:t>Romans 12:17-21</a:t>
            </a:r>
          </a:p>
          <a:p>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Therefore, having put away falsehood, let each one of you speak the truth with his neighbor. </a:t>
            </a:r>
            <a:r>
              <a:rPr lang="en-US" i="1" dirty="0">
                <a:solidFill>
                  <a:schemeClr val="bg1"/>
                </a:solidFill>
                <a:latin typeface="Goudy Old Style" panose="02020502050305020303" pitchFamily="18" charset="77"/>
              </a:rPr>
              <a:t>Ephesians 4:21</a:t>
            </a:r>
            <a:endParaRPr lang="en-US" b="1" i="1" dirty="0">
              <a:solidFill>
                <a:schemeClr val="bg1"/>
              </a:solidFill>
              <a:latin typeface="Goudy Old Style" panose="02020502050305020303" pitchFamily="18" charset="77"/>
              <a:ea typeface="Goudy Old Style" charset="0"/>
              <a:cs typeface="Goudy Old Style" charset="0"/>
            </a:endParaRPr>
          </a:p>
        </p:txBody>
      </p:sp>
    </p:spTree>
    <p:extLst>
      <p:ext uri="{BB962C8B-B14F-4D97-AF65-F5344CB8AC3E}">
        <p14:creationId xmlns:p14="http://schemas.microsoft.com/office/powerpoint/2010/main" val="1337412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6740307"/>
          </a:xfrm>
          <a:prstGeom prst="rect">
            <a:avLst/>
          </a:prstGeom>
        </p:spPr>
        <p:txBody>
          <a:bodyPr wrap="square">
            <a:spAutoFit/>
          </a:bodyPr>
          <a:lstStyle/>
          <a:p>
            <a:r>
              <a:rPr lang="en-US" b="1" dirty="0">
                <a:solidFill>
                  <a:schemeClr val="bg1"/>
                </a:solidFill>
                <a:latin typeface="Goudy Old Style" panose="02020502050305020303" pitchFamily="18" charset="77"/>
              </a:rPr>
              <a:t>4. Meditate on the words from I Peter while listening to Samuel Sebastian Wesley’s “Blessed Be the God and Father of Our Lord Jesus Christ</a:t>
            </a:r>
            <a:r>
              <a:rPr lang="en-US" b="1">
                <a:solidFill>
                  <a:schemeClr val="bg1"/>
                </a:solidFill>
                <a:latin typeface="Goudy Old Style" panose="02020502050305020303" pitchFamily="18" charset="77"/>
              </a:rPr>
              <a:t>,” which was first sung Easter Day in 1853.</a:t>
            </a:r>
            <a:endParaRPr lang="en-US" b="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a typeface="Goudy Old Style" charset="0"/>
              <a:cs typeface="Goudy Old Style" charset="0"/>
            </a:endParaRPr>
          </a:p>
          <a:p>
            <a:pPr fontAlgn="base"/>
            <a:r>
              <a:rPr lang="en-US" dirty="0">
                <a:solidFill>
                  <a:schemeClr val="bg1"/>
                </a:solidFill>
                <a:latin typeface="Goudy Old Style" panose="02020502050305020303" pitchFamily="18" charset="77"/>
              </a:rPr>
              <a:t>Blessed be the God and Father of our Lord Jesus Christ, which according to his abundant mercy hath begotten us again unto a lively hope by the resurrection of Jesus Christ from the dead, To an inheritance incorruptible, and undefiled, that </a:t>
            </a:r>
            <a:r>
              <a:rPr lang="en-US" dirty="0" err="1">
                <a:solidFill>
                  <a:schemeClr val="bg1"/>
                </a:solidFill>
                <a:latin typeface="Goudy Old Style" panose="02020502050305020303" pitchFamily="18" charset="77"/>
              </a:rPr>
              <a:t>fadeth</a:t>
            </a:r>
            <a:r>
              <a:rPr lang="en-US" dirty="0">
                <a:solidFill>
                  <a:schemeClr val="bg1"/>
                </a:solidFill>
                <a:latin typeface="Goudy Old Style" panose="02020502050305020303" pitchFamily="18" charset="77"/>
              </a:rPr>
              <a:t> not away, reserved in heaven for you, who are kept by the power of God through faith unto salvation ready to be revealed in the last time.</a:t>
            </a:r>
          </a:p>
          <a:p>
            <a:pPr fontAlgn="base"/>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pPr fontAlgn="base"/>
            <a:r>
              <a:rPr lang="en-US" dirty="0">
                <a:solidFill>
                  <a:schemeClr val="bg1"/>
                </a:solidFill>
                <a:latin typeface="Goudy Old Style" panose="02020502050305020303" pitchFamily="18" charset="77"/>
              </a:rPr>
              <a:t>But as he which hath called you is holy, so be ye holy in all manner of conversation.</a:t>
            </a:r>
          </a:p>
          <a:p>
            <a:pPr fontAlgn="base"/>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pPr fontAlgn="base"/>
            <a:r>
              <a:rPr lang="en-US" dirty="0">
                <a:solidFill>
                  <a:schemeClr val="bg1"/>
                </a:solidFill>
                <a:latin typeface="Goudy Old Style" panose="02020502050305020303" pitchFamily="18" charset="77"/>
              </a:rPr>
              <a:t>Pass the time of your sojourning here in fear.</a:t>
            </a:r>
          </a:p>
          <a:p>
            <a:pPr fontAlgn="base"/>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pPr fontAlgn="base"/>
            <a:r>
              <a:rPr lang="en-US" dirty="0">
                <a:solidFill>
                  <a:schemeClr val="bg1"/>
                </a:solidFill>
                <a:latin typeface="Goudy Old Style" panose="02020502050305020303" pitchFamily="18" charset="77"/>
              </a:rPr>
              <a:t>See that ye love one another with a pure heart fervently.</a:t>
            </a:r>
          </a:p>
          <a:p>
            <a:pPr fontAlgn="base"/>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pPr fontAlgn="base"/>
            <a:r>
              <a:rPr lang="en-US" dirty="0">
                <a:solidFill>
                  <a:schemeClr val="bg1"/>
                </a:solidFill>
                <a:latin typeface="Goudy Old Style" panose="02020502050305020303" pitchFamily="18" charset="77"/>
              </a:rPr>
              <a:t>Being born again, not of corruptible seed, but of incorruptible, by the word of God.</a:t>
            </a:r>
          </a:p>
          <a:p>
            <a:pPr fontAlgn="base"/>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pPr fontAlgn="base"/>
            <a:r>
              <a:rPr lang="en-US" dirty="0">
                <a:solidFill>
                  <a:schemeClr val="bg1"/>
                </a:solidFill>
                <a:latin typeface="Goudy Old Style" panose="02020502050305020303" pitchFamily="18" charset="77"/>
              </a:rPr>
              <a:t>For all flesh is as grass, and all the glory of man as the flower of grass.</a:t>
            </a:r>
          </a:p>
          <a:p>
            <a:pPr fontAlgn="base"/>
            <a:r>
              <a:rPr lang="en-US" dirty="0">
                <a:solidFill>
                  <a:schemeClr val="bg1"/>
                </a:solidFill>
                <a:latin typeface="Goudy Old Style" panose="02020502050305020303" pitchFamily="18" charset="77"/>
              </a:rPr>
              <a:t>The grass </a:t>
            </a:r>
            <a:r>
              <a:rPr lang="en-US" dirty="0" err="1">
                <a:solidFill>
                  <a:schemeClr val="bg1"/>
                </a:solidFill>
                <a:latin typeface="Goudy Old Style" panose="02020502050305020303" pitchFamily="18" charset="77"/>
              </a:rPr>
              <a:t>withereth</a:t>
            </a:r>
            <a:r>
              <a:rPr lang="en-US" dirty="0">
                <a:solidFill>
                  <a:schemeClr val="bg1"/>
                </a:solidFill>
                <a:latin typeface="Goudy Old Style" panose="02020502050305020303" pitchFamily="18" charset="77"/>
              </a:rPr>
              <a:t>, and the flower thereof </a:t>
            </a:r>
            <a:r>
              <a:rPr lang="en-US" dirty="0" err="1">
                <a:solidFill>
                  <a:schemeClr val="bg1"/>
                </a:solidFill>
                <a:latin typeface="Goudy Old Style" panose="02020502050305020303" pitchFamily="18" charset="77"/>
              </a:rPr>
              <a:t>falleth</a:t>
            </a:r>
            <a:r>
              <a:rPr lang="en-US" dirty="0">
                <a:solidFill>
                  <a:schemeClr val="bg1"/>
                </a:solidFill>
                <a:latin typeface="Goudy Old Style" panose="02020502050305020303" pitchFamily="18" charset="77"/>
              </a:rPr>
              <a:t> away: But the word of the Lord </a:t>
            </a:r>
            <a:r>
              <a:rPr lang="en-US" dirty="0" err="1">
                <a:solidFill>
                  <a:schemeClr val="bg1"/>
                </a:solidFill>
                <a:latin typeface="Goudy Old Style" panose="02020502050305020303" pitchFamily="18" charset="77"/>
              </a:rPr>
              <a:t>endureth</a:t>
            </a:r>
            <a:r>
              <a:rPr lang="en-US" dirty="0">
                <a:solidFill>
                  <a:schemeClr val="bg1"/>
                </a:solidFill>
                <a:latin typeface="Goudy Old Style" panose="02020502050305020303" pitchFamily="18" charset="77"/>
              </a:rPr>
              <a:t> for ever. Amen.</a:t>
            </a:r>
          </a:p>
          <a:p>
            <a:endParaRPr lang="en-US" b="1" i="1" dirty="0">
              <a:solidFill>
                <a:schemeClr val="bg1"/>
              </a:solidFill>
              <a:latin typeface="Goudy Old Style" panose="02020502050305020303" pitchFamily="18" charset="77"/>
              <a:ea typeface="Goudy Old Style" charset="0"/>
              <a:cs typeface="Goudy Old Style" charset="0"/>
            </a:endParaRPr>
          </a:p>
        </p:txBody>
      </p:sp>
    </p:spTree>
    <p:extLst>
      <p:ext uri="{BB962C8B-B14F-4D97-AF65-F5344CB8AC3E}">
        <p14:creationId xmlns:p14="http://schemas.microsoft.com/office/powerpoint/2010/main" val="285806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359235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533105"/>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p>
          <a:p>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Once on Mars he escapes, hides in a Martian village, and learns to speak the local language. He learns that each planet has its own tutelary spirit—essentially an angel or archangel—called an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who rules under the authority of God. Earth, unfortunately, is the central battleground between Good and Evil and is ruled by a fallen angel, a dark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a:t>
            </a:r>
          </a:p>
          <a:p>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malevolent purposes. To find him they need the services of a ‘seer’; Jane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the wife of Mark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a shallow young sociologist entrapped by promises of power, money, and above all membership in the secret, elite clique that controls the N.I.C.E. Ransom leads a small eccentric company of friends who, with the aid of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take on and defeat them.”</a:t>
            </a:r>
            <a:endParaRPr lang="en-US" sz="1750" b="1" dirty="0">
              <a:solidFill>
                <a:schemeClr val="bg1"/>
              </a:solidFill>
              <a:latin typeface="Goudy Old Style" panose="02020502050305020303" pitchFamily="18" charset="77"/>
              <a:ea typeface="Goudy Old Style" charset="0"/>
              <a:cs typeface="Goudy Old Style" charset="0"/>
            </a:endParaRPr>
          </a:p>
          <a:p>
            <a:pPr algn="ctr"/>
            <a:endParaRPr lang="en-US" sz="1750" b="1" dirty="0">
              <a:solidFill>
                <a:schemeClr val="bg1"/>
              </a:solidFill>
              <a:latin typeface="Goudy Old Style" panose="02020502050305020303" pitchFamily="18" charset="77"/>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r>
              <a:rPr lang="en-US" dirty="0">
                <a:solidFill>
                  <a:schemeClr val="bg1"/>
                </a:solidFill>
                <a:effectLst/>
                <a:latin typeface="Goudy Old Style" panose="02020502050305020303" pitchFamily="18" charset="77"/>
                <a:ea typeface="Arial" charset="0"/>
                <a:cs typeface="Arial" charset="0"/>
              </a:rPr>
              <a:t>--</a:t>
            </a: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5909310"/>
          </a:xfrm>
          <a:prstGeom prst="rect">
            <a:avLst/>
          </a:prstGeom>
        </p:spPr>
        <p:txBody>
          <a:bodyPr wrap="square">
            <a:spAutoFit/>
          </a:bodyPr>
          <a:lstStyle/>
          <a:p>
            <a:r>
              <a:rPr lang="en-US" b="1" u="sng" dirty="0">
                <a:solidFill>
                  <a:schemeClr val="bg1"/>
                </a:solidFill>
                <a:latin typeface="Goudy Old Style" panose="02020502050305020303" pitchFamily="18" charset="77"/>
              </a:rPr>
              <a:t>Cosmology of Deep Heaven</a:t>
            </a:r>
            <a:endParaRPr lang="en-US"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The Bent One (the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of Earth) rebelled against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and all the </a:t>
            </a:r>
            <a:r>
              <a:rPr lang="en-US"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of Deep Heaven (Outer Space). In response to this act, the Bent One suffered confinement on Earth where he first inflicted great evil. Thus he made Earth a Silent Planet, cut off from the </a:t>
            </a:r>
            <a:r>
              <a:rPr lang="en-US" dirty="0" err="1">
                <a:solidFill>
                  <a:schemeClr val="bg1"/>
                </a:solidFill>
                <a:latin typeface="Goudy Old Style" panose="02020502050305020303" pitchFamily="18" charset="77"/>
              </a:rPr>
              <a:t>Oyéresu</a:t>
            </a:r>
            <a:r>
              <a:rPr lang="en-US" dirty="0">
                <a:solidFill>
                  <a:schemeClr val="bg1"/>
                </a:solidFill>
                <a:latin typeface="Goudy Old Style" panose="02020502050305020303" pitchFamily="18" charset="77"/>
              </a:rPr>
              <a:t> of other planets, hence the name '</a:t>
            </a:r>
            <a:r>
              <a:rPr lang="en-US" dirty="0" err="1">
                <a:solidFill>
                  <a:schemeClr val="bg1"/>
                </a:solidFill>
                <a:latin typeface="Goudy Old Style" panose="02020502050305020303" pitchFamily="18" charset="77"/>
              </a:rPr>
              <a:t>Thulcandra</a:t>
            </a:r>
            <a:r>
              <a:rPr lang="en-US" dirty="0">
                <a:solidFill>
                  <a:schemeClr val="bg1"/>
                </a:solidFill>
                <a:latin typeface="Goudy Old Style" panose="02020502050305020303" pitchFamily="18" charset="77"/>
              </a:rPr>
              <a:t>', the Silent Planet. </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a:t>
            </a:r>
            <a:r>
              <a:rPr lang="en-US" b="1" dirty="0" err="1">
                <a:solidFill>
                  <a:schemeClr val="bg1"/>
                </a:solidFill>
                <a:latin typeface="Goudy Old Style" panose="02020502050305020303" pitchFamily="18" charset="77"/>
              </a:rPr>
              <a:t>Eldila</a:t>
            </a: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a:t>
            </a:r>
            <a:r>
              <a:rPr lang="en-US" i="1"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(singular </a:t>
            </a:r>
            <a:r>
              <a:rPr lang="en-US" i="1" dirty="0" err="1">
                <a:solidFill>
                  <a:schemeClr val="bg1"/>
                </a:solidFill>
                <a:latin typeface="Goudy Old Style" panose="02020502050305020303" pitchFamily="18" charset="77"/>
              </a:rPr>
              <a:t>eldil</a:t>
            </a:r>
            <a:r>
              <a:rPr lang="en-US" dirty="0">
                <a:solidFill>
                  <a:schemeClr val="bg1"/>
                </a:solidFill>
                <a:latin typeface="Goudy Old Style" panose="02020502050305020303" pitchFamily="18" charset="77"/>
              </a:rPr>
              <a:t>) are super-human extraterrestrial creatures like angels; they can manifest in corporeal forms.</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a:t>
            </a:r>
            <a:r>
              <a:rPr lang="en-US" b="1" dirty="0" err="1">
                <a:solidFill>
                  <a:schemeClr val="bg1"/>
                </a:solidFill>
                <a:latin typeface="Goudy Old Style" panose="02020502050305020303" pitchFamily="18" charset="77"/>
              </a:rPr>
              <a:t>Oyarsa</a:t>
            </a: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a:t>
            </a:r>
            <a:r>
              <a:rPr lang="en-US" dirty="0" err="1">
                <a:solidFill>
                  <a:schemeClr val="bg1"/>
                </a:solidFill>
                <a:latin typeface="Goudy Old Style" panose="02020502050305020303" pitchFamily="18" charset="77"/>
              </a:rPr>
              <a:t>Oyéresu</a:t>
            </a:r>
            <a:r>
              <a:rPr lang="en-US" dirty="0">
                <a:solidFill>
                  <a:schemeClr val="bg1"/>
                </a:solidFill>
                <a:latin typeface="Goudy Old Style" panose="02020502050305020303" pitchFamily="18" charset="77"/>
              </a:rPr>
              <a:t> of other worlds are like Archangels and have characteristics like those of the corresponding Classical gods; for instance, the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of Jupiter gives a feeling of merriment (joviality).”</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a:t>
            </a:r>
            <a:r>
              <a:rPr lang="en-US" b="1" dirty="0" err="1">
                <a:solidFill>
                  <a:schemeClr val="bg1"/>
                </a:solidFill>
                <a:latin typeface="Goudy Old Style" panose="02020502050305020303" pitchFamily="18" charset="77"/>
              </a:rPr>
              <a:t>Hnau</a:t>
            </a:r>
            <a:endParaRPr lang="en-US" dirty="0">
              <a:solidFill>
                <a:schemeClr val="bg1"/>
              </a:solidFill>
              <a:latin typeface="Goudy Old Style" panose="02020502050305020303" pitchFamily="18" charset="77"/>
            </a:endParaRPr>
          </a:p>
          <a:p>
            <a:r>
              <a:rPr lang="en-US" i="1" dirty="0" err="1">
                <a:solidFill>
                  <a:schemeClr val="bg1"/>
                </a:solidFill>
                <a:latin typeface="Goudy Old Style" panose="02020502050305020303" pitchFamily="18" charset="77"/>
              </a:rPr>
              <a:t>Hnau</a:t>
            </a:r>
            <a:r>
              <a:rPr lang="en-US" dirty="0">
                <a:solidFill>
                  <a:schemeClr val="bg1"/>
                </a:solidFill>
                <a:latin typeface="Goudy Old Style" panose="02020502050305020303" pitchFamily="18" charset="77"/>
              </a:rPr>
              <a:t> is a word in the Old Solar language which refers to "rational animals" such as Humans. </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--Old Solar language</a:t>
            </a:r>
          </a:p>
          <a:p>
            <a:r>
              <a:rPr lang="en-US" dirty="0">
                <a:solidFill>
                  <a:schemeClr val="bg1"/>
                </a:solidFill>
                <a:latin typeface="Goudy Old Style" panose="02020502050305020303" pitchFamily="18" charset="77"/>
              </a:rPr>
              <a:t>The language spoken before the Fall and beyond the Moon and the meanings were not given to the syllables by chance, or skill, or long tradition, but truly inherent in them as the shape of the great Sun is inherent in the little waterdrop.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 </a:t>
            </a:r>
            <a:endParaRPr lang="en-US" b="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323932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571303"/>
          </a:xfrm>
          <a:prstGeom prst="rect">
            <a:avLst/>
          </a:prstGeom>
        </p:spPr>
        <p:txBody>
          <a:bodyPr wrap="square">
            <a:spAutoFit/>
          </a:bodyPr>
          <a:lstStyle/>
          <a:p>
            <a:endParaRPr lang="en-US" dirty="0">
              <a:solidFill>
                <a:schemeClr val="bg1"/>
              </a:solidFill>
              <a:latin typeface="Goudy Old Style" panose="02020502050305020303" pitchFamily="18" charset="77"/>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pPr algn="ctr"/>
            <a:r>
              <a:rPr lang="en-US" dirty="0">
                <a:solidFill>
                  <a:schemeClr val="bg1"/>
                </a:solidFill>
                <a:latin typeface="Goudy Old Style" panose="02020502050305020303" pitchFamily="18" charset="77"/>
              </a:rPr>
              <a:t>“Plenty of people in our age do entertain the monstrous dreams of power that Mr. Lewis attributes to his characters, and we are within sight of the time when such dreams will be realizable” </a:t>
            </a:r>
          </a:p>
          <a:p>
            <a:pPr algn="ctr"/>
            <a:r>
              <a:rPr lang="en-US" dirty="0">
                <a:solidFill>
                  <a:schemeClr val="bg1"/>
                </a:solidFill>
                <a:latin typeface="Goudy Old Style" panose="02020502050305020303" pitchFamily="18" charset="77"/>
              </a:rPr>
              <a:t>[“The Scientist Takes Over”, Review of C. S. Lewis, </a:t>
            </a:r>
            <a:r>
              <a:rPr lang="en-US" i="1" dirty="0">
                <a:solidFill>
                  <a:schemeClr val="bg1"/>
                </a:solidFill>
                <a:latin typeface="Goudy Old Style" panose="02020502050305020303" pitchFamily="18" charset="77"/>
              </a:rPr>
              <a:t>That Hideous Strength </a:t>
            </a:r>
            <a:r>
              <a:rPr lang="en-US" dirty="0">
                <a:solidFill>
                  <a:schemeClr val="bg1"/>
                </a:solidFill>
                <a:latin typeface="Goudy Old Style" panose="02020502050305020303" pitchFamily="18" charset="77"/>
              </a:rPr>
              <a:t>(1945) </a:t>
            </a:r>
          </a:p>
          <a:p>
            <a:pPr algn="ctr"/>
            <a:r>
              <a:rPr lang="en-US" dirty="0">
                <a:solidFill>
                  <a:schemeClr val="bg1"/>
                </a:solidFill>
                <a:latin typeface="Goudy Old Style" panose="02020502050305020303" pitchFamily="18" charset="77"/>
              </a:rPr>
              <a:t>by George Orwell, Manchester Evening News, 16 August 1945]</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b="1" i="1" dirty="0">
              <a:solidFill>
                <a:schemeClr val="bg1"/>
              </a:solidFill>
              <a:latin typeface="Goudy Old Style" panose="02020502050305020303" pitchFamily="18" charset="77"/>
              <a:ea typeface="Goudy Old Style" charset="0"/>
              <a:cs typeface="Goudy Old Style" charset="0"/>
            </a:endParaRPr>
          </a:p>
          <a:p>
            <a:pPr fontAlgn="base"/>
            <a:r>
              <a:rPr lang="en-US" b="1" dirty="0">
                <a:solidFill>
                  <a:schemeClr val="bg1"/>
                </a:solidFill>
                <a:latin typeface="Goudy Old Style" panose="02020502050305020303" pitchFamily="18" charset="77"/>
              </a:rPr>
              <a:t>CHARACTERS IN ORDER OF APPEARANCE</a:t>
            </a:r>
          </a:p>
          <a:p>
            <a:pPr algn="ctr"/>
            <a:endParaRPr lang="en-US" b="1"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Jane (Tudor)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“She had not been to church since her schooldays until she went there six months ago to be married.” Jane married Mark six months before the story begins, leaving behind a career she enjoyed.  Since then, she works on her doctoral thesis on John Donne, but makes no progress.  Before marriage, they had endless talks, but since marriage, she feels alone in solitary confinement.  She does not wish for children, as they would impede her career as a scholar. She has nightmares of a man beheaded by having his head twisted off by some other men speaking French.  She is disturbed when she sees a picture in a newspaper of precisely what she dreamed.  Her dream also includes an ancient bearded Druidical man.</a:t>
            </a:r>
          </a:p>
          <a:p>
            <a:endParaRPr lang="en-US" b="1"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Francois </a:t>
            </a:r>
            <a:r>
              <a:rPr lang="en-US" b="1" u="sng"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 An Arabian radiologist who poisoned his wife.  He was beheaded for this crime.  However, before his execution, Jane sees him in a dream being beheaded by twisting his head off.   Jane saw in a man in a dream approach him and speak with him in French (which she did not understand).  </a:t>
            </a:r>
          </a:p>
          <a:p>
            <a:endParaRPr lang="en-US" b="1" u="sng" dirty="0">
              <a:solidFill>
                <a:schemeClr val="bg1"/>
              </a:solidFill>
              <a:latin typeface="Goudy Old Style" panose="02020502050305020303" pitchFamily="18" charset="77"/>
            </a:endParaRPr>
          </a:p>
          <a:p>
            <a:endParaRPr lang="en-US" b="1" i="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253354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107712" cy="6463308"/>
          </a:xfrm>
          <a:prstGeom prst="rect">
            <a:avLst/>
          </a:prstGeom>
        </p:spPr>
        <p:txBody>
          <a:bodyPr wrap="square">
            <a:spAutoFit/>
          </a:bodyPr>
          <a:lstStyle/>
          <a:p>
            <a:r>
              <a:rPr lang="en-US" b="1" u="sng" dirty="0">
                <a:solidFill>
                  <a:schemeClr val="bg1"/>
                </a:solidFill>
                <a:latin typeface="Goudy Old Style" panose="02020502050305020303" pitchFamily="18" charset="77"/>
              </a:rPr>
              <a:t>Merlin</a:t>
            </a:r>
            <a:r>
              <a:rPr lang="en-US" dirty="0">
                <a:solidFill>
                  <a:schemeClr val="bg1"/>
                </a:solidFill>
                <a:latin typeface="Goudy Old Style" panose="02020502050305020303" pitchFamily="18" charset="77"/>
              </a:rPr>
              <a:t> - the ancient Druidical bearded man in a mantle from Arthurian days who also appears in Jane’s dream. Merlin has a pagan past  but has also been deeply influenced by early British Christianity. </a:t>
            </a:r>
          </a:p>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Mark (</a:t>
            </a:r>
            <a:r>
              <a:rPr lang="en-US" b="1" u="sng" dirty="0" err="1">
                <a:solidFill>
                  <a:schemeClr val="bg1"/>
                </a:solidFill>
                <a:latin typeface="Goudy Old Style" panose="02020502050305020303" pitchFamily="18" charset="77"/>
              </a:rPr>
              <a:t>Gainsby</a:t>
            </a:r>
            <a:r>
              <a:rPr lang="en-US" b="1" u="sng" dirty="0">
                <a:solidFill>
                  <a:schemeClr val="bg1"/>
                </a:solidFill>
                <a:latin typeface="Goudy Old Style" panose="02020502050305020303" pitchFamily="18" charset="77"/>
              </a:rPr>
              <a:t>)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 A Fellow in Sociology for 5 years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He talks with Sub-Warden Curry and discovers, to his delight, he is now part of the inner circle, the “progressive element.” He married his wife Jane six months ago, and they are drifting apart. Mark learns that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influenced Mark’s appointment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t>
            </a:r>
          </a:p>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Sub-Warden Curry</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Curry serves as the effective head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thinks the NICE "marks the beginning of a new era - the </a:t>
            </a:r>
            <a:r>
              <a:rPr lang="en-US" i="1" dirty="0">
                <a:solidFill>
                  <a:schemeClr val="bg1"/>
                </a:solidFill>
                <a:latin typeface="Goudy Old Style" panose="02020502050305020303" pitchFamily="18" charset="77"/>
              </a:rPr>
              <a:t>really </a:t>
            </a:r>
            <a:r>
              <a:rPr lang="en-US" dirty="0">
                <a:solidFill>
                  <a:schemeClr val="bg1"/>
                </a:solidFill>
                <a:latin typeface="Goudy Old Style" panose="02020502050305020303" pitchFamily="18" charset="77"/>
              </a:rPr>
              <a:t>scientific era."  Curry wants to cultivate Mark to use him to support his agenda for the college that he is working on with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a:t>
            </a:r>
          </a:p>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Lord </a:t>
            </a:r>
            <a:r>
              <a:rPr lang="en-US" b="1" u="sng"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 His real name is Dick Divine, who has appeared in the prior stories of the Space Trilogy as a villain.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as the person responsible for getting his position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over another prospect, Denniston.  Once Curry and Busby, the Bursar, leave,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holds them in disdain, but finds them useful in running He joins in cultivating Mark as part of the inner circle of the “progressive element” in the college.</a:t>
            </a:r>
          </a:p>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Arthur Denniston</a:t>
            </a:r>
            <a:r>
              <a:rPr lang="en-US" dirty="0">
                <a:solidFill>
                  <a:schemeClr val="bg1"/>
                </a:solidFill>
                <a:latin typeface="Goudy Old Style" panose="02020502050305020303" pitchFamily="18" charset="77"/>
              </a:rPr>
              <a:t> - an old friend of Mark’s from university who is also a sociologist and Mark’s professional rival.  When explaining to Mark why they chose him over Denniston, Sub-Warden Curry says, “One sees now that Denniston would never have done. Most emphatically not. A brilliant man at that time, of course, but he seems to have gone quite off the rails since then with all his Distributivism and what not. They tell me he’s likely to end up in a monastery.”</a:t>
            </a:r>
          </a:p>
          <a:p>
            <a:endParaRPr lang="en-US" b="1"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charset="0"/>
                <a:ea typeface="Goudy Old Style" charset="0"/>
                <a:cs typeface="Goudy Old Style" charset="0"/>
              </a:rPr>
              <a:t>The </a:t>
            </a:r>
            <a:r>
              <a:rPr lang="en-US" b="1" u="sng" dirty="0" err="1">
                <a:solidFill>
                  <a:schemeClr val="bg1"/>
                </a:solidFill>
                <a:latin typeface="Goudy Old Style" charset="0"/>
                <a:ea typeface="Goudy Old Style" charset="0"/>
                <a:cs typeface="Goudy Old Style" charset="0"/>
              </a:rPr>
              <a:t>Dimbles</a:t>
            </a: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a professor of  English literature at Northumberland College and his wife, with whom Jane </a:t>
            </a:r>
            <a:r>
              <a:rPr lang="en-US" dirty="0" err="1">
                <a:solidFill>
                  <a:schemeClr val="bg1"/>
                </a:solidFill>
                <a:latin typeface="Goudy Old Style" charset="0"/>
                <a:ea typeface="Goudy Old Style" charset="0"/>
                <a:cs typeface="Goudy Old Style" charset="0"/>
              </a:rPr>
              <a:t>Studdock</a:t>
            </a:r>
            <a:r>
              <a:rPr lang="en-US" dirty="0">
                <a:solidFill>
                  <a:schemeClr val="bg1"/>
                </a:solidFill>
                <a:latin typeface="Goudy Old Style" charset="0"/>
                <a:ea typeface="Goudy Old Style" charset="0"/>
                <a:cs typeface="Goudy Old Style" charset="0"/>
              </a:rPr>
              <a:t> studied and socialized as a college student. The </a:t>
            </a:r>
            <a:r>
              <a:rPr lang="en-US" dirty="0" err="1">
                <a:solidFill>
                  <a:schemeClr val="bg1"/>
                </a:solidFill>
                <a:latin typeface="Goudy Old Style" charset="0"/>
                <a:ea typeface="Goudy Old Style" charset="0"/>
                <a:cs typeface="Goudy Old Style" charset="0"/>
              </a:rPr>
              <a:t>Dimbles</a:t>
            </a:r>
            <a:r>
              <a:rPr lang="en-US" dirty="0">
                <a:solidFill>
                  <a:schemeClr val="bg1"/>
                </a:solidFill>
                <a:latin typeface="Goudy Old Style" charset="0"/>
                <a:ea typeface="Goudy Old Style" charset="0"/>
                <a:cs typeface="Goudy Old Style" charset="0"/>
              </a:rPr>
              <a:t> live adjacent to </a:t>
            </a:r>
            <a:r>
              <a:rPr lang="en-US" dirty="0" err="1">
                <a:solidFill>
                  <a:schemeClr val="bg1"/>
                </a:solidFill>
                <a:latin typeface="Goudy Old Style" charset="0"/>
                <a:ea typeface="Goudy Old Style" charset="0"/>
                <a:cs typeface="Goudy Old Style" charset="0"/>
              </a:rPr>
              <a:t>Bragdon</a:t>
            </a:r>
            <a:r>
              <a:rPr lang="en-US" dirty="0">
                <a:solidFill>
                  <a:schemeClr val="bg1"/>
                </a:solidFill>
                <a:latin typeface="Goudy Old Style" charset="0"/>
                <a:ea typeface="Goudy Old Style" charset="0"/>
                <a:cs typeface="Goudy Old Style" charset="0"/>
              </a:rPr>
              <a:t> Wood.</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45928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6740307"/>
          </a:xfrm>
          <a:prstGeom prst="rect">
            <a:avLst/>
          </a:prstGeom>
        </p:spPr>
        <p:txBody>
          <a:bodyPr wrap="square">
            <a:spAutoFit/>
          </a:bodyPr>
          <a:lstStyle/>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SECTIONS 1 AND 2 OF CHAPTER 1, “SALE OF COLLEGE PROPERTY”</a:t>
            </a:r>
          </a:p>
          <a:p>
            <a:r>
              <a:rPr lang="en-US" i="1" dirty="0">
                <a:solidFill>
                  <a:schemeClr val="bg1"/>
                </a:solidFill>
                <a:latin typeface="Goudy Old Style" panose="02020502050305020303" pitchFamily="18" charset="77"/>
              </a:rPr>
              <a:t>Adapted from scholar Rudolf </a:t>
            </a:r>
            <a:r>
              <a:rPr lang="en-US" i="1" dirty="0" err="1">
                <a:solidFill>
                  <a:schemeClr val="bg1"/>
                </a:solidFill>
                <a:latin typeface="Goudy Old Style" panose="02020502050305020303" pitchFamily="18" charset="77"/>
              </a:rPr>
              <a:t>Rentzel</a:t>
            </a:r>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Jane married Mark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six months ago, and things are not what she imagined they would be. They have no children so Jane can remain independent and pursue her work on John Donne, though she left the job she enjoyed. </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Jane glances at a picture she sees in the newspaper, which immediately reminds her of a recent dream she had that  turned into a nightmare which terrorized her. The newspaper reported about the execution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an Arabian radiologist who poisoned his wife and was executed by beheading for his crime.  In her dream, Jane saw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(not knowing who he was) being beheaded by twisting his head off.  Then Jane saw a different head of an ancient British, druidical man being dug up in a churchyard.  Jane thought he was dead, but she then saw him come to life and begin talking in something that sounded vaguely like Spanish to her.  Terrified, Jane woke up and could not sleep any further.</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Meanwhile, Mark, a Fellow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talks with Sub-Warden Curry and is invited into what he sees as the inner circle, the “progressive element”-- something he has desired for quite some time.  However, Mark also discovers that his appointment as a Fellow at the college had to do with the considerable influence of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someone who spends most of his time in London.  Apparently, Mark learns, without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influence, many favored another scholar named Denniston.  Until now, Mark imagined he was selected on his own merits, and it disturbs him to discover otherwise.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name is Dick Devine, a name from the first book in the trilogy where he appears as a villainy character.)</a:t>
            </a:r>
          </a:p>
          <a:p>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b="1" dirty="0">
                <a:solidFill>
                  <a:schemeClr val="bg1"/>
                </a:solidFill>
                <a:latin typeface="Goudy Old Style" panose="02020502050305020303" pitchFamily="18" charset="77"/>
              </a:rPr>
              <a:t>NOTES AND THEMES</a:t>
            </a:r>
          </a:p>
          <a:p>
            <a:r>
              <a:rPr lang="en-US" b="1" dirty="0">
                <a:solidFill>
                  <a:schemeClr val="bg1"/>
                </a:solidFill>
                <a:latin typeface="Goudy Old Style" panose="02020502050305020303" pitchFamily="18" charset="77"/>
              </a:rPr>
              <a:t>--The Disembodied Head (no Chest)</a:t>
            </a:r>
          </a:p>
          <a:p>
            <a:r>
              <a:rPr lang="en-US" b="1" dirty="0">
                <a:solidFill>
                  <a:schemeClr val="bg1"/>
                </a:solidFill>
                <a:latin typeface="Goudy Old Style" panose="02020502050305020303" pitchFamily="18" charset="77"/>
              </a:rPr>
              <a:t>--Sociology and “Real” Science</a:t>
            </a:r>
          </a:p>
          <a:p>
            <a:r>
              <a:rPr lang="en-US" b="1" dirty="0">
                <a:solidFill>
                  <a:schemeClr val="bg1"/>
                </a:solidFill>
                <a:latin typeface="Goudy Old Style" panose="02020502050305020303" pitchFamily="18" charset="77"/>
              </a:rPr>
              <a:t>--Gender Roles (Platonic v. Corporeal notions of Love)</a:t>
            </a:r>
          </a:p>
          <a:p>
            <a:r>
              <a:rPr lang="en-US" b="1" dirty="0">
                <a:solidFill>
                  <a:schemeClr val="bg1"/>
                </a:solidFill>
                <a:latin typeface="Goudy Old Style" panose="02020502050305020303" pitchFamily="18" charset="77"/>
              </a:rPr>
              <a:t>--The Inner Ring (1944 essay)</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SECTIONS 3 AND 4 OF CHAPTER 1, “SALE OF COLLEGE PROPERTY”</a:t>
            </a:r>
          </a:p>
          <a:p>
            <a:r>
              <a:rPr lang="en-US" i="1" dirty="0">
                <a:solidFill>
                  <a:schemeClr val="bg1"/>
                </a:solidFill>
                <a:latin typeface="Goudy Old Style" panose="02020502050305020303" pitchFamily="18" charset="77"/>
              </a:rPr>
              <a:t>Adapted from scholar Rudolf </a:t>
            </a:r>
            <a:r>
              <a:rPr lang="en-US" i="1" dirty="0" err="1">
                <a:solidFill>
                  <a:schemeClr val="bg1"/>
                </a:solidFill>
                <a:latin typeface="Goudy Old Style" panose="02020502050305020303" pitchFamily="18" charset="77"/>
              </a:rPr>
              <a:t>Rentzel</a:t>
            </a:r>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Sub-Warden Curry wanted to talk with Mark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about the upcoming meeting of the Fellows that day, and specifically about a motion for the College to sell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a secluded, walled-in, peaceful area of well-tended grass (by sheep) and trees, with an ancient well in the middle, smack in the middle of the College.  Ancient legend claims that the Wood is the burial site for Merlin and that the well was named for him.  An organization named the National Institute of Co-ordinated Experiments (N.I.C.E.) made a generous offer to purchase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to construct a new headquarters building to house their operations.  The NICE presents itself as a new organization which fuses the power of the State and the laboratory to create a place where thoughtful people could make a better world free from the constraints of red tape and with an unlimited, state supported budget.</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At the meeting, the College Bursar announced that the College's budget looked so woeful, the meager stipend for the Junior Fellows might have to be cut from the amounts already paid. Thus, when the question of the sale of </a:t>
            </a:r>
            <a:r>
              <a:rPr lang="en-US" dirty="0" err="1">
                <a:solidFill>
                  <a:schemeClr val="bg1"/>
                </a:solidFill>
                <a:latin typeface="Goudy Old Style" panose="02020502050305020303" pitchFamily="18" charset="77"/>
              </a:rPr>
              <a:t>Bradgon</a:t>
            </a:r>
            <a:r>
              <a:rPr lang="en-US" dirty="0">
                <a:solidFill>
                  <a:schemeClr val="bg1"/>
                </a:solidFill>
                <a:latin typeface="Goudy Old Style" panose="02020502050305020303" pitchFamily="18" charset="77"/>
              </a:rPr>
              <a:t> Wood to the NICE for a generous amount arose, only the old guard wanted to hang on to this part of the college that had belonged to it since its founding back in 1300.  The other Fellows clearly saw the advantage of the sale and the motion easily carried.  During the meeting, much of the conversation is characterized by “doublespeak,” a recurring element of the confusion of language theme throughout the book. </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 </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574835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7654</TotalTime>
  <Words>5871</Words>
  <Application>Microsoft Macintosh PowerPoint</Application>
  <PresentationFormat>Widescreen</PresentationFormat>
  <Paragraphs>384</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114</cp:revision>
  <dcterms:created xsi:type="dcterms:W3CDTF">2018-09-19T14:45:23Z</dcterms:created>
  <dcterms:modified xsi:type="dcterms:W3CDTF">2021-12-15T20:14:09Z</dcterms:modified>
</cp:coreProperties>
</file>