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300" r:id="rId3"/>
    <p:sldId id="288" r:id="rId4"/>
    <p:sldId id="337" r:id="rId5"/>
    <p:sldId id="350" r:id="rId6"/>
    <p:sldId id="353" r:id="rId7"/>
    <p:sldId id="355" r:id="rId8"/>
    <p:sldId id="369" r:id="rId9"/>
    <p:sldId id="373" r:id="rId10"/>
    <p:sldId id="374" r:id="rId11"/>
    <p:sldId id="375" r:id="rId12"/>
    <p:sldId id="376" r:id="rId13"/>
    <p:sldId id="348" r:id="rId14"/>
    <p:sldId id="372" r:id="rId15"/>
    <p:sldId id="3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220"/>
  </p:normalViewPr>
  <p:slideViewPr>
    <p:cSldViewPr snapToGrid="0" snapToObjects="1">
      <p:cViewPr varScale="1">
        <p:scale>
          <a:sx n="93" d="100"/>
          <a:sy n="93" d="100"/>
        </p:scale>
        <p:origin x="216"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7</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J%C3%A1rnvi%C3%B0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January 19,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travelling. In this train, which started at half-past one, Jane jerked and rattled along an embankment whence she looked down through some bare branches and some branches freckled with red and yellow leaves into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itself and thence through the cutting and over the level crossing at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Camp and along the edge of Brawl Park (the great house was just visible at one point) and so to the first stop at Duke’s Eaton. Here, as at </a:t>
            </a:r>
            <a:r>
              <a:rPr lang="en-US" dirty="0" err="1">
                <a:solidFill>
                  <a:schemeClr val="bg1"/>
                </a:solidFill>
                <a:latin typeface="Goudy Old Style" panose="02020502050305020303" pitchFamily="18" charset="77"/>
              </a:rPr>
              <a:t>Woolham</a:t>
            </a:r>
            <a:r>
              <a:rPr lang="en-US" dirty="0">
                <a:solidFill>
                  <a:schemeClr val="bg1"/>
                </a:solidFill>
                <a:latin typeface="Goudy Old Style" panose="02020502050305020303" pitchFamily="18" charset="77"/>
              </a:rPr>
              <a:t> and Cure Hardy and </a:t>
            </a:r>
            <a:r>
              <a:rPr lang="en-US" dirty="0" err="1">
                <a:solidFill>
                  <a:schemeClr val="bg1"/>
                </a:solidFill>
                <a:latin typeface="Goudy Old Style" panose="02020502050305020303" pitchFamily="18" charset="77"/>
              </a:rPr>
              <a:t>Fourstones</a:t>
            </a:r>
            <a:r>
              <a:rPr lang="en-US" dirty="0">
                <a:solidFill>
                  <a:schemeClr val="bg1"/>
                </a:solidFill>
                <a:latin typeface="Goudy Old Style" panose="02020502050305020303" pitchFamily="18" charset="77"/>
              </a:rPr>
              <a:t>, the train settled back, when it stopped, with a little jerk and something like a sigh. And then there would be a noise of milk cans rolling and coarse boots treading on the platform and after that a pause which seemed to last long, during which </a:t>
            </a:r>
            <a:r>
              <a:rPr lang="en-US" b="1" u="sng" dirty="0">
                <a:solidFill>
                  <a:schemeClr val="bg1"/>
                </a:solidFill>
                <a:latin typeface="Goudy Old Style" panose="02020502050305020303" pitchFamily="18" charset="77"/>
              </a:rPr>
              <a:t>the autumn sunlight grew warm on the window pane and smells of wood and field from beyond the tiny station floated in and seemed to claim the railway as parts of the land</a:t>
            </a:r>
            <a:r>
              <a:rPr lang="en-US" dirty="0">
                <a:solidFill>
                  <a:schemeClr val="bg1"/>
                </a:solidFill>
                <a:latin typeface="Goudy Old Style" panose="02020502050305020303" pitchFamily="18" charset="77"/>
              </a:rPr>
              <a:t>. Passengers got in and out of her carriage at every stop; </a:t>
            </a:r>
            <a:r>
              <a:rPr lang="en-US" dirty="0" err="1">
                <a:solidFill>
                  <a:schemeClr val="bg1"/>
                </a:solidFill>
                <a:latin typeface="Goudy Old Style" panose="02020502050305020303" pitchFamily="18" charset="77"/>
              </a:rPr>
              <a:t>applefaced</a:t>
            </a:r>
            <a:r>
              <a:rPr lang="en-US" dirty="0">
                <a:solidFill>
                  <a:schemeClr val="bg1"/>
                </a:solidFill>
                <a:latin typeface="Goudy Old Style" panose="02020502050305020303" pitchFamily="18" charset="77"/>
              </a:rPr>
              <a:t> men, and women with elastic — side boots and imitation fruit on their hats, and schoolboys. Jane hardly noticed them: for though she was theoretically an extreme democrat, no social class save her own had yet become a reality to her in any place except the printed page.”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in between the stations things flitted past, </a:t>
            </a:r>
            <a:r>
              <a:rPr lang="en-US" b="1" u="sng" dirty="0">
                <a:solidFill>
                  <a:schemeClr val="bg1"/>
                </a:solidFill>
                <a:latin typeface="Goudy Old Style" panose="02020502050305020303" pitchFamily="18" charset="77"/>
              </a:rPr>
              <a:t>so isolated from their context that each seemed to promise some unearthly happiness if one could but have descended from the train at that very moment to seize it: a house backed with a group of haystacks and wide brown fields about it, two aged horses standing head to tail, a little orchard with washing hanging on a line, and a rabbit staring at the train, whose two eyes looked like the dots, and his ears like the uprights, of a double exclamation mark. </a:t>
            </a:r>
            <a:r>
              <a:rPr lang="en-US" dirty="0">
                <a:solidFill>
                  <a:schemeClr val="bg1"/>
                </a:solidFill>
                <a:latin typeface="Goudy Old Style" panose="02020502050305020303" pitchFamily="18" charset="77"/>
              </a:rPr>
              <a:t>At </a:t>
            </a:r>
            <a:r>
              <a:rPr lang="en-US" dirty="0" err="1">
                <a:solidFill>
                  <a:schemeClr val="bg1"/>
                </a:solidFill>
                <a:latin typeface="Goudy Old Style" panose="02020502050305020303" pitchFamily="18" charset="77"/>
              </a:rPr>
              <a:t>quarterpast</a:t>
            </a:r>
            <a:r>
              <a:rPr lang="en-US" dirty="0">
                <a:solidFill>
                  <a:schemeClr val="bg1"/>
                </a:solidFill>
                <a:latin typeface="Goudy Old Style" panose="02020502050305020303" pitchFamily="18" charset="77"/>
              </a:rPr>
              <a:t> two </a:t>
            </a:r>
            <a:r>
              <a:rPr lang="en-US" b="1" u="sng" dirty="0">
                <a:solidFill>
                  <a:schemeClr val="bg1"/>
                </a:solidFill>
                <a:latin typeface="Goudy Old Style" panose="02020502050305020303" pitchFamily="18" charset="77"/>
              </a:rPr>
              <a:t>she came to St. Anne’s, which was the real terminus of the branch, and the end of everything. The air struck her as cold and tonic when she left the station</a:t>
            </a:r>
            <a:r>
              <a:rPr lang="en-US" dirty="0">
                <a:solidFill>
                  <a:schemeClr val="bg1"/>
                </a:solidFill>
                <a:latin typeface="Goudy Old Style" panose="02020502050305020303" pitchFamily="18" charset="77"/>
              </a:rPr>
              <a:t>. Although the train had been chugging and wheezing up-hill for the latter half of her journey, there was still a climb to be done on foot, for St. Anne’s is one of those villages perched on a hilltop which are commoner in Ireland than in England, and the station is some way from the village. A winding road between high banks led her up to it. </a:t>
            </a:r>
            <a:r>
              <a:rPr lang="en-US" b="1" u="sng" dirty="0">
                <a:solidFill>
                  <a:schemeClr val="bg1"/>
                </a:solidFill>
                <a:latin typeface="Goudy Old Style" panose="02020502050305020303" pitchFamily="18" charset="77"/>
              </a:rPr>
              <a:t>As soon as she had passed the church she turned left, as she had been instructed, at the Saxon Cross. </a:t>
            </a:r>
            <a:r>
              <a:rPr lang="en-US" dirty="0">
                <a:solidFill>
                  <a:schemeClr val="bg1"/>
                </a:solidFill>
                <a:latin typeface="Goudy Old Style" panose="02020502050305020303" pitchFamily="18" charset="77"/>
              </a:rPr>
              <a:t>There were no houses on her left — only a row of beech trees and unfenced ploughland falling steeply away, and beyond that the timbered midland plain spreading as far as she could see and blue in the distance</a:t>
            </a:r>
            <a:r>
              <a:rPr lang="en-US" b="1" dirty="0">
                <a:solidFill>
                  <a:schemeClr val="bg1"/>
                </a:solidFill>
                <a:latin typeface="Goudy Old Style" panose="02020502050305020303" pitchFamily="18" charset="77"/>
              </a:rPr>
              <a:t>. </a:t>
            </a:r>
            <a:r>
              <a:rPr lang="en-US" b="1" u="sng" dirty="0">
                <a:solidFill>
                  <a:schemeClr val="bg1"/>
                </a:solidFill>
                <a:latin typeface="Goudy Old Style" panose="02020502050305020303" pitchFamily="18" charset="77"/>
              </a:rPr>
              <a:t>She was on the highest ground in all that region. Presently, she came to a high wall on her</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83129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u="sng" dirty="0">
                <a:solidFill>
                  <a:schemeClr val="bg1"/>
                </a:solidFill>
                <a:latin typeface="Goudy Old Style" panose="02020502050305020303" pitchFamily="18" charset="77"/>
              </a:rPr>
              <a:t>right that seemed to run on for a great way: there was a door in it and beside the door an old iron bell-pull</a:t>
            </a:r>
            <a:r>
              <a:rPr lang="en-US" dirty="0">
                <a:solidFill>
                  <a:schemeClr val="bg1"/>
                </a:solidFill>
                <a:latin typeface="Goudy Old Style" panose="02020502050305020303" pitchFamily="18" charset="77"/>
              </a:rPr>
              <a:t>. A kind of flatness of spirit was on her. She felt sure she had come on a fool’s errand; nevertheless she rang. When the jangling noise had ceased there followed a silence so long, and in that upland place so chilly, that Jane began to wonder whether the house were inhabited. Then, just as she was debating whether to ring again or to turn away, she heard the noise of someone’s feet approaching briskly on the inside of the wall.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Some Thoughts on What  Lewis Is Doing Here</a:t>
            </a:r>
          </a:p>
          <a:p>
            <a:r>
              <a:rPr lang="en-US" dirty="0">
                <a:solidFill>
                  <a:schemeClr val="bg1"/>
                </a:solidFill>
                <a:latin typeface="Goudy Old Style" panose="02020502050305020303" pitchFamily="18" charset="77"/>
              </a:rPr>
              <a:t>--the sportscar v. the train: who is in control and where can you go?</a:t>
            </a:r>
          </a:p>
          <a:p>
            <a:r>
              <a:rPr lang="en-US" dirty="0">
                <a:solidFill>
                  <a:schemeClr val="bg1"/>
                </a:solidFill>
                <a:latin typeface="Goudy Old Style" panose="02020502050305020303" pitchFamily="18" charset="77"/>
              </a:rPr>
              <a:t>--the fast car heading to destruction and the slow train heading to redemption</a:t>
            </a:r>
          </a:p>
          <a:p>
            <a:r>
              <a:rPr lang="en-US" dirty="0">
                <a:solidFill>
                  <a:schemeClr val="bg1"/>
                </a:solidFill>
                <a:latin typeface="Goudy Old Style" panose="02020502050305020303" pitchFamily="18" charset="77"/>
              </a:rPr>
              <a:t>--Saint Anne, mother of the Virgin Mary, and patron saint of mothers</a:t>
            </a:r>
          </a:p>
          <a:p>
            <a:r>
              <a:rPr lang="en-US" dirty="0">
                <a:solidFill>
                  <a:schemeClr val="bg1"/>
                </a:solidFill>
                <a:latin typeface="Goudy Old Style" panose="02020502050305020303" pitchFamily="18" charset="77"/>
              </a:rPr>
              <a:t>--role of people and surroundings: to be endured as obstacles and run over without thought, or to be regarded deliberately and appreciated for their beauty and story that they tell?</a:t>
            </a:r>
          </a:p>
          <a:p>
            <a:r>
              <a:rPr lang="en-US" dirty="0">
                <a:solidFill>
                  <a:schemeClr val="bg1"/>
                </a:solidFill>
                <a:latin typeface="Goudy Old Style" panose="02020502050305020303" pitchFamily="18" charset="77"/>
              </a:rPr>
              <a:t>--significance of names: </a:t>
            </a:r>
            <a:r>
              <a:rPr lang="en-US" dirty="0" err="1">
                <a:solidFill>
                  <a:schemeClr val="bg1"/>
                </a:solidFill>
                <a:latin typeface="Goudy Old Style" panose="02020502050305020303" pitchFamily="18" charset="77"/>
              </a:rPr>
              <a:t>Woolham</a:t>
            </a:r>
            <a:r>
              <a:rPr lang="en-US" dirty="0">
                <a:solidFill>
                  <a:schemeClr val="bg1"/>
                </a:solidFill>
                <a:latin typeface="Goudy Old Style" panose="02020502050305020303" pitchFamily="18" charset="77"/>
              </a:rPr>
              <a:t> (ancient Saxon family whose motto is “I Will Defend My God”), Cure Hardy (a son of King Arthur in Malory’s tale), </a:t>
            </a:r>
            <a:r>
              <a:rPr lang="en-US" dirty="0" err="1">
                <a:solidFill>
                  <a:schemeClr val="bg1"/>
                </a:solidFill>
                <a:latin typeface="Goudy Old Style" panose="02020502050305020303" pitchFamily="18" charset="77"/>
              </a:rPr>
              <a:t>Fourstones</a:t>
            </a:r>
            <a:r>
              <a:rPr lang="en-US" dirty="0">
                <a:solidFill>
                  <a:schemeClr val="bg1"/>
                </a:solidFill>
                <a:latin typeface="Goudy Old Style" panose="02020502050305020303" pitchFamily="18" charset="77"/>
              </a:rPr>
              <a:t> (site of Baden-Powell’s first scout camp; Boy Scouts were notoriously banned by Hitler as “subversive to the State”)</a:t>
            </a:r>
          </a:p>
          <a:p>
            <a:r>
              <a:rPr lang="en-US" dirty="0">
                <a:solidFill>
                  <a:schemeClr val="bg1"/>
                </a:solidFill>
                <a:latin typeface="Goudy Old Style" panose="02020502050305020303" pitchFamily="18" charset="77"/>
              </a:rPr>
              <a:t>--Mark is desperate to get into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the N.I.C.E.; Jane is desperate to stay out of the Company of St. Anne’s</a:t>
            </a:r>
          </a:p>
          <a:p>
            <a:r>
              <a:rPr lang="en-US" b="1" u="sng" dirty="0">
                <a:solidFill>
                  <a:schemeClr val="bg1"/>
                </a:solidFill>
                <a:latin typeface="Goudy Old Style" panose="02020502050305020303" pitchFamily="18" charset="77"/>
              </a:rPr>
              <a:t>Significant quotations:</a:t>
            </a:r>
          </a:p>
          <a:p>
            <a:r>
              <a:rPr lang="en-US" i="1" dirty="0">
                <a:solidFill>
                  <a:schemeClr val="bg1"/>
                </a:solidFill>
                <a:latin typeface="Goudy Old Style" panose="02020502050305020303" pitchFamily="18" charset="77"/>
              </a:rPr>
              <a:t>--“big man driving a big car to somewhere where they would find big stuff going on”</a:t>
            </a:r>
            <a:r>
              <a:rPr lang="en-US" dirty="0">
                <a:solidFill>
                  <a:schemeClr val="bg1"/>
                </a:solidFill>
                <a:latin typeface="Goudy Old Style" panose="02020502050305020303" pitchFamily="18" charset="77"/>
              </a:rPr>
              <a:t>—pride goes before a fall</a:t>
            </a:r>
          </a:p>
          <a:p>
            <a:r>
              <a:rPr lang="en-US" i="1" dirty="0">
                <a:solidFill>
                  <a:schemeClr val="bg1"/>
                </a:solidFill>
                <a:latin typeface="Goudy Old Style" panose="02020502050305020303" pitchFamily="18" charset="77"/>
              </a:rPr>
              <a:t>--“the autumn sunlight grew warm on the window pane and smells of wood and field from beyond the tiny station floated in and seemed to claim the railway as parts of the land”—</a:t>
            </a:r>
            <a:r>
              <a:rPr lang="en-US" dirty="0">
                <a:solidFill>
                  <a:schemeClr val="bg1"/>
                </a:solidFill>
                <a:latin typeface="Goudy Old Style" panose="02020502050305020303" pitchFamily="18" charset="77"/>
              </a:rPr>
              <a:t>Beauty in God’s creation as redemptive</a:t>
            </a:r>
          </a:p>
          <a:p>
            <a:r>
              <a:rPr lang="en-US"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“each seemed to promise some unearthly happiness if one could but have descended from the train…to seize it: a house backed with a group of haystacks and wide brown fields about it, two aged horses standing head to tail, a little orchard with washing hanging on a line, and a rabbit staring at the train, whose two eyes looked like the dots, and his ears like the uprights, of a double exclamation mark”</a:t>
            </a:r>
            <a:r>
              <a:rPr lang="en-US" dirty="0">
                <a:solidFill>
                  <a:schemeClr val="bg1"/>
                </a:solidFill>
                <a:latin typeface="Goudy Old Style" panose="02020502050305020303" pitchFamily="18" charset="77"/>
              </a:rPr>
              <a:t>—unearthly happiness—spiritual joy from Beauty in creation if we will but notice</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6495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4524315"/>
          </a:xfrm>
          <a:prstGeom prst="rect">
            <a:avLst/>
          </a:prstGeom>
        </p:spPr>
        <p:txBody>
          <a:bodyPr wrap="square">
            <a:spAutoFit/>
          </a:bodyPr>
          <a:lstStyle/>
          <a:p>
            <a:r>
              <a:rPr lang="en-US" i="1" dirty="0">
                <a:solidFill>
                  <a:schemeClr val="bg1"/>
                </a:solidFill>
                <a:latin typeface="Goudy Old Style" panose="02020502050305020303" pitchFamily="18" charset="77"/>
              </a:rPr>
              <a:t>--"she came to St. Anne’s, which was the real terminus of the branch, and the end of everything. The air struck her as cold and tonic when she left the station”—</a:t>
            </a:r>
            <a:r>
              <a:rPr lang="en-US" dirty="0">
                <a:solidFill>
                  <a:schemeClr val="bg1"/>
                </a:solidFill>
                <a:latin typeface="Goudy Old Style" panose="02020502050305020303" pitchFamily="18" charset="77"/>
              </a:rPr>
              <a:t>the Terminus and End of everything, cold tonic air (Norse)</a:t>
            </a:r>
          </a:p>
          <a:p>
            <a:r>
              <a:rPr lang="en-US" i="1" dirty="0">
                <a:solidFill>
                  <a:schemeClr val="bg1"/>
                </a:solidFill>
                <a:latin typeface="Goudy Old Style" panose="02020502050305020303" pitchFamily="18" charset="77"/>
              </a:rPr>
              <a:t>--“As soon as she had passed the church she turned left, as she had been instructed, at the Saxon Cross</a:t>
            </a:r>
            <a:r>
              <a:rPr lang="en-US" dirty="0">
                <a:solidFill>
                  <a:schemeClr val="bg1"/>
                </a:solidFill>
                <a:latin typeface="Goudy Old Style" panose="02020502050305020303" pitchFamily="18" charset="77"/>
              </a:rPr>
              <a:t>.”—a church and a cross are in her path; Saxon cross often at location of a monastery</a:t>
            </a:r>
          </a:p>
          <a:p>
            <a:r>
              <a:rPr lang="en-US"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She was on the highest ground in all that region.”</a:t>
            </a:r>
            <a:r>
              <a:rPr lang="en-US" dirty="0">
                <a:solidFill>
                  <a:schemeClr val="bg1"/>
                </a:solidFill>
                <a:latin typeface="Goudy Old Style" panose="02020502050305020303" pitchFamily="18" charset="77"/>
              </a:rPr>
              <a:t>—high ground, holy mountain</a:t>
            </a:r>
          </a:p>
          <a:p>
            <a:r>
              <a:rPr lang="en-US"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“Presently, she came to a high wall on her right that seemed to run on for a great way: there was a door in it and beside the door an old iron bell-pull.”</a:t>
            </a:r>
            <a:r>
              <a:rPr lang="en-US" dirty="0">
                <a:solidFill>
                  <a:schemeClr val="bg1"/>
                </a:solidFill>
                <a:latin typeface="Goudy Old Style" panose="02020502050305020303" pitchFamily="18" charset="77"/>
              </a:rPr>
              <a:t>—the walled garden (Marian imagery) and the door (John 10:7)</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THEMES IN THE FIRST SECTIONS OF CHAPTER 3</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Doublespeak </a:t>
            </a:r>
            <a:r>
              <a:rPr lang="en-US" dirty="0">
                <a:solidFill>
                  <a:schemeClr val="bg1"/>
                </a:solidFill>
                <a:latin typeface="Goudy Old Style" panose="02020502050305020303" pitchFamily="18" charset="77"/>
              </a:rPr>
              <a:t>is a characteristic of Evil and evildoers, and we go along with it or ignore it at our peril.</a:t>
            </a:r>
          </a:p>
          <a:p>
            <a:r>
              <a:rPr lang="en-US" b="1" dirty="0">
                <a:solidFill>
                  <a:schemeClr val="bg1"/>
                </a:solidFill>
                <a:latin typeface="Goudy Old Style" panose="02020502050305020303" pitchFamily="18" charset="77"/>
              </a:rPr>
              <a:t>Ceaseless, dog-eat-dog competition, flattery, and strife </a:t>
            </a:r>
            <a:r>
              <a:rPr lang="en-US" dirty="0">
                <a:solidFill>
                  <a:schemeClr val="bg1"/>
                </a:solidFill>
                <a:latin typeface="Goudy Old Style" panose="02020502050305020303" pitchFamily="18" charset="77"/>
              </a:rPr>
              <a:t>are rife at the N.I.C.E. (just like Screwtape!)</a:t>
            </a:r>
          </a:p>
          <a:p>
            <a:r>
              <a:rPr lang="en-US" b="1" dirty="0">
                <a:solidFill>
                  <a:schemeClr val="bg1"/>
                </a:solidFill>
                <a:latin typeface="Goudy Old Style" panose="02020502050305020303" pitchFamily="18" charset="77"/>
              </a:rPr>
              <a:t>Extraordinary spiritual gifts </a:t>
            </a:r>
            <a:r>
              <a:rPr lang="en-US" dirty="0">
                <a:solidFill>
                  <a:schemeClr val="bg1"/>
                </a:solidFill>
                <a:latin typeface="Goudy Old Style" panose="02020502050305020303" pitchFamily="18" charset="77"/>
              </a:rPr>
              <a:t>are real, but one must be very careful in using them and realize that the powers of darkness desire to corrupt them</a:t>
            </a:r>
          </a:p>
          <a:p>
            <a:r>
              <a:rPr lang="en-US" b="1" dirty="0">
                <a:solidFill>
                  <a:schemeClr val="bg1"/>
                </a:solidFill>
                <a:latin typeface="Goudy Old Style" panose="02020502050305020303" pitchFamily="18" charset="77"/>
              </a:rPr>
              <a:t>Pride and a strong need for control can cause us to miss the Will of God</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72551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201972"/>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charset="0"/>
                <a:ea typeface="Goudy Old Style" charset="0"/>
                <a:cs typeface="Goudy Old Style" charset="0"/>
              </a:rPr>
              <a:t>Embrace real pleasures that focus your heart and mind on Beauty, Truth, and Goodness. </a:t>
            </a:r>
            <a:r>
              <a:rPr lang="en-US" i="1" dirty="0">
                <a:solidFill>
                  <a:schemeClr val="bg1"/>
                </a:solidFill>
                <a:latin typeface="Goudy Old Style" charset="0"/>
                <a:ea typeface="Goudy Old Style" charset="0"/>
                <a:cs typeface="Goudy Old Style" charset="0"/>
              </a:rPr>
              <a:t>“You make known to me the path of life; in your presence there is fullness of joy; at your right hand are pleasures forevermore.”</a:t>
            </a:r>
            <a:r>
              <a:rPr lang="en-US" sz="1400" dirty="0">
                <a:solidFill>
                  <a:schemeClr val="bg1"/>
                </a:solidFill>
                <a:latin typeface="Goudy Old Style" charset="0"/>
                <a:ea typeface="Goudy Old Style" charset="0"/>
                <a:cs typeface="Goudy Old Style" charset="0"/>
              </a:rPr>
              <a:t> (Ps. 16:11</a:t>
            </a:r>
            <a:r>
              <a:rPr lang="en-US" i="1" dirty="0">
                <a:solidFill>
                  <a:schemeClr val="bg1"/>
                </a:solidFill>
                <a:latin typeface="Goudy Old Style" charset="0"/>
                <a:ea typeface="Goudy Old Style" charset="0"/>
                <a:cs typeface="Goudy Old Style" charset="0"/>
              </a:rPr>
              <a:t>) Do not be deceived, my beloved brothers. Every good gift and every perfect gift is from above, coming down from the Father of lights, with whom there is no variation or shadow due to change.</a:t>
            </a:r>
            <a:r>
              <a:rPr lang="en-US" sz="1400" dirty="0">
                <a:solidFill>
                  <a:schemeClr val="bg1"/>
                </a:solidFill>
                <a:latin typeface="Goudy Old Style" charset="0"/>
                <a:ea typeface="Goudy Old Style" charset="0"/>
                <a:cs typeface="Goudy Old Style" charset="0"/>
              </a:rPr>
              <a:t> (James 1:16-17) </a:t>
            </a:r>
            <a:r>
              <a:rPr lang="en-US" i="1" dirty="0">
                <a:solidFill>
                  <a:schemeClr val="bg1"/>
                </a:solidFill>
                <a:latin typeface="Goudy Old Style" charset="0"/>
                <a:ea typeface="Goudy Old Style" charset="0"/>
                <a:cs typeface="Goudy Old Style" charset="0"/>
              </a:rPr>
              <a:t>To bestow on them a crown of beauty instead of ashes, the oil of joy instead of mourning, and a garment of praise instead of a spirit of despair.</a:t>
            </a:r>
            <a:r>
              <a:rPr lang="en-US" sz="1400" dirty="0">
                <a:solidFill>
                  <a:schemeClr val="bg1"/>
                </a:solidFill>
                <a:latin typeface="Goudy Old Style" charset="0"/>
                <a:ea typeface="Goudy Old Style" charset="0"/>
                <a:cs typeface="Goudy Old Style" charset="0"/>
              </a:rPr>
              <a:t> (Isaiah 61:3)</a:t>
            </a:r>
          </a:p>
          <a:p>
            <a:pPr marL="342900" indent="-342900">
              <a:buAutoNum type="arabicPeriod"/>
            </a:pPr>
            <a:endParaRPr lang="en-US" sz="1400" b="1" i="1" u="sng" dirty="0">
              <a:solidFill>
                <a:schemeClr val="bg1"/>
              </a:solidFill>
              <a:latin typeface="Goudy Old Style" panose="02020502050305020303" pitchFamily="18" charset="77"/>
              <a:ea typeface="Goudy Old Style" charset="0"/>
              <a:cs typeface="Goudy Old Style" charset="0"/>
            </a:endParaRPr>
          </a:p>
          <a:p>
            <a:pPr marL="342900" indent="-342900">
              <a:buAutoNum type="arabicPeriod"/>
            </a:pPr>
            <a:r>
              <a:rPr lang="en-US" b="1" dirty="0">
                <a:solidFill>
                  <a:schemeClr val="bg1"/>
                </a:solidFill>
                <a:latin typeface="Goudy Old Style" panose="02020502050305020303" pitchFamily="18" charset="77"/>
                <a:ea typeface="Goudy Old Style" charset="0"/>
                <a:cs typeface="Goudy Old Style" charset="0"/>
              </a:rPr>
              <a:t>Be alert to your environment and the unseen spiritual forces at work around you. </a:t>
            </a:r>
            <a:r>
              <a:rPr lang="en-US" i="1" dirty="0">
                <a:solidFill>
                  <a:schemeClr val="bg1"/>
                </a:solidFill>
                <a:latin typeface="Goudy Old Style" panose="02020502050305020303" pitchFamily="18" charset="77"/>
              </a:rPr>
              <a:t>Be alert and of sober mind. Your enemy the devil prowls around like a roaring lion looking for someone to devour. </a:t>
            </a:r>
            <a:r>
              <a:rPr lang="en-US" sz="1400" dirty="0">
                <a:solidFill>
                  <a:schemeClr val="bg1"/>
                </a:solidFill>
                <a:latin typeface="Goudy Old Style" panose="02020502050305020303" pitchFamily="18" charset="77"/>
              </a:rPr>
              <a:t>(1 Peter 5:8) </a:t>
            </a:r>
            <a:r>
              <a:rPr lang="en-US" i="1" dirty="0">
                <a:solidFill>
                  <a:schemeClr val="bg1"/>
                </a:solidFill>
                <a:latin typeface="Goudy Old Style" panose="02020502050305020303" pitchFamily="18" charset="77"/>
              </a:rPr>
              <a:t>For we do not wrestle against flesh and blood, but against the rulers, against the authorities, against the cosmic powers over this present darkness, against the spiritual forces of evil in the heavenly places. (</a:t>
            </a:r>
            <a:r>
              <a:rPr lang="en-US" sz="1400" dirty="0">
                <a:solidFill>
                  <a:schemeClr val="bg1"/>
                </a:solidFill>
                <a:latin typeface="Goudy Old Style" panose="02020502050305020303" pitchFamily="18" charset="77"/>
              </a:rPr>
              <a:t>Ephesians 6:12)</a:t>
            </a:r>
          </a:p>
          <a:p>
            <a:pPr marL="342900" indent="-342900">
              <a:buAutoNum type="arabicPeriod"/>
            </a:pPr>
            <a:endParaRPr lang="en-US"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Seek to discern when the presence of the Lord is surrounding you in your physical environment and live into that realization. </a:t>
            </a:r>
            <a:r>
              <a:rPr lang="en-US" i="1" dirty="0">
                <a:solidFill>
                  <a:schemeClr val="bg1"/>
                </a:solidFill>
                <a:latin typeface="Goudy Old Style" panose="02020502050305020303" pitchFamily="18" charset="77"/>
              </a:rPr>
              <a:t>“Do not come near; take your sandals off your feet, for the place on which you are standing is holy ground.” (</a:t>
            </a:r>
            <a:r>
              <a:rPr lang="en-US" sz="1400" dirty="0">
                <a:solidFill>
                  <a:schemeClr val="bg1"/>
                </a:solidFill>
                <a:latin typeface="Goudy Old Style" panose="02020502050305020303" pitchFamily="18" charset="77"/>
              </a:rPr>
              <a:t>Ex. 3:5) </a:t>
            </a:r>
            <a:r>
              <a:rPr lang="en-US" i="1" dirty="0">
                <a:solidFill>
                  <a:schemeClr val="bg1"/>
                </a:solidFill>
                <a:latin typeface="Goudy Old Style" panose="02020502050305020303" pitchFamily="18" charset="77"/>
              </a:rPr>
              <a:t>And Jacob awaked out of his sleep, and he said, “Surely the LORD is in this place; and I knew it not.” (</a:t>
            </a:r>
            <a:r>
              <a:rPr lang="en-US" sz="1400" dirty="0">
                <a:solidFill>
                  <a:schemeClr val="bg1"/>
                </a:solidFill>
                <a:latin typeface="Goudy Old Style" panose="02020502050305020303" pitchFamily="18" charset="77"/>
              </a:rPr>
              <a:t>Gen. 28:16-17)</a:t>
            </a:r>
          </a:p>
          <a:p>
            <a:pPr marL="342900" indent="-342900">
              <a:buAutoNum type="arabicPeriod"/>
            </a:pPr>
            <a:endParaRPr lang="en-US"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Be alert to whom God is placing in your path. </a:t>
            </a:r>
            <a:r>
              <a:rPr lang="en-US" i="1" dirty="0">
                <a:solidFill>
                  <a:schemeClr val="bg1"/>
                </a:solidFill>
                <a:latin typeface="Goudy Old Style" panose="02020502050305020303" pitchFamily="18" charset="77"/>
              </a:rPr>
              <a:t>Devote yourselves to prayer, keeping alert in it with an attitude of thanksgiving; praying at the same time for us as well, that God will open up to us a door for the word, so that we may speak forth the mystery of Christ. (</a:t>
            </a:r>
            <a:r>
              <a:rPr lang="en-US" sz="1400" dirty="0">
                <a:solidFill>
                  <a:schemeClr val="bg1"/>
                </a:solidFill>
                <a:latin typeface="Goudy Old Style" panose="02020502050305020303" pitchFamily="18" charset="77"/>
              </a:rPr>
              <a:t>Col. 4:2-3) </a:t>
            </a:r>
            <a:r>
              <a:rPr lang="en-US" i="1" dirty="0">
                <a:solidFill>
                  <a:schemeClr val="bg1"/>
                </a:solidFill>
                <a:latin typeface="Goudy Old Style" panose="02020502050305020303" pitchFamily="18" charset="77"/>
              </a:rPr>
              <a:t>But sanctify Christ as Lord in your hearts, always being ready to make a defense to everyone who asks you to give an account for the hope that is in you, yet with gentleness and reverence. (</a:t>
            </a:r>
            <a:r>
              <a:rPr lang="en-US" sz="1400" dirty="0">
                <a:solidFill>
                  <a:schemeClr val="bg1"/>
                </a:solidFill>
                <a:latin typeface="Goudy Old Style" panose="02020502050305020303" pitchFamily="18" charset="77"/>
              </a:rPr>
              <a:t>I Peter 3:15)</a:t>
            </a:r>
          </a:p>
          <a:p>
            <a:pPr marL="342900" indent="-342900">
              <a:buAutoNum type="arabicPeriod"/>
            </a:pPr>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33741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5" name="TextBox 4">
            <a:extLst>
              <a:ext uri="{FF2B5EF4-FFF2-40B4-BE49-F238E27FC236}">
                <a16:creationId xmlns:a16="http://schemas.microsoft.com/office/drawing/2014/main" id="{D437845E-0C98-F946-8695-566EFF2D929B}"/>
              </a:ext>
            </a:extLst>
          </p:cNvPr>
          <p:cNvSpPr txBox="1"/>
          <p:nvPr/>
        </p:nvSpPr>
        <p:spPr>
          <a:xfrm>
            <a:off x="1356282" y="180109"/>
            <a:ext cx="10710799" cy="10341293"/>
          </a:xfrm>
          <a:prstGeom prst="rect">
            <a:avLst/>
          </a:prstGeom>
          <a:noFill/>
        </p:spPr>
        <p:txBody>
          <a:bodyPr wrap="square" numCol="2" rtlCol="0">
            <a:spAutoFit/>
          </a:bodyPr>
          <a:lstStyle/>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Yet Not I, But Through Christ in Me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What gift of grace is Jesus my redeemer</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There is no more for heaven now to give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He is my joy, my righteousness, and freedom</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My steadfast love, my deep and boundless peace</a:t>
            </a:r>
          </a:p>
          <a:p>
            <a:r>
              <a:rPr lang="en-US" dirty="0">
                <a:solidFill>
                  <a:schemeClr val="bg1"/>
                </a:solidFill>
                <a:latin typeface="Goudy Old Style" panose="02020502050305020303" pitchFamily="18" charset="77"/>
              </a:rPr>
              <a:t>To this I hold, my hope is only Jesus</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For my life is wholly bound to His</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Oh how strange and divine, I can sing, "All is mine"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Yet not I, but through Christ in me</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The night is dark but I am not forsaken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For by my side, the </a:t>
            </a:r>
            <a:r>
              <a:rPr lang="en-US" dirty="0" err="1">
                <a:solidFill>
                  <a:schemeClr val="bg1"/>
                </a:solidFill>
                <a:latin typeface="Goudy Old Style" panose="02020502050305020303" pitchFamily="18" charset="77"/>
              </a:rPr>
              <a:t>Saviour</a:t>
            </a:r>
            <a:r>
              <a:rPr lang="en-US" dirty="0">
                <a:solidFill>
                  <a:schemeClr val="bg1"/>
                </a:solidFill>
                <a:latin typeface="Goudy Old Style" panose="02020502050305020303" pitchFamily="18" charset="77"/>
              </a:rPr>
              <a:t> He will stay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I </a:t>
            </a:r>
            <a:r>
              <a:rPr lang="en-US" dirty="0" err="1">
                <a:solidFill>
                  <a:schemeClr val="bg1"/>
                </a:solidFill>
                <a:latin typeface="Goudy Old Style" panose="02020502050305020303" pitchFamily="18" charset="77"/>
              </a:rPr>
              <a:t>labour</a:t>
            </a:r>
            <a:r>
              <a:rPr lang="en-US" dirty="0">
                <a:solidFill>
                  <a:schemeClr val="bg1"/>
                </a:solidFill>
                <a:latin typeface="Goudy Old Style" panose="02020502050305020303" pitchFamily="18" charset="77"/>
              </a:rPr>
              <a:t> on in weakness and rejoicing</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For in my need, His power is displayed</a:t>
            </a:r>
          </a:p>
          <a:p>
            <a:r>
              <a:rPr lang="en-US" dirty="0">
                <a:solidFill>
                  <a:schemeClr val="bg1"/>
                </a:solidFill>
                <a:latin typeface="Goudy Old Style" panose="02020502050305020303" pitchFamily="18" charset="77"/>
              </a:rPr>
              <a:t>To this I hold, my Shepherd will defend me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Through the deepest valley He will lead</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Oh the night has been won, and I shall overcome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Yet not I, but through Christ in me</a:t>
            </a:r>
          </a:p>
          <a:p>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No fate I dread, I know I am forgiven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The future sure, the price it has been paid</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For Jesus bled and suffered for my pardon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And He was raised to overthrow the grave</a:t>
            </a:r>
          </a:p>
          <a:p>
            <a:r>
              <a:rPr lang="en-US" dirty="0">
                <a:solidFill>
                  <a:schemeClr val="bg1"/>
                </a:solidFill>
                <a:latin typeface="Goudy Old Style" panose="02020502050305020303" pitchFamily="18" charset="77"/>
              </a:rPr>
              <a:t>To this I hold, my sin has been defeated</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Jesus now and ever is my plea</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Oh the chains are released, I can sing, "I am free"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Yet not I, but through Christ in me</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With every breath I long to follow Jesus</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For He has said that He will bring me home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And day by day I know He will renew me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Until I stand with joy before the throne</a:t>
            </a:r>
          </a:p>
          <a:p>
            <a:r>
              <a:rPr lang="en-US" dirty="0">
                <a:solidFill>
                  <a:schemeClr val="bg1"/>
                </a:solidFill>
                <a:latin typeface="Goudy Old Style" panose="02020502050305020303" pitchFamily="18" charset="77"/>
              </a:rPr>
              <a:t>To this I hold, my hope is only Jesus</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All the glory evermore to Him</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the race is complete, still my lips shall repeat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Yet not I, but through Christ in me! </a:t>
            </a:r>
          </a:p>
          <a:p>
            <a:r>
              <a:rPr lang="en-US" sz="1400" i="1" dirty="0">
                <a:solidFill>
                  <a:schemeClr val="bg1"/>
                </a:solidFill>
                <a:latin typeface="Goudy Old Style" panose="02020502050305020303" pitchFamily="18" charset="77"/>
              </a:rPr>
              <a:t>--Jonny Robinson, Rich Thompson, Michael Farren 2018</a:t>
            </a:r>
            <a:r>
              <a:rPr lang="en-US" dirty="0">
                <a:solidFill>
                  <a:schemeClr val="bg1"/>
                </a:solidFill>
                <a:latin typeface="Goudy Old Style" panose="02020502050305020303" pitchFamily="18" charset="77"/>
              </a:rPr>
              <a:t> </a:t>
            </a:r>
          </a:p>
          <a:p>
            <a:endParaRPr lang="en-US" dirty="0"/>
          </a:p>
        </p:txBody>
      </p:sp>
    </p:spTree>
    <p:extLst>
      <p:ext uri="{BB962C8B-B14F-4D97-AF65-F5344CB8AC3E}">
        <p14:creationId xmlns:p14="http://schemas.microsoft.com/office/powerpoint/2010/main" val="226388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80881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848302"/>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t>
            </a:r>
            <a:endParaRPr lang="en-US"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7294305"/>
          </a:xfrm>
          <a:prstGeom prst="rect">
            <a:avLst/>
          </a:prstGeom>
        </p:spPr>
        <p:txBody>
          <a:bodyPr wrap="square">
            <a:spAutoFit/>
          </a:bodyPr>
          <a:lstStyle/>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 that he is working on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a:t>
            </a:r>
          </a:p>
          <a:p>
            <a:r>
              <a:rPr lang="en-US" b="1" u="sng" dirty="0">
                <a:solidFill>
                  <a:schemeClr val="bg1"/>
                </a:solidFill>
                <a:latin typeface="Goudy Old Style" panose="02020502050305020303" pitchFamily="18" charset="77"/>
              </a:rPr>
              <a:t>--James Busby</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Bursar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and another member of the 'Progressive Element’.</a:t>
            </a:r>
          </a:p>
          <a:p>
            <a:r>
              <a:rPr lang="en-US" b="1" u="sng" dirty="0">
                <a:solidFill>
                  <a:schemeClr val="bg1"/>
                </a:solidFill>
                <a:latin typeface="Goudy Old Style" panose="02020502050305020303" pitchFamily="18" charset="77"/>
              </a:rPr>
              <a:t>--Canon Jewel</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A sensible and admired elderly Fellow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a retired clergyman and a brilliant intellect, but excluded by the 'Progressive Element' for being an 'obstructionist'.</a:t>
            </a: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a:p>
            <a:r>
              <a:rPr lang="en-US" b="1" u="sng" dirty="0">
                <a:solidFill>
                  <a:schemeClr val="bg1"/>
                </a:solidFill>
                <a:latin typeface="Goudy Old Style" panose="02020502050305020303" pitchFamily="18" charset="77"/>
              </a:rPr>
              <a:t>--Grace Ironwood </a:t>
            </a:r>
            <a:r>
              <a:rPr lang="en-US" dirty="0">
                <a:solidFill>
                  <a:schemeClr val="bg1"/>
                </a:solidFill>
                <a:latin typeface="Goudy Old Style" panose="02020502050305020303" pitchFamily="18" charset="77"/>
              </a:rPr>
              <a:t>– The seemingly stern but kind psychologist and doctor who helps Jane interpret her dreams. Inspired by the </a:t>
            </a:r>
            <a:r>
              <a:rPr lang="en-US" dirty="0">
                <a:solidFill>
                  <a:schemeClr val="bg1"/>
                </a:solidFill>
                <a:latin typeface="Goudy Old Style" panose="02020502050305020303" pitchFamily="18" charset="77"/>
                <a:hlinkClick r:id="rId2" tooltip="Járnviðr">
                  <a:extLst>
                    <a:ext uri="{A12FA001-AC4F-418D-AE19-62706E023703}">
                      <ahyp:hlinkClr xmlns:ahyp="http://schemas.microsoft.com/office/drawing/2018/hyperlinkcolor" val="tx"/>
                    </a:ext>
                  </a:extLst>
                </a:hlinkClick>
              </a:rPr>
              <a:t>Járnviðr</a:t>
            </a:r>
            <a:r>
              <a:rPr lang="en-US" dirty="0">
                <a:solidFill>
                  <a:schemeClr val="bg1"/>
                </a:solidFill>
                <a:latin typeface="Goudy Old Style" panose="02020502050305020303" pitchFamily="18" charset="77"/>
              </a:rPr>
              <a:t> ("Iron-Wood") of Norse mythology (female giants), her name is </a:t>
            </a:r>
            <a:r>
              <a:rPr lang="en-US" dirty="0" err="1">
                <a:solidFill>
                  <a:schemeClr val="bg1"/>
                </a:solidFill>
                <a:latin typeface="Goudy Old Style" panose="02020502050305020303" pitchFamily="18" charset="77"/>
              </a:rPr>
              <a:t>softend</a:t>
            </a:r>
            <a:r>
              <a:rPr lang="en-US" dirty="0">
                <a:solidFill>
                  <a:schemeClr val="bg1"/>
                </a:solidFill>
                <a:latin typeface="Goudy Old Style" panose="02020502050305020303" pitchFamily="18" charset="77"/>
              </a:rPr>
              <a:t> with the Christian name "Grace".</a:t>
            </a:r>
          </a:p>
          <a:p>
            <a:r>
              <a:rPr lang="en-US" b="1" u="sng" dirty="0">
                <a:solidFill>
                  <a:schemeClr val="bg1"/>
                </a:solidFill>
                <a:latin typeface="Goudy Old Style" panose="02020502050305020303" pitchFamily="18" charset="77"/>
              </a:rPr>
              <a:t>--Ivy </a:t>
            </a:r>
            <a:r>
              <a:rPr lang="en-US" b="1" u="sng"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—part-time housekeeper for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who considers her a “terrible talker.”</a:t>
            </a:r>
          </a:p>
          <a:p>
            <a:r>
              <a:rPr lang="en-US" b="1" u="sng" dirty="0">
                <a:solidFill>
                  <a:schemeClr val="bg1"/>
                </a:solidFill>
                <a:latin typeface="Goudy Old Style" panose="02020502050305020303" pitchFamily="18" charset="77"/>
              </a:rPr>
              <a:t>--John Wither</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Deputy Director of the N.I.C.E.—characterized by vague conversation that is impossible to pin down and a sense of not being fully present; his eyes seem to indicate that he is far away elsewhere.</a:t>
            </a:r>
          </a:p>
          <a:p>
            <a:r>
              <a:rPr lang="en-US" b="1" u="sng" dirty="0">
                <a:solidFill>
                  <a:schemeClr val="bg1"/>
                </a:solidFill>
                <a:latin typeface="Goudy Old Style" panose="02020502050305020303" pitchFamily="18" charset="77"/>
              </a:rPr>
              <a:t>--William </a:t>
            </a:r>
            <a:r>
              <a:rPr lang="en-US" b="1" u="sng" dirty="0" err="1">
                <a:solidFill>
                  <a:schemeClr val="bg1"/>
                </a:solidFill>
                <a:latin typeface="Goudy Old Style" panose="02020502050305020303" pitchFamily="18" charset="77"/>
              </a:rPr>
              <a:t>Hingest</a:t>
            </a:r>
            <a:r>
              <a:rPr lang="en-US" b="1"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(a.k.a. “Bill the Blizzard”)—a brilliant scientist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is now employed at the N.I.C.E. but has decided to leave there and warns Mark of the corrupt powers of the N.I.C.E.</a:t>
            </a:r>
          </a:p>
          <a:p>
            <a:r>
              <a:rPr lang="en-US" b="1" u="sng" dirty="0">
                <a:solidFill>
                  <a:schemeClr val="bg1"/>
                </a:solidFill>
                <a:latin typeface="Goudy Old Style" panose="02020502050305020303" pitchFamily="18" charset="77"/>
              </a:rPr>
              <a:t>--Professor </a:t>
            </a:r>
            <a:r>
              <a:rPr lang="en-US" b="1" u="sng"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—an eminent Italian physiologist who works for the N.I.C.E. who takes an interest in Mark</a:t>
            </a:r>
          </a:p>
          <a:p>
            <a:endParaRPr lang="en-US" dirty="0">
              <a:solidFill>
                <a:schemeClr val="bg1"/>
              </a:solidFill>
              <a:latin typeface="Goudy Old Style" panose="02020502050305020303" pitchFamily="18" charset="77"/>
            </a:endParaRPr>
          </a:p>
          <a:p>
            <a:endParaRPr lang="en-US"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 “SALE OF COLLEGE PROPERTY”</a:t>
            </a:r>
          </a:p>
          <a:p>
            <a:r>
              <a:rPr lang="en-US" dirty="0">
                <a:solidFill>
                  <a:schemeClr val="bg1"/>
                </a:solidFill>
                <a:latin typeface="Goudy Old Style" panose="02020502050305020303" pitchFamily="18" charset="77"/>
              </a:rPr>
              <a:t>--Jane and her dreams</a:t>
            </a:r>
          </a:p>
          <a:p>
            <a:r>
              <a:rPr lang="en-US" dirty="0">
                <a:solidFill>
                  <a:schemeClr val="bg1"/>
                </a:solidFill>
                <a:latin typeface="Goudy Old Style" panose="02020502050305020303" pitchFamily="18" charset="77"/>
              </a:rPr>
              <a:t>--Mark and the Inner Circle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a:t>
            </a:r>
          </a:p>
          <a:p>
            <a:r>
              <a:rPr lang="en-US" dirty="0">
                <a:solidFill>
                  <a:schemeClr val="bg1"/>
                </a:solidFill>
                <a:latin typeface="Goudy Old Style" panose="02020502050305020303" pitchFamily="18" charset="77"/>
              </a:rPr>
              <a:t>--The proposal to sell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and Merlin’s Well to the N.I.C.E.</a:t>
            </a:r>
          </a:p>
          <a:p>
            <a:r>
              <a:rPr lang="en-US" dirty="0">
                <a:solidFill>
                  <a:schemeClr val="bg1"/>
                </a:solidFill>
                <a:latin typeface="Goudy Old Style" panose="02020502050305020303" pitchFamily="18" charset="77"/>
              </a:rPr>
              <a:t>--The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rumors of Merlin</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2, “DINNER WITH THE SUBWARDEN”</a:t>
            </a:r>
          </a:p>
          <a:p>
            <a:r>
              <a:rPr lang="en-US" dirty="0">
                <a:solidFill>
                  <a:schemeClr val="bg1"/>
                </a:solidFill>
                <a:latin typeface="Goudy Old Style" panose="02020502050305020303" pitchFamily="18" charset="77"/>
              </a:rPr>
              <a:t>--Mark and being included in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confidence in disdain of Curry and Busby</a:t>
            </a:r>
          </a:p>
          <a:p>
            <a:r>
              <a:rPr lang="en-US"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dirty="0">
                <a:solidFill>
                  <a:schemeClr val="bg1"/>
                </a:solidFill>
                <a:latin typeface="Goudy Old Style" panose="02020502050305020303" pitchFamily="18" charset="77"/>
              </a:rPr>
              <a:t>--Jane’s fears and vulnerability, which she later rejects as unworthy</a:t>
            </a:r>
          </a:p>
          <a:p>
            <a:r>
              <a:rPr lang="en-US" dirty="0">
                <a:solidFill>
                  <a:schemeClr val="bg1"/>
                </a:solidFill>
                <a:latin typeface="Goudy Old Style" panose="02020502050305020303" pitchFamily="18" charset="77"/>
              </a:rPr>
              <a:t>--Mark’s journey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and Jane’s journey to St. Anne’s-on-the-Hill</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3, “BELBURY AND ST. ANNE’S-ON-THE-HILL”</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Upon arriving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 Headquarters of the N.I.C.E.,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takes Mark to meet John Wither, the Deputy Director of the N.I.C.E., who exemplifies the mastery of double-speak (and Lewis’s fondness for using names to convey meaning).  He speaks many words but without really saying anything at all, or he says one thing while meaning another.  He praises Mark effusively (while at the same time not really seeming to know who he is) and repeatedly reassures Mark that he has nothing to worry about at all.  Mark simply wants to know what his job would be if he came to the N.I.C.E. but can never get a direct answer out of Wither, and wonders throughout the interview, "What are we talking about?"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Afterward, Mark is unclear whether or not he has been offered a job. He tries to ask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who rudely abandons Mark and goes off with other staff. Meanwhile, it is clear that lunch is being served in the dining room, but</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is anxious and alone and not sure whether to enter. He spots William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a prominent chemist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also known as Bill the Blizzard, and is relieved to have someone to talk to. However,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says right away that he is leaving the N.I.C.E. and advises Mark to do the same.  Mark is torn and confused when he is introduced to Steele and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who direct the work of the N.I.C.E. in Mark’s discipline of sociology, and they say they know nothing about his appointment and they don’t need him. A famous physiologist, Professor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recognizes Mark.  He advises Mark to stay and not worry about a job description or about Steele and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says that all will become apparent and that the work of the N.I.C.E. is what's important - too important to pass up. He advises that the only two people in the N.I.C.E. Mark needs to pay attention to are Wither, the Deputy Director, and "Fairy" Hardcastle, the head of the internal N.I.C.E. police.  The "Fairy" is "a big woman in a black, short-skirted uniform."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Jane is admitted through the gate to St. Anne's-on-the-Hill, and meets Grace Ironwood, the person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wanted her to see about her dreams.  Miss Ironwood dresses all in black with her hands folded on her knees, just as she had appeared in Jane’s dream the night before. Ironwood reassures Jane that her dreams are not an indication that she is mentally ill but rather that she is a visionary, who sees things in dreams as they happen or before they happen.  Jane's maiden name was Tudor, and Ironwood explains that several of Jane’s ancestors in this family had the same gift.  Ironwood urges Jane to use her gift in service of the company at St. Anne's, as recommended by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warns Jane that there are others wanting to use her gift for subversive purposes and evil.  Jane is almost convinced, but then her pride and wounded vanity and dislike of mystery and circumstances beyond her control cause her to rebel and to flee, saying she wants nothing more to do with Ironwood or the Company. </a:t>
            </a:r>
          </a:p>
          <a:p>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83035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b="1" u="sng" dirty="0">
                <a:solidFill>
                  <a:schemeClr val="bg1"/>
                </a:solidFill>
                <a:latin typeface="Goudy Old Style" panose="02020502050305020303" pitchFamily="18" charset="77"/>
              </a:rPr>
              <a:t>A Journey Rich in Symbolism</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 observer placed at the right altitude above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that day might have seen far to the south a moving spot on a main road and later, to the east, much nearer the silver thread of the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and much more slowly moving, the smoke of a train. The spot would have been the car which was carrying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towards the Blood Transfusion Office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where the nucleus of the N.I.C.E. had taken up its temporary abode. The very size and style of the car had made a </a:t>
            </a:r>
            <a:r>
              <a:rPr lang="en-US" dirty="0" err="1">
                <a:solidFill>
                  <a:schemeClr val="bg1"/>
                </a:solidFill>
                <a:latin typeface="Goudy Old Style" panose="02020502050305020303" pitchFamily="18" charset="77"/>
              </a:rPr>
              <a:t>favourable</a:t>
            </a:r>
            <a:r>
              <a:rPr lang="en-US" dirty="0">
                <a:solidFill>
                  <a:schemeClr val="bg1"/>
                </a:solidFill>
                <a:latin typeface="Goudy Old Style" panose="02020502050305020303" pitchFamily="18" charset="77"/>
              </a:rPr>
              <a:t> impression on him the moment he saw it. The upholstery was of such quality that one felt it ought to be good to eat. And what fine, male energy (Mark felt sick of women at the moment) revealed itself in the very gestures with which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settled himself at the wheel and put his elbow on the horn, and clasped his pipe firmly between his teeth! The speed of the car, even in the narrow streets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was impressive, and so were the laconic criticisms of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on other drivers and pedestrians. Once over the level crossing and beyond Jane’s old college (St. Elizabeth’s), he began to show what his car could do. Their speed became so great that even on a rather empty road the inexcusably bad drivers, the manifestly half-witted pedestrians and men with horses, the hen that they actually ran over and the dogs and hens that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pronounced “damned lucky,” seemed to follow one another almost without intermission...The long, straight nose and the clenched teeth, the hard bony outlines beneath the face, the very way he wore his clothes, all spoke of a </a:t>
            </a:r>
            <a:r>
              <a:rPr lang="en-US" b="1" u="sng" dirty="0">
                <a:solidFill>
                  <a:schemeClr val="bg1"/>
                </a:solidFill>
                <a:latin typeface="Goudy Old Style" panose="02020502050305020303" pitchFamily="18" charset="77"/>
              </a:rPr>
              <a:t>big man driving a big car to somewhere where they would find big stuff going on. </a:t>
            </a:r>
            <a:r>
              <a:rPr lang="en-US" dirty="0">
                <a:solidFill>
                  <a:schemeClr val="bg1"/>
                </a:solidFill>
                <a:latin typeface="Goudy Old Style" panose="02020502050305020303" pitchFamily="18" charset="77"/>
              </a:rPr>
              <a:t>And he, Mark, was to be in it all…[They] arrived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 a florid Edwardian mansion which had been built for a millionaire who admired Versailles. At the sides, it seemed to have sprouted into a widespread outgrowth of newer cement buildings, which housed the Blood Transfusion Office.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smoke which our imaginary observer might have seen to the east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would have indicated the train in which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was progressing slowly towards the village of St. Anne’s…, a train that sizzled and exuded steam from beneath the footboards and in which most of the passengers seemed to know one another. On some days, instead of the third coach, there might be a horse-box, and on the platform there would be hampers containing dead rabbits or live poultry, and — men in brown bowler hats and gaiters, and perhaps a terrier or a sheepdog that seemed to be used to</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372396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8277</TotalTime>
  <Words>5406</Words>
  <Application>Microsoft Macintosh PowerPoint</Application>
  <PresentationFormat>Widescreen</PresentationFormat>
  <Paragraphs>297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 </vt:lpstr>
      <vt:lpstr>    </vt:lpstr>
      <vt:lpstr>     </vt:lpstr>
      <vt:lpstr>   </vt:lpstr>
      <vt:lpstr> “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124</cp:revision>
  <dcterms:created xsi:type="dcterms:W3CDTF">2018-09-19T14:45:23Z</dcterms:created>
  <dcterms:modified xsi:type="dcterms:W3CDTF">2022-01-19T20:25:03Z</dcterms:modified>
</cp:coreProperties>
</file>