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300" r:id="rId3"/>
    <p:sldId id="288" r:id="rId4"/>
    <p:sldId id="337" r:id="rId5"/>
    <p:sldId id="350" r:id="rId6"/>
    <p:sldId id="353" r:id="rId7"/>
    <p:sldId id="355" r:id="rId8"/>
    <p:sldId id="356" r:id="rId9"/>
    <p:sldId id="360" r:id="rId10"/>
    <p:sldId id="368" r:id="rId11"/>
    <p:sldId id="369" r:id="rId12"/>
    <p:sldId id="370" r:id="rId13"/>
    <p:sldId id="348" r:id="rId14"/>
    <p:sldId id="371" r:id="rId15"/>
    <p:sldId id="341" r:id="rId16"/>
    <p:sldId id="3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3220"/>
  </p:normalViewPr>
  <p:slideViewPr>
    <p:cSldViewPr snapToGrid="0" snapToObjects="1">
      <p:cViewPr varScale="1">
        <p:scale>
          <a:sx n="93" d="100"/>
          <a:sy n="93" d="100"/>
        </p:scale>
        <p:origin x="216"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7</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J%C3%A1rnvi%C3%B0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January 12,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b="1" dirty="0">
                <a:solidFill>
                  <a:schemeClr val="bg1"/>
                </a:solidFill>
                <a:latin typeface="Goudy Old Style" panose="02020502050305020303" pitchFamily="18" charset="77"/>
              </a:rPr>
              <a:t>SUMMARY OF CHAPTER 2, “DINNER WITH THE SUB-WARDEN”</a:t>
            </a:r>
          </a:p>
          <a:p>
            <a:r>
              <a:rPr lang="en-US" i="1" dirty="0">
                <a:solidFill>
                  <a:schemeClr val="bg1"/>
                </a:solidFill>
                <a:latin typeface="Goudy Old Style" panose="02020502050305020303" pitchFamily="18" charset="77"/>
              </a:rPr>
              <a:t>Adapted from scholar Rudolf </a:t>
            </a:r>
            <a:r>
              <a:rPr lang="en-US" i="1" dirty="0" err="1">
                <a:solidFill>
                  <a:schemeClr val="bg1"/>
                </a:solidFill>
                <a:latin typeface="Goudy Old Style" panose="02020502050305020303" pitchFamily="18" charset="77"/>
              </a:rPr>
              <a:t>Rentzel</a:t>
            </a: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“After the meeting, Mark goes to dine at the house of Curry, the sub-Warden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with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and James Busby, the Bursar, joining in the dinner party.  Mark begins to warm to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The discussion turns to the NICE (National Institute of Co-ordinated Experiments).  Busby thinks the NICE is "the first attempt to take applied science seriously from a national point of view."  Curry thinks the NICE "marks the beginning of a new era - the really scientific era.” Both Curry and Busby have to leave the dinner party for other commitments, leaving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and Mark alone.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soon as they leave,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bursts out laughing, soon joined by Mark.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who works in the NICE, makes it clear that he thinks Curry and Busby are not very intelligent, but useful, since they usually carry out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what is suggested to them.  Thus they led the charge to bring the NICE to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as was suggested to them, without knowing what it was. However,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congratulates Mark for understanding the point of the NICE at once, and invites him to come with him to visit the organization to be interviewed as a possible member.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expresses disdain for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and says Mark would be wasted there.  Mark, who felt he joined one inner circle when appointed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and who now feels he entered another inner circle as part of the Progressive Elements - now feels part of another inner circle with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understanding he can be part of a further inner circle with the NICE.</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presents the NICE as on the side of Order - the opportunity to take control of our destiny - the chance to take over the human race and recondition it - to make man a really efficient animal, if only "Science is really given a free hand."</a:t>
            </a:r>
            <a:br>
              <a:rPr lang="en-US" dirty="0">
                <a:solidFill>
                  <a:schemeClr val="bg1"/>
                </a:solidFill>
                <a:latin typeface="Goudy Old Style" panose="02020502050305020303" pitchFamily="18" charset="77"/>
              </a:rPr>
            </a:b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presents three problems: first the interplanetary problem (readers of the trilogy will understand this as the battles presented in the first two parts of the trilogy, where the battle took place on Mars and Venus - Dick Divine had been part of the battle on Mars).  He refers to the murder of Weston (his partner in crime on Mars, who later tried to corrupt Venus, and killed by Ransom, whom we will meet later in the story). The second problem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presents is life itself.  There is far too much of it of every-kind on the planet and it needs to cleaned up (to promote order).  </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401732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“The third problem is Man himself.  At first this means sterilization of the unfit, liquidating the backward races, and then selective breeding (eugenics).  Eventually it means a real education by stages which eventually leads to the direct manipulation of the brain - which leads to a new type of man.</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says they want Mark because he can write in such a manner as to camouflage their purpose for now (propaganda) until they can say it openly.  Mark, eager to enter another inner circle, agrees to go with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and visit John Wither at the NICE for the weekend.</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When Mark finally arrives home, Jane surprises him with an overwhelming, teary embrace, after suffering much anxiety about her dream since she returned from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The next day, Jane was angry at herself for being the fluttering, tearful "little woman."  This anger spilled over as anger against Mark, who announced he was leaving for a couple days to visit the NICE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with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who first visited them before whisking Mark away in his sports car.  After they left, Jane thought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had a "loud, unnatural laugh and the mouth of a shark, and no manners."  She thought him a perfect fool, shifty, and distrusted his face.  She worried he would make a fool of Mark, who could be so easily taken in. However, she worried about spending days and nights alone.  She eventually decides to see Miss Ironwood at St. Anne's as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recommended.</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“As this chapter ends, we see Mark and Jane going in different directions - an analogy of their marriage.  Mark rides with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in his sports car, at wild speeds, towards the NICE in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(lowlands).  Jane rides in a steady train in the opposite direction towards St. Anne's (on a hill with a prominent view of the surrounding countryside) to meet with Miss Ironwood as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recommended.”</a:t>
            </a:r>
          </a:p>
          <a:p>
            <a:r>
              <a:rPr lang="en-US" dirty="0">
                <a:solidFill>
                  <a:schemeClr val="bg1"/>
                </a:solidFill>
                <a:latin typeface="Goudy Old Style" panose="02020502050305020303" pitchFamily="18" charset="77"/>
              </a:rPr>
              <a:t> </a:t>
            </a:r>
          </a:p>
          <a:p>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83035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186309"/>
          </a:xfrm>
          <a:prstGeom prst="rect">
            <a:avLst/>
          </a:prstGeom>
        </p:spPr>
        <p:txBody>
          <a:bodyPr wrap="square">
            <a:spAutoFit/>
          </a:bodyPr>
          <a:lstStyle/>
          <a:p>
            <a:r>
              <a:rPr lang="en-US" b="1" u="sng" dirty="0">
                <a:solidFill>
                  <a:schemeClr val="bg1"/>
                </a:solidFill>
                <a:latin typeface="Goudy Old Style" panose="02020502050305020303" pitchFamily="18" charset="77"/>
              </a:rPr>
              <a:t>NOTES AND THEMES</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--Pride and Gossip and the Inner Circle</a:t>
            </a:r>
          </a:p>
          <a:p>
            <a:r>
              <a:rPr lang="en-US" dirty="0">
                <a:solidFill>
                  <a:schemeClr val="bg1"/>
                </a:solidFill>
                <a:latin typeface="Goudy Old Style" panose="02020502050305020303" pitchFamily="18" charset="77"/>
              </a:rPr>
              <a:t>The conversation between Mark and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is all about putting others down, condescending, and touting their own superiority. There is gossip and “two-faced” behavior, as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behavior is markedly different when Busby and Curry are not there. </a:t>
            </a:r>
          </a:p>
          <a:p>
            <a:r>
              <a:rPr lang="en-US" u="sng" dirty="0">
                <a:solidFill>
                  <a:schemeClr val="bg1"/>
                </a:solidFill>
                <a:latin typeface="Goudy Old Style" panose="02020502050305020303" pitchFamily="18" charset="77"/>
              </a:rPr>
              <a:t>--</a:t>
            </a:r>
            <a:r>
              <a:rPr lang="en-US" b="1" u="sng" dirty="0">
                <a:solidFill>
                  <a:schemeClr val="bg1"/>
                </a:solidFill>
                <a:latin typeface="Goudy Old Style" panose="02020502050305020303" pitchFamily="18" charset="77"/>
              </a:rPr>
              <a:t>Using People and Abusing Power</a:t>
            </a:r>
          </a:p>
          <a:p>
            <a:r>
              <a:rPr lang="en-US" dirty="0">
                <a:solidFill>
                  <a:schemeClr val="bg1"/>
                </a:solidFill>
                <a:latin typeface="Goudy Old Style" panose="02020502050305020303" pitchFamily="18" charset="77"/>
              </a:rPr>
              <a:t>Both Busby and Curry are only pawns in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game; he is using them and laughing at them behind their backs. They are not being treated as Men made in the image of God, but as mere cogs in the accomplishment of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goals.</a:t>
            </a:r>
          </a:p>
          <a:p>
            <a:r>
              <a:rPr lang="en-US" u="sng" dirty="0">
                <a:solidFill>
                  <a:schemeClr val="bg1"/>
                </a:solidFill>
                <a:latin typeface="Goudy Old Style" panose="02020502050305020303" pitchFamily="18" charset="77"/>
              </a:rPr>
              <a:t>--</a:t>
            </a:r>
            <a:r>
              <a:rPr lang="en-US" b="1" u="sng" dirty="0">
                <a:solidFill>
                  <a:schemeClr val="bg1"/>
                </a:solidFill>
                <a:latin typeface="Goudy Old Style" panose="02020502050305020303" pitchFamily="18" charset="77"/>
              </a:rPr>
              <a:t>Corruption of Language</a:t>
            </a:r>
          </a:p>
          <a:p>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congratulates Mark on understanding what the NICE is all about, whereas in fact Mark has no idea what it is about and is too afraid of being classed with Busby and Curry to admit his ignorance or to ask any questions. Mark is to serve as a writer of propaganda to “camouflage” what the NICE is </a:t>
            </a:r>
            <a:r>
              <a:rPr lang="en-US" i="1" dirty="0">
                <a:solidFill>
                  <a:schemeClr val="bg1"/>
                </a:solidFill>
                <a:latin typeface="Goudy Old Style" panose="02020502050305020303" pitchFamily="18" charset="77"/>
              </a:rPr>
              <a:t>really</a:t>
            </a:r>
            <a:r>
              <a:rPr lang="en-US" dirty="0">
                <a:solidFill>
                  <a:schemeClr val="bg1"/>
                </a:solidFill>
                <a:latin typeface="Goudy Old Style" panose="02020502050305020303" pitchFamily="18" charset="77"/>
              </a:rPr>
              <a:t> doing (i.e., his job is to write lies)</a:t>
            </a:r>
          </a:p>
          <a:p>
            <a:r>
              <a:rPr lang="en-US" u="sng" dirty="0">
                <a:solidFill>
                  <a:schemeClr val="bg1"/>
                </a:solidFill>
                <a:latin typeface="Goudy Old Style" panose="02020502050305020303" pitchFamily="18" charset="77"/>
              </a:rPr>
              <a:t>--</a:t>
            </a:r>
            <a:r>
              <a:rPr lang="en-US" b="1" u="sng" dirty="0">
                <a:solidFill>
                  <a:schemeClr val="bg1"/>
                </a:solidFill>
                <a:latin typeface="Goudy Old Style" panose="02020502050305020303" pitchFamily="18" charset="77"/>
              </a:rPr>
              <a:t>Taking Control: Masters of the Universe</a:t>
            </a:r>
          </a:p>
          <a:p>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and his party want to take over the world—to create a New World Order where Man is in charge of his own destiny.</a:t>
            </a:r>
          </a:p>
          <a:p>
            <a:r>
              <a:rPr lang="en-US" b="1" u="sng" dirty="0">
                <a:solidFill>
                  <a:schemeClr val="bg1"/>
                </a:solidFill>
                <a:latin typeface="Goudy Old Style" panose="02020502050305020303" pitchFamily="18" charset="77"/>
              </a:rPr>
              <a:t>--Atheistic Utilitarian View of Man</a:t>
            </a:r>
          </a:p>
          <a:p>
            <a:r>
              <a:rPr lang="en-US" dirty="0">
                <a:solidFill>
                  <a:schemeClr val="bg1"/>
                </a:solidFill>
                <a:latin typeface="Goudy Old Style" panose="02020502050305020303" pitchFamily="18" charset="77"/>
              </a:rPr>
              <a:t>Men without chests—merely cogs in a machine of efficiency—a new breed of Man who is an efficient animal.</a:t>
            </a:r>
          </a:p>
          <a:p>
            <a:r>
              <a:rPr lang="en-US" u="sng" dirty="0">
                <a:solidFill>
                  <a:schemeClr val="bg1"/>
                </a:solidFill>
                <a:latin typeface="Goudy Old Style" panose="02020502050305020303" pitchFamily="18" charset="77"/>
              </a:rPr>
              <a:t>--</a:t>
            </a:r>
            <a:r>
              <a:rPr lang="en-US" b="1" u="sng" dirty="0">
                <a:solidFill>
                  <a:schemeClr val="bg1"/>
                </a:solidFill>
                <a:latin typeface="Goudy Old Style" panose="02020502050305020303" pitchFamily="18" charset="77"/>
              </a:rPr>
              <a:t>Wariness of Dependence in Marriage and Vulnerability in General</a:t>
            </a:r>
          </a:p>
          <a:p>
            <a:r>
              <a:rPr lang="en-US" dirty="0">
                <a:solidFill>
                  <a:schemeClr val="bg1"/>
                </a:solidFill>
                <a:latin typeface="Goudy Old Style" panose="02020502050305020303" pitchFamily="18" charset="77"/>
              </a:rPr>
              <a:t>Jane deeply regrets her “weakness” and vulnerability in that one evening with Mark and seeks to regain her cold independence of equality.</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10507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294305"/>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endParaRPr lang="en-US" i="1" dirty="0">
              <a:solidFill>
                <a:schemeClr val="bg1"/>
              </a:solidFill>
              <a:latin typeface="Goudy Old Style" panose="02020502050305020303" pitchFamily="18" charset="77"/>
            </a:endParaRPr>
          </a:p>
          <a:p>
            <a:endParaRPr lang="en-US" b="1" i="1" u="sng" dirty="0">
              <a:solidFill>
                <a:schemeClr val="bg1"/>
              </a:solidFill>
              <a:latin typeface="Goudy Old Style" panose="02020502050305020303" pitchFamily="18" charset="77"/>
              <a:ea typeface="Goudy Old Style" charset="0"/>
              <a:cs typeface="Goudy Old Style" charset="0"/>
            </a:endParaRPr>
          </a:p>
          <a:p>
            <a:pPr marL="342900" indent="-342900">
              <a:buAutoNum type="arabicPeriod"/>
            </a:pPr>
            <a:r>
              <a:rPr lang="en-US" b="1" u="sng" dirty="0">
                <a:solidFill>
                  <a:schemeClr val="bg1"/>
                </a:solidFill>
                <a:latin typeface="Goudy Old Style" panose="02020502050305020303" pitchFamily="18" charset="77"/>
                <a:ea typeface="Goudy Old Style" charset="0"/>
                <a:cs typeface="Goudy Old Style" charset="0"/>
              </a:rPr>
              <a:t>Avoid gossip and putting others down. </a:t>
            </a:r>
            <a:r>
              <a:rPr lang="en-US" dirty="0">
                <a:solidFill>
                  <a:schemeClr val="bg1"/>
                </a:solidFill>
                <a:latin typeface="Goudy Old Style" panose="02020502050305020303" pitchFamily="18" charset="77"/>
              </a:rPr>
              <a:t>Do not let any unwholesome talk come out of your mouths, but only what</a:t>
            </a:r>
          </a:p>
          <a:p>
            <a:r>
              <a:rPr lang="en-US" dirty="0">
                <a:solidFill>
                  <a:schemeClr val="bg1"/>
                </a:solidFill>
                <a:latin typeface="Goudy Old Style" panose="02020502050305020303" pitchFamily="18" charset="77"/>
              </a:rPr>
              <a:t>is helpful for building others up according to their needs, that it may benefit those who listen.</a:t>
            </a:r>
            <a:r>
              <a:rPr lang="en-US" b="1" dirty="0">
                <a:solidFill>
                  <a:schemeClr val="bg1"/>
                </a:solidFill>
                <a:latin typeface="Goudy Old Style" panose="02020502050305020303" pitchFamily="18" charset="77"/>
              </a:rPr>
              <a:t> </a:t>
            </a:r>
            <a:r>
              <a:rPr lang="en-US" sz="1400" i="1" dirty="0">
                <a:solidFill>
                  <a:schemeClr val="bg1"/>
                </a:solidFill>
                <a:latin typeface="Goudy Old Style" panose="02020502050305020303" pitchFamily="18" charset="77"/>
              </a:rPr>
              <a:t>Eph. 4:29 </a:t>
            </a:r>
            <a:r>
              <a:rPr lang="en-US" dirty="0">
                <a:solidFill>
                  <a:schemeClr val="bg1"/>
                </a:solidFill>
                <a:latin typeface="Goudy Old Style" panose="02020502050305020303" pitchFamily="18" charset="77"/>
              </a:rPr>
              <a:t>A perverse person stirs up conflict, and a gossip separates close friends. </a:t>
            </a:r>
            <a:r>
              <a:rPr lang="en-US" sz="1400" i="1" dirty="0">
                <a:solidFill>
                  <a:schemeClr val="bg1"/>
                </a:solidFill>
                <a:latin typeface="Goudy Old Style" panose="02020502050305020303" pitchFamily="18" charset="77"/>
              </a:rPr>
              <a:t>Proverbs 16:28</a:t>
            </a:r>
            <a:r>
              <a:rPr lang="en-US" sz="1400" b="1" i="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Rather, speaking the truth in love, we are to grow up in every way into him who is the head, into Christ. </a:t>
            </a:r>
            <a:r>
              <a:rPr lang="en-US" sz="1400" i="1" dirty="0">
                <a:solidFill>
                  <a:schemeClr val="bg1"/>
                </a:solidFill>
                <a:latin typeface="Goudy Old Style" panose="02020502050305020303" pitchFamily="18" charset="77"/>
              </a:rPr>
              <a:t>Eph. 4:15</a:t>
            </a:r>
          </a:p>
          <a:p>
            <a:endParaRPr lang="en-US" b="1" dirty="0">
              <a:solidFill>
                <a:schemeClr val="bg1"/>
              </a:solidFill>
              <a:latin typeface="Goudy Old Style" panose="02020502050305020303" pitchFamily="18" charset="77"/>
              <a:ea typeface="Goudy Old Style" charset="0"/>
              <a:cs typeface="Goudy Old Style" charset="0"/>
            </a:endParaRPr>
          </a:p>
          <a:p>
            <a:r>
              <a:rPr lang="en-US" b="1" dirty="0">
                <a:solidFill>
                  <a:schemeClr val="bg1"/>
                </a:solidFill>
                <a:latin typeface="Goudy Old Style" panose="02020502050305020303" pitchFamily="18" charset="77"/>
                <a:ea typeface="Goudy Old Style" charset="0"/>
                <a:cs typeface="Goudy Old Style" charset="0"/>
              </a:rPr>
              <a:t>2. </a:t>
            </a:r>
            <a:r>
              <a:rPr lang="en-US" b="1" u="sng" dirty="0">
                <a:solidFill>
                  <a:schemeClr val="bg1"/>
                </a:solidFill>
                <a:latin typeface="Goudy Old Style" panose="02020502050305020303" pitchFamily="18" charset="77"/>
                <a:ea typeface="Goudy Old Style" charset="0"/>
                <a:cs typeface="Goudy Old Style" charset="0"/>
              </a:rPr>
              <a:t>Respect the dignity and freedom of others as made in the image of God and treat them with kindness and respect. </a:t>
            </a:r>
            <a:r>
              <a:rPr lang="en-US" dirty="0">
                <a:solidFill>
                  <a:schemeClr val="bg1"/>
                </a:solidFill>
                <a:latin typeface="Goudy Old Style" panose="02020502050305020303" pitchFamily="18" charset="77"/>
              </a:rPr>
              <a:t>Then God said, “Let us make man in our image, after our likeness.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 </a:t>
            </a:r>
            <a:r>
              <a:rPr lang="en-US" sz="1400" i="1" dirty="0">
                <a:solidFill>
                  <a:schemeClr val="bg1"/>
                </a:solidFill>
                <a:latin typeface="Goudy Old Style" panose="02020502050305020303" pitchFamily="18" charset="77"/>
              </a:rPr>
              <a:t>Gen 1:26-27</a:t>
            </a:r>
            <a:r>
              <a:rPr lang="en-US" dirty="0">
                <a:solidFill>
                  <a:schemeClr val="bg1"/>
                </a:solidFill>
                <a:latin typeface="Goudy Old Style" panose="02020502050305020303" pitchFamily="18" charset="77"/>
              </a:rPr>
              <a:t>.</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Do you not know that you are God's temple and that God's Spirit dwells in you? </a:t>
            </a:r>
            <a:r>
              <a:rPr lang="en-US" sz="1400" i="1" dirty="0">
                <a:solidFill>
                  <a:schemeClr val="bg1"/>
                </a:solidFill>
                <a:latin typeface="Goudy Old Style" panose="02020502050305020303" pitchFamily="18" charset="77"/>
              </a:rPr>
              <a:t>1 Cor.3:16 </a:t>
            </a:r>
            <a:r>
              <a:rPr lang="en-US" dirty="0">
                <a:solidFill>
                  <a:schemeClr val="bg1"/>
                </a:solidFill>
                <a:latin typeface="Goudy Old Style" panose="02020502050305020303" pitchFamily="18" charset="77"/>
              </a:rPr>
              <a:t>Love must be sincere. Hate what is evil; cling to what is good. </a:t>
            </a:r>
            <a:r>
              <a:rPr lang="en-US" b="1" baseline="30000" dirty="0">
                <a:solidFill>
                  <a:schemeClr val="bg1"/>
                </a:solidFill>
                <a:latin typeface="Goudy Old Style" panose="02020502050305020303" pitchFamily="18" charset="77"/>
              </a:rPr>
              <a:t>10 </a:t>
            </a:r>
            <a:r>
              <a:rPr lang="en-US" dirty="0">
                <a:solidFill>
                  <a:schemeClr val="bg1"/>
                </a:solidFill>
                <a:latin typeface="Goudy Old Style" panose="02020502050305020303" pitchFamily="18" charset="77"/>
              </a:rPr>
              <a:t>Be devoted to one another in love. Honor one another above yourselves. </a:t>
            </a:r>
            <a:r>
              <a:rPr lang="en-US" sz="1400" i="1" dirty="0">
                <a:solidFill>
                  <a:schemeClr val="bg1"/>
                </a:solidFill>
                <a:latin typeface="Goudy Old Style" panose="02020502050305020303" pitchFamily="18" charset="77"/>
              </a:rPr>
              <a:t>Romans 12:9-10</a:t>
            </a:r>
            <a:endParaRPr lang="en-US" sz="1400" i="1" dirty="0">
              <a:latin typeface="Goudy Old Style" panose="02020502050305020303" pitchFamily="18" charset="77"/>
            </a:endParaRPr>
          </a:p>
          <a:p>
            <a:endParaRPr lang="en-US" b="1" i="1" dirty="0">
              <a:solidFill>
                <a:schemeClr val="bg1"/>
              </a:solidFill>
              <a:latin typeface="Goudy Old Style" panose="02020502050305020303" pitchFamily="18" charset="77"/>
              <a:ea typeface="Goudy Old Style" charset="0"/>
              <a:cs typeface="Goudy Old Style" charset="0"/>
            </a:endParaRPr>
          </a:p>
          <a:p>
            <a:r>
              <a:rPr lang="en-US" b="1" dirty="0">
                <a:solidFill>
                  <a:schemeClr val="bg1"/>
                </a:solidFill>
                <a:latin typeface="Goudy Old Style" panose="02020502050305020303" pitchFamily="18" charset="77"/>
                <a:ea typeface="Goudy Old Style" charset="0"/>
                <a:cs typeface="Goudy Old Style" charset="0"/>
              </a:rPr>
              <a:t>3. </a:t>
            </a:r>
            <a:r>
              <a:rPr lang="en-US" b="1" u="sng" dirty="0">
                <a:solidFill>
                  <a:schemeClr val="bg1"/>
                </a:solidFill>
                <a:latin typeface="Goudy Old Style" panose="02020502050305020303" pitchFamily="18" charset="77"/>
                <a:ea typeface="Goudy Old Style" charset="0"/>
                <a:cs typeface="Goudy Old Style" charset="0"/>
              </a:rPr>
              <a:t>Strive to be clear and empathic communicator, using your words carefully and being clear what you mean. Resist passive aggressive language and innuendo and half-truths. </a:t>
            </a:r>
            <a:r>
              <a:rPr lang="en-US" b="1" baseline="30000" dirty="0">
                <a:solidFill>
                  <a:schemeClr val="bg1"/>
                </a:solidFill>
                <a:latin typeface="Goudy Old Style" panose="02020502050305020303" pitchFamily="18" charset="77"/>
              </a:rPr>
              <a:t>37 </a:t>
            </a:r>
            <a:r>
              <a:rPr lang="en-US" dirty="0">
                <a:solidFill>
                  <a:schemeClr val="bg1"/>
                </a:solidFill>
                <a:latin typeface="Goudy Old Style" panose="02020502050305020303" pitchFamily="18" charset="77"/>
              </a:rPr>
              <a:t>Let what you say be simply ‘Yes’ or ‘No’; anything more than this comes from evil. </a:t>
            </a:r>
            <a:r>
              <a:rPr lang="en-US" sz="1400" i="1" dirty="0">
                <a:solidFill>
                  <a:schemeClr val="bg1"/>
                </a:solidFill>
                <a:latin typeface="Goudy Old Style" panose="02020502050305020303" pitchFamily="18" charset="77"/>
              </a:rPr>
              <a:t>Mt 5:37 </a:t>
            </a:r>
            <a:r>
              <a:rPr lang="en-US" dirty="0">
                <a:solidFill>
                  <a:schemeClr val="bg1"/>
                </a:solidFill>
                <a:latin typeface="Goudy Old Style" panose="02020502050305020303" pitchFamily="18" charset="77"/>
              </a:rPr>
              <a:t>In view of what he has made us then, dear brothers, let every man be quick to listen but slow to use his tongue, and slow to lose his temper. For man’s temper is never the means of achieving God’s true goodness</a:t>
            </a:r>
            <a:r>
              <a:rPr lang="en-US" sz="1400" i="1" dirty="0">
                <a:solidFill>
                  <a:schemeClr val="bg1"/>
                </a:solidFill>
                <a:latin typeface="Goudy Old Style" panose="02020502050305020303" pitchFamily="18" charset="77"/>
              </a:rPr>
              <a:t>. James 1:19 JBP </a:t>
            </a:r>
            <a:r>
              <a:rPr lang="en-US" dirty="0">
                <a:solidFill>
                  <a:schemeClr val="bg1"/>
                </a:solidFill>
                <a:latin typeface="Goudy Old Style" panose="02020502050305020303" pitchFamily="18" charset="77"/>
              </a:rPr>
              <a:t>Therefore each of you must put </a:t>
            </a:r>
            <a:r>
              <a:rPr lang="en-US" b="1" dirty="0">
                <a:solidFill>
                  <a:schemeClr val="bg1"/>
                </a:solidFill>
                <a:latin typeface="Goudy Old Style" panose="02020502050305020303" pitchFamily="18" charset="77"/>
              </a:rPr>
              <a:t>off falsehood</a:t>
            </a:r>
            <a:r>
              <a:rPr lang="en-US" dirty="0">
                <a:solidFill>
                  <a:schemeClr val="bg1"/>
                </a:solidFill>
                <a:latin typeface="Goudy Old Style" panose="02020502050305020303" pitchFamily="18" charset="77"/>
              </a:rPr>
              <a:t> and speak truthfully to his neighbor, for we are all members of one another. </a:t>
            </a:r>
            <a:r>
              <a:rPr lang="en-US" sz="1400" i="1" dirty="0">
                <a:solidFill>
                  <a:schemeClr val="bg1"/>
                </a:solidFill>
                <a:latin typeface="Goudy Old Style" panose="02020502050305020303" pitchFamily="18" charset="77"/>
              </a:rPr>
              <a:t>Ephesians 4:31 </a:t>
            </a:r>
            <a:r>
              <a:rPr lang="en-US" dirty="0">
                <a:solidFill>
                  <a:schemeClr val="bg1"/>
                </a:solidFill>
                <a:latin typeface="Goudy Old Style" panose="02020502050305020303" pitchFamily="18" charset="77"/>
              </a:rPr>
              <a:t>And as you wish that others would do to you, do so to them. </a:t>
            </a:r>
            <a:r>
              <a:rPr lang="en-US" sz="1400" i="1" dirty="0">
                <a:solidFill>
                  <a:schemeClr val="bg1"/>
                </a:solidFill>
                <a:latin typeface="Goudy Old Style" panose="02020502050305020303" pitchFamily="18" charset="77"/>
              </a:rPr>
              <a:t>Luke 6:31</a:t>
            </a:r>
            <a:endParaRPr lang="en-US" sz="1400" b="1" i="1" dirty="0">
              <a:solidFill>
                <a:schemeClr val="bg1"/>
              </a:solidFill>
              <a:latin typeface="Goudy Old Style" panose="02020502050305020303" pitchFamily="18" charset="77"/>
              <a:ea typeface="Goudy Old Style" charset="0"/>
              <a:cs typeface="Goudy Old Style" charset="0"/>
            </a:endParaRPr>
          </a:p>
          <a:p>
            <a:endParaRPr lang="en-US" b="1" dirty="0">
              <a:solidFill>
                <a:schemeClr val="bg1"/>
              </a:solidFill>
              <a:latin typeface="Goudy Old Style" panose="02020502050305020303" pitchFamily="18" charset="77"/>
              <a:ea typeface="Goudy Old Style" charset="0"/>
              <a:cs typeface="Goudy Old Style" charset="0"/>
            </a:endParaRPr>
          </a:p>
        </p:txBody>
      </p:sp>
    </p:spTree>
    <p:extLst>
      <p:ext uri="{BB962C8B-B14F-4D97-AF65-F5344CB8AC3E}">
        <p14:creationId xmlns:p14="http://schemas.microsoft.com/office/powerpoint/2010/main" val="133741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7"/>
            <a:ext cx="719527" cy="1823354"/>
          </a:xfrm>
          <a:prstGeom prst="rect">
            <a:avLst/>
          </a:prstGeom>
        </p:spPr>
      </p:pic>
      <p:sp>
        <p:nvSpPr>
          <p:cNvPr id="6" name="Rectangle 5"/>
          <p:cNvSpPr/>
          <p:nvPr/>
        </p:nvSpPr>
        <p:spPr>
          <a:xfrm>
            <a:off x="959370" y="0"/>
            <a:ext cx="11232630" cy="9510296"/>
          </a:xfrm>
          <a:prstGeom prst="rect">
            <a:avLst/>
          </a:prstGeom>
        </p:spPr>
        <p:txBody>
          <a:bodyPr wrap="square">
            <a:spAutoFit/>
          </a:bodyPr>
          <a:lstStyle/>
          <a:p>
            <a:r>
              <a:rPr lang="en-US" b="1" dirty="0">
                <a:solidFill>
                  <a:schemeClr val="bg1"/>
                </a:solidFill>
                <a:latin typeface="Goudy Old Style" panose="02020502050305020303" pitchFamily="18" charset="77"/>
                <a:ea typeface="Goudy Old Style" charset="0"/>
                <a:cs typeface="Goudy Old Style" charset="0"/>
              </a:rPr>
              <a:t>4. </a:t>
            </a:r>
            <a:r>
              <a:rPr lang="en-US" b="1" u="sng" dirty="0">
                <a:solidFill>
                  <a:schemeClr val="bg1"/>
                </a:solidFill>
                <a:latin typeface="Goudy Old Style" panose="02020502050305020303" pitchFamily="18" charset="77"/>
                <a:ea typeface="Goudy Old Style" charset="0"/>
                <a:cs typeface="Goudy Old Style" charset="0"/>
              </a:rPr>
              <a:t>Embrace the fullness of what it means to be made in the image of God as a human being, the summit of God’s creation, and resist ideas and practices that seek to treat humans as animals or cogs in a machine. </a:t>
            </a:r>
            <a:r>
              <a:rPr lang="en-US" dirty="0">
                <a:solidFill>
                  <a:schemeClr val="bg1"/>
                </a:solidFill>
                <a:latin typeface="Goudy Old Style" panose="02020502050305020303" pitchFamily="18" charset="77"/>
              </a:rPr>
              <a:t>When I look at your heavens, the work of your fingers, the moon and the stars, which you have set in place,</a:t>
            </a:r>
            <a:r>
              <a:rPr lang="en-US" b="1" baseline="30000"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what is man that you are mindful of him, and the son of man that you care for him? Yet you have made him a little lower than the heavenly beings</a:t>
            </a:r>
            <a:r>
              <a:rPr lang="en-US" baseline="30000"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and crowned him with glory and honor. You have given him dominion over the works of your hands; you have put all things under his feet, all sheep and oxen, and also the beasts of the field, the birds of the heavens, and the fish of the sea, whatever passes along the paths of the seas.—</a:t>
            </a:r>
            <a:r>
              <a:rPr lang="en-US" i="1" dirty="0">
                <a:solidFill>
                  <a:schemeClr val="bg1"/>
                </a:solidFill>
                <a:latin typeface="Goudy Old Style" panose="02020502050305020303" pitchFamily="18" charset="77"/>
              </a:rPr>
              <a:t>Psalm 8</a:t>
            </a:r>
          </a:p>
          <a:p>
            <a:r>
              <a:rPr lang="en-US" sz="1400" i="1" dirty="0">
                <a:solidFill>
                  <a:schemeClr val="bg1"/>
                </a:solidFill>
                <a:latin typeface="Arial" panose="020B0604020202020204" pitchFamily="34" charset="0"/>
                <a:cs typeface="Arial" panose="020B0604020202020204" pitchFamily="34" charset="0"/>
              </a:rPr>
              <a:t>Two points of view about being human: “…one believes that men are going to live for ever, that they were created by God and so built that they can find their true and lasting happiness only by being united to God, that they have gone badly off the rails, and that obedient faith in Christ is the only way back. The other believes that men are an accidental result of the blind workings of matter, that they started as mere animals and have more or less steadily improved, that they are going to live for about seventy years, that their happiness is fully attainable by good social services and political </a:t>
            </a:r>
            <a:r>
              <a:rPr lang="en-US" sz="1400" i="1" dirty="0" err="1">
                <a:solidFill>
                  <a:schemeClr val="bg1"/>
                </a:solidFill>
                <a:latin typeface="Arial" panose="020B0604020202020204" pitchFamily="34" charset="0"/>
                <a:cs typeface="Arial" panose="020B0604020202020204" pitchFamily="34" charset="0"/>
              </a:rPr>
              <a:t>organisations</a:t>
            </a:r>
            <a:r>
              <a:rPr lang="en-US" sz="1400" i="1" dirty="0">
                <a:solidFill>
                  <a:schemeClr val="bg1"/>
                </a:solidFill>
                <a:latin typeface="Arial" panose="020B0604020202020204" pitchFamily="34" charset="0"/>
                <a:cs typeface="Arial" panose="020B0604020202020204" pitchFamily="34" charset="0"/>
              </a:rPr>
              <a:t>, and that everything else (e.g., vivisection, birth-control, the judicial system, education) is to be judged to be 'good' or 'bad' simply in so far as it helps or hinders that kind of 'happiness’.” --Lewis, “Man or Rabbit?”</a:t>
            </a:r>
          </a:p>
          <a:p>
            <a:endParaRPr lang="en-US" sz="1400" b="1" i="1" dirty="0">
              <a:solidFill>
                <a:schemeClr val="bg1"/>
              </a:solidFill>
              <a:latin typeface="Arial" panose="020B0604020202020204" pitchFamily="34" charset="0"/>
              <a:ea typeface="Goudy Old Style" charset="0"/>
              <a:cs typeface="Arial" panose="020B0604020202020204" pitchFamily="34" charset="0"/>
            </a:endParaRPr>
          </a:p>
          <a:p>
            <a:r>
              <a:rPr lang="en-US" b="1" dirty="0">
                <a:solidFill>
                  <a:schemeClr val="bg1"/>
                </a:solidFill>
                <a:latin typeface="Goudy Old Style" panose="02020502050305020303" pitchFamily="18" charset="77"/>
                <a:ea typeface="Goudy Old Style" charset="0"/>
                <a:cs typeface="Goudy Old Style" charset="0"/>
              </a:rPr>
              <a:t>5. </a:t>
            </a:r>
            <a:r>
              <a:rPr lang="en-US" b="1" u="sng" dirty="0">
                <a:solidFill>
                  <a:schemeClr val="bg1"/>
                </a:solidFill>
                <a:latin typeface="Goudy Old Style" panose="02020502050305020303" pitchFamily="18" charset="77"/>
                <a:ea typeface="Goudy Old Style" charset="0"/>
                <a:cs typeface="Goudy Old Style" charset="0"/>
              </a:rPr>
              <a:t>Seek the Lordship of Christ in your own life and pray for His Will to be done in the world, rejecting the idea that there is any wisdom or plan superior to that of the Lord. </a:t>
            </a:r>
            <a:r>
              <a:rPr lang="en-US" dirty="0">
                <a:solidFill>
                  <a:schemeClr val="bg1"/>
                </a:solidFill>
                <a:latin typeface="Goudy Old Style" panose="02020502050305020303" pitchFamily="18" charset="77"/>
              </a:rPr>
              <a:t>For by him all things were created, in heaven and on earth, visible and invisible, whether thrones or dominions or rulers or authorities—all things were created through him and for him. </a:t>
            </a:r>
            <a:r>
              <a:rPr lang="en-US" sz="1400" i="1" dirty="0">
                <a:solidFill>
                  <a:schemeClr val="bg1"/>
                </a:solidFill>
                <a:latin typeface="Goudy Old Style" panose="02020502050305020303" pitchFamily="18" charset="77"/>
              </a:rPr>
              <a:t>Col. 1:16 </a:t>
            </a:r>
            <a:r>
              <a:rPr lang="en-US" dirty="0">
                <a:solidFill>
                  <a:schemeClr val="bg1"/>
                </a:solidFill>
                <a:latin typeface="Goudy Old Style" panose="02020502050305020303" pitchFamily="18" charset="77"/>
              </a:rPr>
              <a:t>I appeal to you therefore, brothers, by the mercies of God, to present your bodies as a living sacrifice, holy and acceptable to God, which is your spiritual worship. Do not be conformed to this world, but be transformed by the renewal of your mind, that by testing you may discern what is the will of God, what is good and acceptable and perfect. </a:t>
            </a:r>
            <a:r>
              <a:rPr lang="en-US" sz="1400" i="1" dirty="0">
                <a:solidFill>
                  <a:schemeClr val="bg1"/>
                </a:solidFill>
                <a:latin typeface="Goudy Old Style" panose="02020502050305020303" pitchFamily="18" charset="77"/>
              </a:rPr>
              <a:t>Romans 12:1-2</a:t>
            </a:r>
          </a:p>
          <a:p>
            <a:br>
              <a:rPr lang="en-US" dirty="0"/>
            </a:br>
            <a:r>
              <a:rPr lang="en-US" b="1" dirty="0">
                <a:solidFill>
                  <a:schemeClr val="bg1"/>
                </a:solidFill>
                <a:latin typeface="Goudy Old Style" panose="02020502050305020303" pitchFamily="18" charset="77"/>
              </a:rPr>
              <a:t>6</a:t>
            </a:r>
            <a:r>
              <a:rPr lang="en-US" b="1" dirty="0">
                <a:solidFill>
                  <a:schemeClr val="bg1"/>
                </a:solidFill>
                <a:latin typeface="Goudy Old Style" panose="02020502050305020303" pitchFamily="18" charset="77"/>
                <a:ea typeface="Goudy Old Style" charset="0"/>
                <a:cs typeface="Goudy Old Style" charset="0"/>
              </a:rPr>
              <a:t>. </a:t>
            </a:r>
            <a:r>
              <a:rPr lang="en-US" b="1" u="sng" dirty="0">
                <a:solidFill>
                  <a:schemeClr val="bg1"/>
                </a:solidFill>
                <a:latin typeface="Goudy Old Style" panose="02020502050305020303" pitchFamily="18" charset="77"/>
                <a:ea typeface="Goudy Old Style" charset="0"/>
                <a:cs typeface="Goudy Old Style" charset="0"/>
              </a:rPr>
              <a:t>Practice </a:t>
            </a:r>
            <a:r>
              <a:rPr lang="en-US" b="1" u="sng" dirty="0" err="1">
                <a:solidFill>
                  <a:schemeClr val="bg1"/>
                </a:solidFill>
                <a:latin typeface="Goudy Old Style" panose="02020502050305020303" pitchFamily="18" charset="77"/>
                <a:ea typeface="Goudy Old Style" charset="0"/>
                <a:cs typeface="Goudy Old Style" charset="0"/>
              </a:rPr>
              <a:t>vulnerabilty</a:t>
            </a:r>
            <a:r>
              <a:rPr lang="en-US" b="1" u="sng" dirty="0">
                <a:solidFill>
                  <a:schemeClr val="bg1"/>
                </a:solidFill>
                <a:latin typeface="Goudy Old Style" panose="02020502050305020303" pitchFamily="18" charset="77"/>
                <a:ea typeface="Goudy Old Style" charset="0"/>
                <a:cs typeface="Goudy Old Style" charset="0"/>
              </a:rPr>
              <a:t> in key relationships, learning to share your burdens and to bear those of the ones you love. </a:t>
            </a:r>
            <a:r>
              <a:rPr lang="en-US" dirty="0">
                <a:solidFill>
                  <a:schemeClr val="bg1"/>
                </a:solidFill>
                <a:latin typeface="Goudy Old Style" panose="02020502050305020303" pitchFamily="18" charset="77"/>
              </a:rPr>
              <a:t>Therefore, confess your sins to one another and pray for one another, that you may be healed. The prayer of a righteous person has great power as it is working</a:t>
            </a:r>
            <a:r>
              <a:rPr lang="en-US" sz="1400" i="1" dirty="0">
                <a:solidFill>
                  <a:schemeClr val="bg1"/>
                </a:solidFill>
                <a:latin typeface="Goudy Old Style" panose="02020502050305020303" pitchFamily="18" charset="77"/>
              </a:rPr>
              <a:t>. James 5:16 </a:t>
            </a:r>
            <a:r>
              <a:rPr lang="en-US" dirty="0">
                <a:solidFill>
                  <a:schemeClr val="bg1"/>
                </a:solidFill>
                <a:latin typeface="Goudy Old Style" panose="02020502050305020303" pitchFamily="18" charset="77"/>
              </a:rPr>
              <a:t>Bear one another's burdens, and so fulfill the law of Christ. </a:t>
            </a:r>
            <a:r>
              <a:rPr lang="en-US" sz="1400" i="1" dirty="0">
                <a:solidFill>
                  <a:schemeClr val="bg1"/>
                </a:solidFill>
                <a:latin typeface="Goudy Old Style" panose="02020502050305020303" pitchFamily="18" charset="77"/>
              </a:rPr>
              <a:t>Gal. </a:t>
            </a:r>
            <a:r>
              <a:rPr lang="en-US" i="1" dirty="0">
                <a:solidFill>
                  <a:schemeClr val="bg1"/>
                </a:solidFill>
                <a:latin typeface="Goudy Old Style" panose="02020502050305020303" pitchFamily="18" charset="77"/>
              </a:rPr>
              <a:t>6:2 </a:t>
            </a:r>
            <a:r>
              <a:rPr lang="en-US" dirty="0">
                <a:solidFill>
                  <a:schemeClr val="bg1"/>
                </a:solidFill>
                <a:latin typeface="Goudy Old Style" panose="02020502050305020303" pitchFamily="18" charset="77"/>
              </a:rPr>
              <a:t>But he said to me, “My grace is sufficient for you, for my power is made perfect in weakness.” Therefore, I will boast all the more gladly of my weaknesses, so that the power of Christ may rest upon me. </a:t>
            </a:r>
            <a:r>
              <a:rPr lang="en-US" i="1" dirty="0">
                <a:solidFill>
                  <a:schemeClr val="bg1"/>
                </a:solidFill>
                <a:latin typeface="Goudy Old Style" panose="02020502050305020303" pitchFamily="18" charset="77"/>
              </a:rPr>
              <a:t>2 Cor. 12:9</a:t>
            </a:r>
          </a:p>
          <a:p>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endParaRPr lang="en-US" sz="1400" i="1" dirty="0">
              <a:solidFill>
                <a:schemeClr val="bg1"/>
              </a:solidFill>
              <a:latin typeface="Goudy Old Style" panose="02020502050305020303" pitchFamily="18" charset="77"/>
            </a:endParaRPr>
          </a:p>
          <a:p>
            <a:br>
              <a:rPr lang="en-US" dirty="0"/>
            </a:br>
            <a:endParaRPr lang="en-US" dirty="0"/>
          </a:p>
          <a:p>
            <a:endParaRPr lang="en-US" sz="1400" i="1" dirty="0">
              <a:solidFill>
                <a:schemeClr val="bg1"/>
              </a:solidFill>
              <a:latin typeface="Goudy Old Style" panose="02020502050305020303" pitchFamily="18" charset="77"/>
            </a:endParaRPr>
          </a:p>
          <a:p>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a typeface="Goudy Old Style" charset="0"/>
              <a:cs typeface="Goudy Old Style" charset="0"/>
            </a:endParaRPr>
          </a:p>
          <a:p>
            <a:endParaRPr lang="en-US" b="1" dirty="0">
              <a:solidFill>
                <a:schemeClr val="bg1"/>
              </a:solidFill>
              <a:latin typeface="Goudy Old Style" panose="02020502050305020303" pitchFamily="18" charset="77"/>
              <a:ea typeface="Goudy Old Style" charset="0"/>
              <a:cs typeface="Goudy Old Style" charset="0"/>
            </a:endParaRPr>
          </a:p>
        </p:txBody>
      </p:sp>
    </p:spTree>
    <p:extLst>
      <p:ext uri="{BB962C8B-B14F-4D97-AF65-F5344CB8AC3E}">
        <p14:creationId xmlns:p14="http://schemas.microsoft.com/office/powerpoint/2010/main" val="375800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263527"/>
          </a:xfrm>
          <a:prstGeom prst="rect">
            <a:avLst/>
          </a:prstGeom>
        </p:spPr>
        <p:txBody>
          <a:bodyPr wrap="square">
            <a:spAutoFit/>
          </a:bodyPr>
          <a:lstStyle/>
          <a:p>
            <a:r>
              <a:rPr lang="en-US" sz="1600" b="1" i="1" dirty="0">
                <a:solidFill>
                  <a:schemeClr val="bg1"/>
                </a:solidFill>
                <a:latin typeface="Goudy Old Style" panose="02020502050305020303" pitchFamily="18" charset="77"/>
              </a:rPr>
              <a:t>How Can I Keep from Singing?</a:t>
            </a:r>
          </a:p>
          <a:p>
            <a:endParaRPr lang="en-US" sz="1600" dirty="0">
              <a:solidFill>
                <a:schemeClr val="bg1"/>
              </a:solidFill>
              <a:latin typeface="Goudy Old Style" panose="02020502050305020303" pitchFamily="18" charset="77"/>
            </a:endParaRPr>
          </a:p>
          <a:p>
            <a:r>
              <a:rPr lang="en-US" sz="1600" dirty="0">
                <a:solidFill>
                  <a:schemeClr val="bg1"/>
                </a:solidFill>
                <a:latin typeface="Goudy Old Style" panose="02020502050305020303" pitchFamily="18" charset="77"/>
              </a:rPr>
              <a:t>My life flows on in endless song </a:t>
            </a:r>
          </a:p>
          <a:p>
            <a:r>
              <a:rPr lang="en-US" sz="1600" dirty="0">
                <a:solidFill>
                  <a:schemeClr val="bg1"/>
                </a:solidFill>
                <a:latin typeface="Goudy Old Style" panose="02020502050305020303" pitchFamily="18" charset="77"/>
              </a:rPr>
              <a:t>Above earth’s lamentation </a:t>
            </a:r>
          </a:p>
          <a:p>
            <a:r>
              <a:rPr lang="en-US" sz="1600" dirty="0">
                <a:solidFill>
                  <a:schemeClr val="bg1"/>
                </a:solidFill>
                <a:latin typeface="Goudy Old Style" panose="02020502050305020303" pitchFamily="18" charset="77"/>
              </a:rPr>
              <a:t>I hear the sweet though far off hymn </a:t>
            </a:r>
          </a:p>
          <a:p>
            <a:r>
              <a:rPr lang="en-US" sz="1600" dirty="0">
                <a:solidFill>
                  <a:schemeClr val="bg1"/>
                </a:solidFill>
                <a:latin typeface="Goudy Old Style" panose="02020502050305020303" pitchFamily="18" charset="77"/>
              </a:rPr>
              <a:t>That hails a new creation </a:t>
            </a:r>
          </a:p>
          <a:p>
            <a:r>
              <a:rPr lang="en-US" sz="1600" dirty="0">
                <a:solidFill>
                  <a:schemeClr val="bg1"/>
                </a:solidFill>
                <a:latin typeface="Goudy Old Style" panose="02020502050305020303" pitchFamily="18" charset="77"/>
              </a:rPr>
              <a:t>Through all the tumult and the strife </a:t>
            </a:r>
          </a:p>
          <a:p>
            <a:r>
              <a:rPr lang="en-US" sz="1600" dirty="0">
                <a:solidFill>
                  <a:schemeClr val="bg1"/>
                </a:solidFill>
                <a:latin typeface="Goudy Old Style" panose="02020502050305020303" pitchFamily="18" charset="77"/>
              </a:rPr>
              <a:t>I hear the music ringing </a:t>
            </a:r>
          </a:p>
          <a:p>
            <a:r>
              <a:rPr lang="en-US" sz="1600" dirty="0">
                <a:solidFill>
                  <a:schemeClr val="bg1"/>
                </a:solidFill>
                <a:latin typeface="Goudy Old Style" panose="02020502050305020303" pitchFamily="18" charset="77"/>
              </a:rPr>
              <a:t>It finds an echo in my soul </a:t>
            </a:r>
          </a:p>
          <a:p>
            <a:r>
              <a:rPr lang="en-US" sz="1600" dirty="0">
                <a:solidFill>
                  <a:schemeClr val="bg1"/>
                </a:solidFill>
                <a:latin typeface="Goudy Old Style" panose="02020502050305020303" pitchFamily="18" charset="77"/>
              </a:rPr>
              <a:t>How can I keep from singing </a:t>
            </a:r>
          </a:p>
          <a:p>
            <a:endParaRPr lang="en-US" sz="1600" dirty="0">
              <a:solidFill>
                <a:schemeClr val="bg1"/>
              </a:solidFill>
              <a:latin typeface="Goudy Old Style" panose="02020502050305020303" pitchFamily="18" charset="77"/>
            </a:endParaRPr>
          </a:p>
          <a:p>
            <a:r>
              <a:rPr lang="en-US" sz="1600" dirty="0">
                <a:solidFill>
                  <a:schemeClr val="bg1"/>
                </a:solidFill>
                <a:latin typeface="Goudy Old Style" panose="02020502050305020303" pitchFamily="18" charset="77"/>
              </a:rPr>
              <a:t>What though my joys and comforts die </a:t>
            </a:r>
          </a:p>
          <a:p>
            <a:r>
              <a:rPr lang="en-US" sz="1600" dirty="0">
                <a:solidFill>
                  <a:schemeClr val="bg1"/>
                </a:solidFill>
                <a:latin typeface="Goudy Old Style" panose="02020502050305020303" pitchFamily="18" charset="77"/>
              </a:rPr>
              <a:t>The Lord my Savior </a:t>
            </a:r>
            <a:r>
              <a:rPr lang="en-US" sz="1600" dirty="0" err="1">
                <a:solidFill>
                  <a:schemeClr val="bg1"/>
                </a:solidFill>
                <a:latin typeface="Goudy Old Style" panose="02020502050305020303" pitchFamily="18" charset="77"/>
              </a:rPr>
              <a:t>liveth</a:t>
            </a:r>
            <a:r>
              <a:rPr lang="en-US" sz="1600" dirty="0">
                <a:solidFill>
                  <a:schemeClr val="bg1"/>
                </a:solidFill>
                <a:latin typeface="Goudy Old Style" panose="02020502050305020303" pitchFamily="18" charset="77"/>
              </a:rPr>
              <a:t> </a:t>
            </a:r>
          </a:p>
          <a:p>
            <a:r>
              <a:rPr lang="en-US" sz="1600" dirty="0">
                <a:solidFill>
                  <a:schemeClr val="bg1"/>
                </a:solidFill>
                <a:latin typeface="Goudy Old Style" panose="02020502050305020303" pitchFamily="18" charset="77"/>
              </a:rPr>
              <a:t>What though the darkness gather round </a:t>
            </a:r>
          </a:p>
          <a:p>
            <a:r>
              <a:rPr lang="en-US" sz="1600" dirty="0">
                <a:solidFill>
                  <a:schemeClr val="bg1"/>
                </a:solidFill>
                <a:latin typeface="Goudy Old Style" panose="02020502050305020303" pitchFamily="18" charset="77"/>
              </a:rPr>
              <a:t>Songs in the night He giveth </a:t>
            </a:r>
          </a:p>
          <a:p>
            <a:r>
              <a:rPr lang="en-US" sz="1600" dirty="0">
                <a:solidFill>
                  <a:schemeClr val="bg1"/>
                </a:solidFill>
                <a:latin typeface="Goudy Old Style" panose="02020502050305020303" pitchFamily="18" charset="77"/>
              </a:rPr>
              <a:t>No storm can shake my inmost calm </a:t>
            </a:r>
          </a:p>
          <a:p>
            <a:r>
              <a:rPr lang="en-US" sz="1600" dirty="0">
                <a:solidFill>
                  <a:schemeClr val="bg1"/>
                </a:solidFill>
                <a:latin typeface="Goudy Old Style" panose="02020502050305020303" pitchFamily="18" charset="77"/>
              </a:rPr>
              <a:t>While to that refuge clinging </a:t>
            </a:r>
          </a:p>
          <a:p>
            <a:r>
              <a:rPr lang="en-US" sz="1600" dirty="0">
                <a:solidFill>
                  <a:schemeClr val="bg1"/>
                </a:solidFill>
                <a:latin typeface="Goudy Old Style" panose="02020502050305020303" pitchFamily="18" charset="77"/>
              </a:rPr>
              <a:t>Since Christ is Lord of Heav’n and earth </a:t>
            </a:r>
          </a:p>
          <a:p>
            <a:r>
              <a:rPr lang="en-US" sz="1600" dirty="0">
                <a:solidFill>
                  <a:schemeClr val="bg1"/>
                </a:solidFill>
                <a:latin typeface="Goudy Old Style" panose="02020502050305020303" pitchFamily="18" charset="77"/>
              </a:rPr>
              <a:t>How can I keep from singing </a:t>
            </a:r>
          </a:p>
          <a:p>
            <a:endParaRPr lang="en-US" sz="1600" dirty="0">
              <a:solidFill>
                <a:schemeClr val="bg1"/>
              </a:solidFill>
              <a:latin typeface="Goudy Old Style" panose="02020502050305020303" pitchFamily="18" charset="77"/>
            </a:endParaRPr>
          </a:p>
          <a:p>
            <a:r>
              <a:rPr lang="en-US" sz="1600" dirty="0">
                <a:solidFill>
                  <a:schemeClr val="bg1"/>
                </a:solidFill>
                <a:latin typeface="Goudy Old Style" panose="02020502050305020303" pitchFamily="18" charset="77"/>
              </a:rPr>
              <a:t>I lift mine eyes the cloud grows thin </a:t>
            </a:r>
          </a:p>
          <a:p>
            <a:r>
              <a:rPr lang="en-US" sz="1600" dirty="0">
                <a:solidFill>
                  <a:schemeClr val="bg1"/>
                </a:solidFill>
                <a:latin typeface="Goudy Old Style" panose="02020502050305020303" pitchFamily="18" charset="77"/>
              </a:rPr>
              <a:t>I see the blue above it </a:t>
            </a:r>
          </a:p>
          <a:p>
            <a:r>
              <a:rPr lang="en-US" sz="1600" dirty="0">
                <a:solidFill>
                  <a:schemeClr val="bg1"/>
                </a:solidFill>
                <a:latin typeface="Goudy Old Style" panose="02020502050305020303" pitchFamily="18" charset="77"/>
              </a:rPr>
              <a:t>And day by day this pathway </a:t>
            </a:r>
            <a:r>
              <a:rPr lang="en-US" sz="1600" dirty="0" err="1">
                <a:solidFill>
                  <a:schemeClr val="bg1"/>
                </a:solidFill>
                <a:latin typeface="Goudy Old Style" panose="02020502050305020303" pitchFamily="18" charset="77"/>
              </a:rPr>
              <a:t>smoothes</a:t>
            </a:r>
            <a:r>
              <a:rPr lang="en-US" sz="1600" dirty="0">
                <a:solidFill>
                  <a:schemeClr val="bg1"/>
                </a:solidFill>
                <a:latin typeface="Goudy Old Style" panose="02020502050305020303" pitchFamily="18" charset="77"/>
              </a:rPr>
              <a:t> </a:t>
            </a:r>
          </a:p>
          <a:p>
            <a:r>
              <a:rPr lang="en-US" sz="1600" dirty="0">
                <a:solidFill>
                  <a:schemeClr val="bg1"/>
                </a:solidFill>
                <a:latin typeface="Goudy Old Style" panose="02020502050305020303" pitchFamily="18" charset="77"/>
              </a:rPr>
              <a:t>Since first I learned to love t </a:t>
            </a:r>
          </a:p>
          <a:p>
            <a:r>
              <a:rPr lang="en-US" sz="1600" dirty="0">
                <a:solidFill>
                  <a:schemeClr val="bg1"/>
                </a:solidFill>
                <a:latin typeface="Goudy Old Style" panose="02020502050305020303" pitchFamily="18" charset="77"/>
              </a:rPr>
              <a:t>The peace of Christ makes fresh my heart </a:t>
            </a:r>
          </a:p>
          <a:p>
            <a:r>
              <a:rPr lang="en-US" sz="1600" dirty="0">
                <a:solidFill>
                  <a:schemeClr val="bg1"/>
                </a:solidFill>
                <a:latin typeface="Goudy Old Style" panose="02020502050305020303" pitchFamily="18" charset="77"/>
              </a:rPr>
              <a:t>A fountain ever springing </a:t>
            </a:r>
          </a:p>
          <a:p>
            <a:r>
              <a:rPr lang="en-US" sz="1600" dirty="0">
                <a:solidFill>
                  <a:schemeClr val="bg1"/>
                </a:solidFill>
                <a:latin typeface="Goudy Old Style" panose="02020502050305020303" pitchFamily="18" charset="77"/>
              </a:rPr>
              <a:t>All things are mine since I am His </a:t>
            </a:r>
          </a:p>
          <a:p>
            <a:r>
              <a:rPr lang="en-US" sz="1600" dirty="0">
                <a:solidFill>
                  <a:schemeClr val="bg1"/>
                </a:solidFill>
                <a:latin typeface="Goudy Old Style" panose="02020502050305020303" pitchFamily="18" charset="77"/>
              </a:rPr>
              <a:t>How can I keep from singing?</a:t>
            </a:r>
            <a:endParaRPr lang="en-US" sz="1600" i="1" dirty="0">
              <a:solidFill>
                <a:schemeClr val="bg1"/>
              </a:solidFill>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359235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226388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533105"/>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p>
          <a:p>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Once on Mars he escapes, hides in a Martian village, and learns to speak the local language. He learns that each planet has its own tutelary spirit—essentially an angel or archangel—called an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who rules under the authority of God. Earth, unfortunately, is the central battleground between Good and Evil and is ruled by a fallen angel, a dark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a:t>
            </a:r>
          </a:p>
          <a:p>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malevolent purposes. To find him they need the services of a ‘seer’; Jane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the wife of Mark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a shallow young sociologist entrapped by promises of power, money, and above all membership in the secret, elite clique that controls the N.I.C.E. Ransom leads a small eccentric company of friends who, with the aid of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take on and defeat them.”</a:t>
            </a:r>
            <a:endParaRPr lang="en-US" sz="1750" b="1" dirty="0">
              <a:solidFill>
                <a:schemeClr val="bg1"/>
              </a:solidFill>
              <a:latin typeface="Goudy Old Style" panose="02020502050305020303" pitchFamily="18" charset="77"/>
              <a:ea typeface="Goudy Old Style" charset="0"/>
              <a:cs typeface="Goudy Old Style" charset="0"/>
            </a:endParaRPr>
          </a:p>
          <a:p>
            <a:pPr algn="ctr"/>
            <a:endParaRPr lang="en-US" sz="1750" b="1" dirty="0">
              <a:solidFill>
                <a:schemeClr val="bg1"/>
              </a:solidFill>
              <a:latin typeface="Goudy Old Style" panose="02020502050305020303" pitchFamily="18" charset="77"/>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r>
              <a:rPr lang="en-US" dirty="0">
                <a:solidFill>
                  <a:schemeClr val="bg1"/>
                </a:solidFill>
                <a:effectLst/>
                <a:latin typeface="Goudy Old Style" panose="02020502050305020303" pitchFamily="18" charset="77"/>
                <a:ea typeface="Arial" charset="0"/>
                <a:cs typeface="Arial" charset="0"/>
              </a:rPr>
              <a:t>--</a:t>
            </a: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r>
              <a:rPr lang="en-US" sz="3600" b="1" dirty="0">
                <a:latin typeface="Goudy Old Style" charset="0"/>
                <a:ea typeface="Goudy Old Style" charset="0"/>
                <a:cs typeface="Goudy Old Style" charset="0"/>
              </a:rPr>
              <a:t>--</a:t>
            </a: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571303"/>
          </a:xfrm>
          <a:prstGeom prst="rect">
            <a:avLst/>
          </a:prstGeom>
        </p:spPr>
        <p:txBody>
          <a:bodyPr wrap="square">
            <a:spAutoFit/>
          </a:bodyPr>
          <a:lstStyle/>
          <a:p>
            <a:endParaRPr lang="en-US" dirty="0">
              <a:solidFill>
                <a:schemeClr val="bg1"/>
              </a:solidFill>
              <a:latin typeface="Goudy Old Style" panose="02020502050305020303" pitchFamily="18" charset="77"/>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pPr algn="ctr"/>
            <a:r>
              <a:rPr lang="en-US" dirty="0">
                <a:solidFill>
                  <a:schemeClr val="bg1"/>
                </a:solidFill>
                <a:latin typeface="Goudy Old Style" panose="02020502050305020303" pitchFamily="18" charset="77"/>
              </a:rPr>
              <a:t>“Plenty of people in our age do entertain the monstrous dreams of power that Mr. Lewis attributes to his characters, and we are within sight of the time when such dreams will be realizable” </a:t>
            </a:r>
          </a:p>
          <a:p>
            <a:pPr algn="ctr"/>
            <a:r>
              <a:rPr lang="en-US" dirty="0">
                <a:solidFill>
                  <a:schemeClr val="bg1"/>
                </a:solidFill>
                <a:latin typeface="Goudy Old Style" panose="02020502050305020303" pitchFamily="18" charset="77"/>
              </a:rPr>
              <a:t>[“The Scientist Takes Over”, Review of C. S. Lewis, </a:t>
            </a:r>
            <a:r>
              <a:rPr lang="en-US" i="1" dirty="0">
                <a:solidFill>
                  <a:schemeClr val="bg1"/>
                </a:solidFill>
                <a:latin typeface="Goudy Old Style" panose="02020502050305020303" pitchFamily="18" charset="77"/>
              </a:rPr>
              <a:t>That Hideous Strength </a:t>
            </a:r>
            <a:r>
              <a:rPr lang="en-US" dirty="0">
                <a:solidFill>
                  <a:schemeClr val="bg1"/>
                </a:solidFill>
                <a:latin typeface="Goudy Old Style" panose="02020502050305020303" pitchFamily="18" charset="77"/>
              </a:rPr>
              <a:t>(1945) </a:t>
            </a:r>
          </a:p>
          <a:p>
            <a:pPr algn="ctr"/>
            <a:r>
              <a:rPr lang="en-US" dirty="0">
                <a:solidFill>
                  <a:schemeClr val="bg1"/>
                </a:solidFill>
                <a:latin typeface="Goudy Old Style" panose="02020502050305020303" pitchFamily="18" charset="77"/>
              </a:rPr>
              <a:t>by George Orwell, Manchester Evening News, 16 August 1945]</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b="1" i="1" dirty="0">
              <a:solidFill>
                <a:schemeClr val="bg1"/>
              </a:solidFill>
              <a:latin typeface="Goudy Old Style" panose="02020502050305020303" pitchFamily="18" charset="77"/>
              <a:ea typeface="Goudy Old Style" charset="0"/>
              <a:cs typeface="Goudy Old Style" charset="0"/>
            </a:endParaRPr>
          </a:p>
          <a:p>
            <a:pPr fontAlgn="base"/>
            <a:r>
              <a:rPr lang="en-US" b="1" dirty="0">
                <a:solidFill>
                  <a:schemeClr val="bg1"/>
                </a:solidFill>
                <a:latin typeface="Goudy Old Style" panose="02020502050305020303" pitchFamily="18" charset="77"/>
              </a:rPr>
              <a:t>CHARACTERS IN ORDER OF APPEARANCE</a:t>
            </a:r>
          </a:p>
          <a:p>
            <a:pPr algn="ctr"/>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--Jane (Tudor)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“She had not been to church since her schooldays until she went there six months ago to be married.” Jane married Mark six months before the story begins, leaving behind a career she enjoyed.  Since then, she works on her doctoral thesis on John Donne, but makes no progress.  Before marriage, they had endless talks, but since marriage, she feels alone in solitary confinement.  She does not wish for children, as they would impede her career as a scholar. She has nightmares of a man beheaded by having his head twisted off by some other men speaking French.  She is disturbed when she sees a picture in a newspaper of precisely what she dreamed.  Her dream also includes an ancient bearded Druidical man.</a:t>
            </a:r>
          </a:p>
          <a:p>
            <a:r>
              <a:rPr lang="en-US" b="1" u="sng" dirty="0">
                <a:solidFill>
                  <a:schemeClr val="bg1"/>
                </a:solidFill>
                <a:latin typeface="Goudy Old Style" panose="02020502050305020303" pitchFamily="18" charset="77"/>
              </a:rPr>
              <a:t>Francois </a:t>
            </a:r>
            <a:r>
              <a:rPr lang="en-US" b="1" u="sng"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 An Arabian radiologist who poisoned his wife.  He was beheaded for this crime.  However, before his execution, Jane sees him in a dream being beheaded by twisting his head off.   Jane saw in a man in a dream approach him and speak with him in French (which she did not understand).  </a:t>
            </a:r>
          </a:p>
          <a:p>
            <a:endParaRPr lang="en-US" b="1" u="sng" dirty="0">
              <a:solidFill>
                <a:schemeClr val="bg1"/>
              </a:solidFill>
              <a:latin typeface="Goudy Old Style" panose="02020502050305020303" pitchFamily="18" charset="77"/>
            </a:endParaRPr>
          </a:p>
          <a:p>
            <a:endParaRPr lang="en-US" b="1" i="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253354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107712" cy="7294305"/>
          </a:xfrm>
          <a:prstGeom prst="rect">
            <a:avLst/>
          </a:prstGeom>
        </p:spPr>
        <p:txBody>
          <a:bodyPr wrap="square">
            <a:spAutoFit/>
          </a:bodyPr>
          <a:lstStyle/>
          <a:p>
            <a:r>
              <a:rPr lang="en-US" b="1" u="sng" dirty="0">
                <a:solidFill>
                  <a:schemeClr val="bg1"/>
                </a:solidFill>
                <a:latin typeface="Goudy Old Style" panose="02020502050305020303" pitchFamily="18" charset="77"/>
              </a:rPr>
              <a:t>--Merlin</a:t>
            </a:r>
            <a:r>
              <a:rPr lang="en-US" dirty="0">
                <a:solidFill>
                  <a:schemeClr val="bg1"/>
                </a:solidFill>
                <a:latin typeface="Goudy Old Style" panose="02020502050305020303" pitchFamily="18" charset="77"/>
              </a:rPr>
              <a:t> - the ancient Druidical bearded man in a mantle from Arthurian days who also appears in Jane’s dream. Merlin has a pagan past  but has also been deeply influenced by early British Christianity. </a:t>
            </a:r>
          </a:p>
          <a:p>
            <a:r>
              <a:rPr lang="en-US" b="1" u="sng" dirty="0">
                <a:solidFill>
                  <a:schemeClr val="bg1"/>
                </a:solidFill>
                <a:latin typeface="Goudy Old Style" panose="02020502050305020303" pitchFamily="18" charset="77"/>
              </a:rPr>
              <a:t>--Mark (</a:t>
            </a:r>
            <a:r>
              <a:rPr lang="en-US" b="1" u="sng" dirty="0" err="1">
                <a:solidFill>
                  <a:schemeClr val="bg1"/>
                </a:solidFill>
                <a:latin typeface="Goudy Old Style" panose="02020502050305020303" pitchFamily="18" charset="77"/>
              </a:rPr>
              <a:t>Gainsby</a:t>
            </a:r>
            <a:r>
              <a:rPr lang="en-US" b="1" u="sng" dirty="0">
                <a:solidFill>
                  <a:schemeClr val="bg1"/>
                </a:solidFill>
                <a:latin typeface="Goudy Old Style" panose="02020502050305020303" pitchFamily="18" charset="77"/>
              </a:rPr>
              <a:t>)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 A Fellow in Sociology for 5 years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He talks with Sub-Warden Curry and discovers, to his delight, he is now part of the inner circle, the “progressive element.” He married his wife Jane six months ago, and they are drifting apart. Mark learns that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influenced Mark’s appointment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t>
            </a:r>
          </a:p>
          <a:p>
            <a:r>
              <a:rPr lang="en-US" b="1" u="sng" dirty="0">
                <a:solidFill>
                  <a:schemeClr val="bg1"/>
                </a:solidFill>
                <a:latin typeface="Goudy Old Style" panose="02020502050305020303" pitchFamily="18" charset="77"/>
              </a:rPr>
              <a:t>--Sub-Warden Curry</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Curry serves as the effective head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thinks the NICE "marks the beginning of a new era - the </a:t>
            </a:r>
            <a:r>
              <a:rPr lang="en-US" i="1" dirty="0">
                <a:solidFill>
                  <a:schemeClr val="bg1"/>
                </a:solidFill>
                <a:latin typeface="Goudy Old Style" panose="02020502050305020303" pitchFamily="18" charset="77"/>
              </a:rPr>
              <a:t>really </a:t>
            </a:r>
            <a:r>
              <a:rPr lang="en-US" dirty="0">
                <a:solidFill>
                  <a:schemeClr val="bg1"/>
                </a:solidFill>
                <a:latin typeface="Goudy Old Style" panose="02020502050305020303" pitchFamily="18" charset="77"/>
              </a:rPr>
              <a:t>scientific era."  Curry wants to cultivate Mark to use him to support his agenda for the college that he is working on with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a:t>
            </a:r>
          </a:p>
          <a:p>
            <a:r>
              <a:rPr lang="en-US" b="1" u="sng" dirty="0">
                <a:solidFill>
                  <a:schemeClr val="bg1"/>
                </a:solidFill>
                <a:latin typeface="Goudy Old Style" panose="02020502050305020303" pitchFamily="18" charset="77"/>
              </a:rPr>
              <a:t>--James Busby</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Bursar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and another member of the 'Progressive Element’.</a:t>
            </a:r>
          </a:p>
          <a:p>
            <a:r>
              <a:rPr lang="en-US" b="1" u="sng" dirty="0">
                <a:solidFill>
                  <a:schemeClr val="bg1"/>
                </a:solidFill>
                <a:latin typeface="Goudy Old Style" panose="02020502050305020303" pitchFamily="18" charset="77"/>
              </a:rPr>
              <a:t>--Canon Jewel</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A sensible and admired elderly Fellow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a retired clergyman and a brilliant intellect, but excluded by the 'Progressive Element' for being an 'obstructionist'.</a:t>
            </a:r>
          </a:p>
          <a:p>
            <a:r>
              <a:rPr lang="en-US" b="1" u="sng" dirty="0">
                <a:solidFill>
                  <a:schemeClr val="bg1"/>
                </a:solidFill>
                <a:latin typeface="Goudy Old Style" panose="02020502050305020303" pitchFamily="18" charset="77"/>
              </a:rPr>
              <a:t>--Lord </a:t>
            </a:r>
            <a:r>
              <a:rPr lang="en-US" b="1" u="sng"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 His real name is Dick Divine, who has appeared in the prior stories of the Space Trilogy as a villain.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as the person responsible for getting his position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over another prospect, Denniston.  Once Curry and Busby, the Bursar, leave,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holds them in disdain, but finds them useful in running He joins in cultivating Mark as part of the inner circle of the “progressive element” in the college.</a:t>
            </a:r>
          </a:p>
          <a:p>
            <a:r>
              <a:rPr lang="en-US" b="1" u="sng" dirty="0">
                <a:solidFill>
                  <a:schemeClr val="bg1"/>
                </a:solidFill>
                <a:latin typeface="Goudy Old Style" panose="02020502050305020303" pitchFamily="18" charset="77"/>
              </a:rPr>
              <a:t>--Arthur Denniston</a:t>
            </a:r>
            <a:r>
              <a:rPr lang="en-US" dirty="0">
                <a:solidFill>
                  <a:schemeClr val="bg1"/>
                </a:solidFill>
                <a:latin typeface="Goudy Old Style" panose="02020502050305020303" pitchFamily="18" charset="77"/>
              </a:rPr>
              <a:t> - an old friend of Mark’s from university who is also a sociologist and Mark’s professional rival.  When explaining to Mark why they chose him over Denniston, Sub-Warden Curry says, “One sees now that Denniston would never have done. Most emphatically not. A brilliant man at that time, of course, but he seems to have gone quite off the rails since then with all his Distributivism and what not. They tell me he’s likely to end up in a monastery.”</a:t>
            </a:r>
          </a:p>
          <a:p>
            <a:r>
              <a:rPr lang="en-US" b="1" u="sng" dirty="0">
                <a:solidFill>
                  <a:schemeClr val="bg1"/>
                </a:solidFill>
                <a:latin typeface="Goudy Old Style" charset="0"/>
                <a:ea typeface="Goudy Old Style" charset="0"/>
                <a:cs typeface="Goudy Old Style" charset="0"/>
              </a:rPr>
              <a:t>--The </a:t>
            </a:r>
            <a:r>
              <a:rPr lang="en-US" b="1" u="sng" dirty="0" err="1">
                <a:solidFill>
                  <a:schemeClr val="bg1"/>
                </a:solidFill>
                <a:latin typeface="Goudy Old Style" charset="0"/>
                <a:ea typeface="Goudy Old Style" charset="0"/>
                <a:cs typeface="Goudy Old Style" charset="0"/>
              </a:rPr>
              <a:t>Dimbles</a:t>
            </a: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a professor of  English literature at Northumberland College and his wife, with whom Jane </a:t>
            </a:r>
            <a:r>
              <a:rPr lang="en-US" dirty="0" err="1">
                <a:solidFill>
                  <a:schemeClr val="bg1"/>
                </a:solidFill>
                <a:latin typeface="Goudy Old Style" charset="0"/>
                <a:ea typeface="Goudy Old Style" charset="0"/>
                <a:cs typeface="Goudy Old Style" charset="0"/>
              </a:rPr>
              <a:t>Studdock</a:t>
            </a:r>
            <a:r>
              <a:rPr lang="en-US" dirty="0">
                <a:solidFill>
                  <a:schemeClr val="bg1"/>
                </a:solidFill>
                <a:latin typeface="Goudy Old Style" charset="0"/>
                <a:ea typeface="Goudy Old Style" charset="0"/>
                <a:cs typeface="Goudy Old Style" charset="0"/>
              </a:rPr>
              <a:t> studied and socialized as a college student. The </a:t>
            </a:r>
            <a:r>
              <a:rPr lang="en-US" dirty="0" err="1">
                <a:solidFill>
                  <a:schemeClr val="bg1"/>
                </a:solidFill>
                <a:latin typeface="Goudy Old Style" charset="0"/>
                <a:ea typeface="Goudy Old Style" charset="0"/>
                <a:cs typeface="Goudy Old Style" charset="0"/>
              </a:rPr>
              <a:t>Dimbles</a:t>
            </a:r>
            <a:r>
              <a:rPr lang="en-US" dirty="0">
                <a:solidFill>
                  <a:schemeClr val="bg1"/>
                </a:solidFill>
                <a:latin typeface="Goudy Old Style" charset="0"/>
                <a:ea typeface="Goudy Old Style" charset="0"/>
                <a:cs typeface="Goudy Old Style" charset="0"/>
              </a:rPr>
              <a:t> live adjacent to </a:t>
            </a:r>
            <a:r>
              <a:rPr lang="en-US" dirty="0" err="1">
                <a:solidFill>
                  <a:schemeClr val="bg1"/>
                </a:solidFill>
                <a:latin typeface="Goudy Old Style" charset="0"/>
                <a:ea typeface="Goudy Old Style" charset="0"/>
                <a:cs typeface="Goudy Old Style" charset="0"/>
              </a:rPr>
              <a:t>Bragdon</a:t>
            </a:r>
            <a:r>
              <a:rPr lang="en-US" dirty="0">
                <a:solidFill>
                  <a:schemeClr val="bg1"/>
                </a:solidFill>
                <a:latin typeface="Goudy Old Style" charset="0"/>
                <a:ea typeface="Goudy Old Style" charset="0"/>
                <a:cs typeface="Goudy Old Style" charset="0"/>
              </a:rPr>
              <a:t> Wood.</a:t>
            </a:r>
          </a:p>
          <a:p>
            <a:r>
              <a:rPr lang="en-US" b="1" u="sng" dirty="0">
                <a:solidFill>
                  <a:schemeClr val="bg1"/>
                </a:solidFill>
                <a:latin typeface="Goudy Old Style" panose="02020502050305020303" pitchFamily="18" charset="77"/>
              </a:rPr>
              <a:t>--Grace Ironwood </a:t>
            </a:r>
            <a:r>
              <a:rPr lang="en-US" dirty="0">
                <a:solidFill>
                  <a:schemeClr val="bg1"/>
                </a:solidFill>
                <a:latin typeface="Goudy Old Style" panose="02020502050305020303" pitchFamily="18" charset="77"/>
              </a:rPr>
              <a:t>– The seemingly stern but kind psychologist and doctor who helps Jane interpret her dreams. Inspired by the </a:t>
            </a:r>
            <a:r>
              <a:rPr lang="en-US" dirty="0">
                <a:solidFill>
                  <a:schemeClr val="bg1"/>
                </a:solidFill>
                <a:latin typeface="Goudy Old Style" panose="02020502050305020303" pitchFamily="18" charset="77"/>
                <a:hlinkClick r:id="rId2" tooltip="Járnviðr">
                  <a:extLst>
                    <a:ext uri="{A12FA001-AC4F-418D-AE19-62706E023703}">
                      <ahyp:hlinkClr xmlns:ahyp="http://schemas.microsoft.com/office/drawing/2018/hyperlinkcolor" val="tx"/>
                    </a:ext>
                  </a:extLst>
                </a:hlinkClick>
              </a:rPr>
              <a:t>Járnviðr</a:t>
            </a:r>
            <a:r>
              <a:rPr lang="en-US" dirty="0">
                <a:solidFill>
                  <a:schemeClr val="bg1"/>
                </a:solidFill>
                <a:latin typeface="Goudy Old Style" panose="02020502050305020303" pitchFamily="18" charset="77"/>
              </a:rPr>
              <a:t> ("Iron-Wood") of Norse mythology (female giants), her name is </a:t>
            </a:r>
            <a:r>
              <a:rPr lang="en-US" dirty="0" err="1">
                <a:solidFill>
                  <a:schemeClr val="bg1"/>
                </a:solidFill>
                <a:latin typeface="Goudy Old Style" panose="02020502050305020303" pitchFamily="18" charset="77"/>
              </a:rPr>
              <a:t>softend</a:t>
            </a:r>
            <a:r>
              <a:rPr lang="en-US" dirty="0">
                <a:solidFill>
                  <a:schemeClr val="bg1"/>
                </a:solidFill>
                <a:latin typeface="Goudy Old Style" panose="02020502050305020303" pitchFamily="18" charset="77"/>
              </a:rPr>
              <a:t> with the Christian name "Grace".</a:t>
            </a:r>
          </a:p>
          <a:p>
            <a:r>
              <a:rPr lang="en-US" b="1" u="sng" dirty="0">
                <a:solidFill>
                  <a:schemeClr val="bg1"/>
                </a:solidFill>
                <a:latin typeface="Goudy Old Style" panose="02020502050305020303" pitchFamily="18" charset="77"/>
              </a:rPr>
              <a:t>Ivy </a:t>
            </a:r>
            <a:r>
              <a:rPr lang="en-US" b="1" u="sng"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—part-time housekeeper for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who considers her a “terrible talker”</a:t>
            </a:r>
          </a:p>
          <a:p>
            <a:endParaRPr lang="en-US"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45928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6740307"/>
          </a:xfrm>
          <a:prstGeom prst="rect">
            <a:avLst/>
          </a:prstGeom>
        </p:spPr>
        <p:txBody>
          <a:bodyPr wrap="square">
            <a:spAutoFit/>
          </a:bodyPr>
          <a:lstStyle/>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SECTIONS 1 AND 2 OF CHAPTER 1, “SALE OF COLLEGE PROPERTY”</a:t>
            </a:r>
          </a:p>
          <a:p>
            <a:r>
              <a:rPr lang="en-US" i="1" dirty="0">
                <a:solidFill>
                  <a:schemeClr val="bg1"/>
                </a:solidFill>
                <a:latin typeface="Goudy Old Style" panose="02020502050305020303" pitchFamily="18" charset="77"/>
              </a:rPr>
              <a:t>Adapted from scholar Rudolf </a:t>
            </a:r>
            <a:r>
              <a:rPr lang="en-US" i="1" dirty="0" err="1">
                <a:solidFill>
                  <a:schemeClr val="bg1"/>
                </a:solidFill>
                <a:latin typeface="Goudy Old Style" panose="02020502050305020303" pitchFamily="18" charset="77"/>
              </a:rPr>
              <a:t>Rentzel</a:t>
            </a: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Jane married Mark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six months ago, and things are not what she imagined they would be. They have no children so Jane can remain independent and pursue her work on John Donne, though she left the job she enjoyed. </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Jane glances at a picture she sees in the newspaper, which immediately reminds her of a recent dream she had that  turned into a nightmare which terrorized her. The newspaper reported about the execution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an Arabian radiologist who poisoned his wife and was executed by beheading for his crime.  In her dream, Jane saw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(not knowing who he was) being beheaded by twisting his head off.  Then Jane saw a different head of an ancient British, druidical man being dug up in a churchyard.  Jane thought he was dead, but she then saw him come to life and begin talking in something that sounded vaguely like Spanish to her.  Terrified, Jane woke up and could not sleep any further.</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Meanwhile, Mark, a Fellow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talks with Sub-Warden Curry and is invited into what he sees as the inner circle, the “progressive element”-- something he has desired for quite some time.  However, Mark also discovers that his appointment as a Fellow at the college had to do with the considerable influence of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someone who spends most of his time in London.  Apparently, Mark learns, without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influence, many favored another scholar named Denniston.  Until now, Mark imagined he was selected on his own merits, and it disturbs him to discover otherwise.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name is Dick Devine, a name from the first book in the trilogy where he appears as a villainy character.)</a:t>
            </a:r>
          </a:p>
          <a:p>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b="1" dirty="0">
                <a:solidFill>
                  <a:schemeClr val="bg1"/>
                </a:solidFill>
                <a:latin typeface="Goudy Old Style" panose="02020502050305020303" pitchFamily="18" charset="77"/>
              </a:rPr>
              <a:t>NOTES AND THEMES</a:t>
            </a:r>
          </a:p>
          <a:p>
            <a:r>
              <a:rPr lang="en-US" b="1" dirty="0">
                <a:solidFill>
                  <a:schemeClr val="bg1"/>
                </a:solidFill>
                <a:latin typeface="Goudy Old Style" panose="02020502050305020303" pitchFamily="18" charset="77"/>
              </a:rPr>
              <a:t>--The Disembodied Head (no Chest)</a:t>
            </a:r>
          </a:p>
          <a:p>
            <a:r>
              <a:rPr lang="en-US" b="1" dirty="0">
                <a:solidFill>
                  <a:schemeClr val="bg1"/>
                </a:solidFill>
                <a:latin typeface="Goudy Old Style" panose="02020502050305020303" pitchFamily="18" charset="77"/>
              </a:rPr>
              <a:t>--Sociology and “Real” Science</a:t>
            </a:r>
          </a:p>
          <a:p>
            <a:r>
              <a:rPr lang="en-US" b="1" dirty="0">
                <a:solidFill>
                  <a:schemeClr val="bg1"/>
                </a:solidFill>
                <a:latin typeface="Goudy Old Style" panose="02020502050305020303" pitchFamily="18" charset="77"/>
              </a:rPr>
              <a:t>--Gender Roles (Platonic v. Corporeal notions of Love)</a:t>
            </a:r>
          </a:p>
          <a:p>
            <a:r>
              <a:rPr lang="en-US" b="1" dirty="0">
                <a:solidFill>
                  <a:schemeClr val="bg1"/>
                </a:solidFill>
                <a:latin typeface="Goudy Old Style" panose="02020502050305020303" pitchFamily="18" charset="77"/>
              </a:rPr>
              <a:t>--The Inner Ring (1944 essay)</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SECTIONS 3 AND 4 OF CHAPTER 1, “SALE OF COLLEGE PROPERTY”</a:t>
            </a:r>
          </a:p>
          <a:p>
            <a:r>
              <a:rPr lang="en-US" i="1" dirty="0">
                <a:solidFill>
                  <a:schemeClr val="bg1"/>
                </a:solidFill>
                <a:latin typeface="Goudy Old Style" panose="02020502050305020303" pitchFamily="18" charset="77"/>
              </a:rPr>
              <a:t>Adapted from scholar Rudolf </a:t>
            </a:r>
            <a:r>
              <a:rPr lang="en-US" i="1" dirty="0" err="1">
                <a:solidFill>
                  <a:schemeClr val="bg1"/>
                </a:solidFill>
                <a:latin typeface="Goudy Old Style" panose="02020502050305020303" pitchFamily="18" charset="77"/>
              </a:rPr>
              <a:t>Rentzel</a:t>
            </a: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Sub-Warden Curry wanted to talk with Mark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about the upcoming meeting of the Fellows that day, and specifically about a motion for the College to sell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a secluded, walled-in, peaceful area of well-tended grass (by sheep) and trees, with an ancient well in the middle, smack in the middle of the College.  Ancient legend claims that the Wood is the burial site for Merlin and that the well was named for him.  An organization named the National Institute of Co-ordinated Experiments (N.I.C.E.) made a generous offer to purchase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to construct a new headquarters building to house their operations.  The NICE presents itself as a new organization which fuses the power of the State and the laboratory to create a place where thoughtful people could make a better world free from the constraints of red tape and with an unlimited, state supported budget.</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At the meeting, the College Bursar announced that the College's budget looked so woeful, the meager stipend for the Junior Fellows might have to be cut from the amounts already paid. Thus, when the question of the sale of </a:t>
            </a:r>
            <a:r>
              <a:rPr lang="en-US" dirty="0" err="1">
                <a:solidFill>
                  <a:schemeClr val="bg1"/>
                </a:solidFill>
                <a:latin typeface="Goudy Old Style" panose="02020502050305020303" pitchFamily="18" charset="77"/>
              </a:rPr>
              <a:t>Bradgon</a:t>
            </a:r>
            <a:r>
              <a:rPr lang="en-US" dirty="0">
                <a:solidFill>
                  <a:schemeClr val="bg1"/>
                </a:solidFill>
                <a:latin typeface="Goudy Old Style" panose="02020502050305020303" pitchFamily="18" charset="77"/>
              </a:rPr>
              <a:t> Wood to the NICE for a generous amount arose, only the old guard wanted to hang on to this part of the college that had belonged to it since its founding back in 1300.  The other Fellows clearly saw the advantage of the sale and the motion easily carried.  During the meeting, much of the conversation is characterized by “doublespeak,” a recurring element of the confusion of language theme throughout the book. </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 </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57483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8125301"/>
          </a:xfrm>
          <a:prstGeom prst="rect">
            <a:avLst/>
          </a:prstGeom>
        </p:spPr>
        <p:txBody>
          <a:bodyPr wrap="square">
            <a:spAutoFit/>
          </a:bodyPr>
          <a:lstStyle/>
          <a:p>
            <a:r>
              <a:rPr lang="en-US" dirty="0">
                <a:solidFill>
                  <a:schemeClr val="bg1"/>
                </a:solidFill>
                <a:latin typeface="Goudy Old Style" panose="02020502050305020303" pitchFamily="18" charset="77"/>
              </a:rPr>
              <a:t>The scene switches from the meeting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back to the </a:t>
            </a:r>
            <a:r>
              <a:rPr lang="en-US" dirty="0" err="1">
                <a:solidFill>
                  <a:schemeClr val="bg1"/>
                </a:solidFill>
                <a:latin typeface="Goudy Old Style" panose="02020502050305020303" pitchFamily="18" charset="77"/>
              </a:rPr>
              <a:t>Studdocks</a:t>
            </a:r>
            <a:r>
              <a:rPr lang="en-US" dirty="0">
                <a:solidFill>
                  <a:schemeClr val="bg1"/>
                </a:solidFill>
                <a:latin typeface="Goudy Old Style" panose="02020502050305020303" pitchFamily="18" charset="77"/>
              </a:rPr>
              <a:t>’ home. Jane can't focus on her work, being troubled by her dream.  She goes out for a walk and to do some shopping. In town, Jane encounters Mrs.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 old friend, who invites her home for lunch. Mrs.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husband,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is a Fellow at Northumberland, another college of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University. Jane and her friends used to meet at their house often in their undergraduate days.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live in a lovely and ancient cottage by the river next to the wall of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Jane learns that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are being forced to move, as they rent the cottage from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plan to sell it to the N.I.C.E. along with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the small park that contains "Merlin's Well," beneath which Merlin himself is said to be sleeping.</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“Over lunch, talk of Merlin's Well leads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to talk about literary history (his subject) and the Matter of Britain in particular. He remarks about how much historical accuracy there is or could be in the Arthur stories, and describes the half-Celtic, half-Roman society Arthur would have lived in. When he remarks that the Celtic language Arthur spoke would sound "something like Spanish," Jane nearly faints. Jane then describes her nightmare to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who take it with gratifying seriousness. She asks if they think she should be psychoanalyzed.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tells her that, if she wants to go to anyone about that dream, he has a name and address he could give her.”—</a:t>
            </a:r>
            <a:r>
              <a:rPr lang="en-US" i="1" dirty="0">
                <a:solidFill>
                  <a:schemeClr val="bg1"/>
                </a:solidFill>
                <a:latin typeface="Goudy Old Style" panose="02020502050305020303" pitchFamily="18" charset="77"/>
              </a:rPr>
              <a:t>adapted from Earl </a:t>
            </a:r>
            <a:r>
              <a:rPr lang="en-US" i="1" dirty="0" err="1">
                <a:solidFill>
                  <a:schemeClr val="bg1"/>
                </a:solidFill>
                <a:latin typeface="Goudy Old Style" panose="02020502050305020303" pitchFamily="18" charset="77"/>
              </a:rPr>
              <a:t>Wajenberg</a:t>
            </a:r>
            <a:endParaRPr lang="en-US" i="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NOTES AND THEMES</a:t>
            </a:r>
          </a:p>
          <a:p>
            <a:r>
              <a:rPr lang="en-US" dirty="0">
                <a:solidFill>
                  <a:schemeClr val="bg1"/>
                </a:solidFill>
                <a:latin typeface="Goudy Old Style" panose="02020502050305020303" pitchFamily="18" charset="77"/>
              </a:rPr>
              <a:t>--Setting the Stage: Beauty, Truth, Goodness</a:t>
            </a:r>
          </a:p>
          <a:p>
            <a:r>
              <a:rPr lang="en-US" dirty="0">
                <a:solidFill>
                  <a:schemeClr val="bg1"/>
                </a:solidFill>
                <a:latin typeface="Goudy Old Style" panose="02020502050305020303" pitchFamily="18" charset="77"/>
              </a:rPr>
              <a:t>--The Devilry of Bureaucracy and Doublespeak: </a:t>
            </a:r>
            <a:r>
              <a:rPr lang="en-US" b="1" dirty="0">
                <a:solidFill>
                  <a:schemeClr val="bg1"/>
                </a:solidFill>
                <a:latin typeface="Goudy Old Style" panose="02020502050305020303" pitchFamily="18" charset="77"/>
              </a:rPr>
              <a:t>Doublespeak </a:t>
            </a:r>
            <a:r>
              <a:rPr lang="en-US" b="1" dirty="0" err="1">
                <a:solidFill>
                  <a:schemeClr val="bg1"/>
                </a:solidFill>
                <a:latin typeface="Goudy Old Style" panose="02020502050305020303" pitchFamily="18" charset="77"/>
              </a:rPr>
              <a:t>definiition</a:t>
            </a:r>
            <a:r>
              <a:rPr lang="en-US" b="1" dirty="0">
                <a:solidFill>
                  <a:schemeClr val="bg1"/>
                </a:solidFill>
                <a:latin typeface="Goudy Old Style" panose="02020502050305020303" pitchFamily="18" charset="77"/>
              </a:rPr>
              <a:t> from the OED</a:t>
            </a:r>
            <a:r>
              <a:rPr lang="en-US" dirty="0">
                <a:solidFill>
                  <a:schemeClr val="bg1"/>
                </a:solidFill>
                <a:latin typeface="Goudy Old Style" panose="02020502050305020303" pitchFamily="18" charset="77"/>
              </a:rPr>
              <a:t>: deliberately euphemistic, ambiguous, or obscure language. Doublespeak is the </a:t>
            </a:r>
            <a:r>
              <a:rPr lang="en-US" b="1" dirty="0">
                <a:solidFill>
                  <a:schemeClr val="bg1"/>
                </a:solidFill>
                <a:latin typeface="Goudy Old Style" panose="02020502050305020303" pitchFamily="18" charset="77"/>
              </a:rPr>
              <a:t>complete opposite of plain and simple truth</a:t>
            </a:r>
            <a:r>
              <a:rPr lang="en-US" dirty="0">
                <a:solidFill>
                  <a:schemeClr val="bg1"/>
                </a:solidFill>
                <a:latin typeface="Goudy Old Style" panose="02020502050305020303" pitchFamily="18" charset="77"/>
              </a:rPr>
              <a:t>. ... For example, if a pharmaceutical company said something like, "There are some minor side effects," when they should clearly be stating, "This drug may cause a heart attack," they're using doublespeak and communicating in a deceptive manner.</a:t>
            </a:r>
            <a:r>
              <a:rPr lang="en-US" b="1"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--Hopes of a better world based on government and science as savior based on an utterly secular worldview: “</a:t>
            </a:r>
            <a:r>
              <a:rPr lang="en-US" i="1" dirty="0">
                <a:solidFill>
                  <a:schemeClr val="bg1"/>
                </a:solidFill>
                <a:latin typeface="Goudy Old Style" panose="02020502050305020303" pitchFamily="18" charset="77"/>
              </a:rPr>
              <a:t>The N.I.C.E. was the first-fruit, of that constructive fusion between the state and the laboratory on which so many thoughtful people base their hopes of a better world”</a:t>
            </a: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381467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7843</TotalTime>
  <Words>5521</Words>
  <Application>Microsoft Macintosh PowerPoint</Application>
  <PresentationFormat>Widescreen</PresentationFormat>
  <Paragraphs>303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120</cp:revision>
  <dcterms:created xsi:type="dcterms:W3CDTF">2018-09-19T14:45:23Z</dcterms:created>
  <dcterms:modified xsi:type="dcterms:W3CDTF">2022-01-12T21:53:29Z</dcterms:modified>
</cp:coreProperties>
</file>