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300" r:id="rId3"/>
    <p:sldId id="288" r:id="rId4"/>
    <p:sldId id="337" r:id="rId5"/>
    <p:sldId id="345" r:id="rId6"/>
    <p:sldId id="350" r:id="rId7"/>
    <p:sldId id="353" r:id="rId8"/>
    <p:sldId id="355" r:id="rId9"/>
    <p:sldId id="356" r:id="rId10"/>
    <p:sldId id="359" r:id="rId11"/>
    <p:sldId id="360" r:id="rId12"/>
    <p:sldId id="361" r:id="rId13"/>
    <p:sldId id="362" r:id="rId14"/>
    <p:sldId id="363" r:id="rId15"/>
    <p:sldId id="348" r:id="rId16"/>
    <p:sldId id="349" r:id="rId17"/>
    <p:sldId id="3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153"/>
  </p:normalViewPr>
  <p:slideViewPr>
    <p:cSldViewPr snapToGrid="0" snapToObjects="1">
      <p:cViewPr varScale="1">
        <p:scale>
          <a:sx n="72" d="100"/>
          <a:sy n="72" d="100"/>
        </p:scale>
        <p:origin x="224"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8</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December 8,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463308"/>
          </a:xfrm>
          <a:prstGeom prst="rect">
            <a:avLst/>
          </a:prstGeom>
        </p:spPr>
        <p:txBody>
          <a:bodyPr wrap="square">
            <a:spAutoFit/>
          </a:bodyPr>
          <a:lstStyle/>
          <a:p>
            <a:r>
              <a:rPr lang="en-US" dirty="0">
                <a:solidFill>
                  <a:schemeClr val="bg1"/>
                </a:solidFill>
                <a:latin typeface="Goudy Old Style" charset="0"/>
                <a:ea typeface="Goudy Old Style" charset="0"/>
                <a:cs typeface="Goudy Old Style" charset="0"/>
              </a:rPr>
              <a:t>“</a:t>
            </a:r>
            <a:r>
              <a:rPr lang="en-US" b="1" dirty="0">
                <a:solidFill>
                  <a:schemeClr val="bg1"/>
                </a:solidFill>
                <a:latin typeface="Goudy Old Style" charset="0"/>
                <a:ea typeface="Goudy Old Style" charset="0"/>
                <a:cs typeface="Goudy Old Style" charset="0"/>
              </a:rPr>
              <a:t>The quest of the Inner Ring will break your hearts unless you break it. </a:t>
            </a:r>
            <a:r>
              <a:rPr lang="en-US" dirty="0">
                <a:solidFill>
                  <a:schemeClr val="bg1"/>
                </a:solidFill>
                <a:latin typeface="Goudy Old Style" charset="0"/>
                <a:ea typeface="Goudy Old Style" charset="0"/>
                <a:cs typeface="Goudy Old Style" charset="0"/>
              </a:rPr>
              <a:t>But if you break it, a surprising result will follow</a:t>
            </a:r>
            <a:r>
              <a:rPr lang="mr-IN"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If in your spare time you consort simply with the people you like, you will again find that you have come unawares to a real inside: that you are indeed snug and safe at the </a:t>
            </a:r>
            <a:r>
              <a:rPr lang="en-US" dirty="0" err="1">
                <a:solidFill>
                  <a:schemeClr val="bg1"/>
                </a:solidFill>
                <a:latin typeface="Goudy Old Style" charset="0"/>
                <a:ea typeface="Goudy Old Style" charset="0"/>
                <a:cs typeface="Goudy Old Style" charset="0"/>
              </a:rPr>
              <a:t>centre</a:t>
            </a:r>
            <a:r>
              <a:rPr lang="en-US" dirty="0">
                <a:solidFill>
                  <a:schemeClr val="bg1"/>
                </a:solidFill>
                <a:latin typeface="Goudy Old Style" charset="0"/>
                <a:ea typeface="Goudy Old Style" charset="0"/>
                <a:cs typeface="Goudy Old Style" charset="0"/>
              </a:rPr>
              <a:t> …This is friendship. Aristotle placed it among the virtues. It causes perhaps half of all the happiness in the world, and no Inner Ring can ever have it.”</a:t>
            </a:r>
          </a:p>
          <a:p>
            <a:endParaRPr lang="en-US" dirty="0">
              <a:solidFill>
                <a:schemeClr val="bg1"/>
              </a:solidFill>
              <a:latin typeface="Goudy Old Style" charset="0"/>
              <a:ea typeface="Goudy Old Style" charset="0"/>
              <a:cs typeface="Goudy Old Style" charset="0"/>
            </a:endParaRPr>
          </a:p>
          <a:p>
            <a:r>
              <a:rPr lang="en-US" b="1" dirty="0">
                <a:solidFill>
                  <a:schemeClr val="bg1"/>
                </a:solidFill>
                <a:latin typeface="Goudy Old Style" panose="02020502050305020303" pitchFamily="18" charset="77"/>
              </a:rPr>
              <a:t>SUMMARY OF SECTIONS 3 AND 4 OF CHAPTER 1, “SALE OF COLLEGE PROPERTY”</a:t>
            </a:r>
          </a:p>
          <a:p>
            <a:r>
              <a:rPr lang="en-US" i="1" dirty="0">
                <a:solidFill>
                  <a:schemeClr val="bg1"/>
                </a:solidFill>
                <a:latin typeface="Goudy Old Style" panose="02020502050305020303" pitchFamily="18" charset="77"/>
              </a:rPr>
              <a:t>Adapted from scholar Rudolf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Sub-Warden Curry wanted to talk with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about the upcoming meeting of the Fellows that day, and specifically about a motion for the College to sell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a secluded, walled-in, peaceful area of well-tended grass (by sheep) and trees, with an ancient well in the middle, smack in the middle of the College.  Ancient legend claims that the Wood is the burial site for Merlin and that the well was named for him.  An organization named the National Institute of Co-ordinated Experiments (N.I.C.E.) made a generous offer to purchase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to construct a new headquarters building to house their operations.  The NICE presents itself as a new organization which fuses the power of the State and the laboratory to create a place where thoughtful people could make a better world free from the constraints of red tape and with an unlimited, state supported budget.</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At the meeting, the College Bursar announced that the College's budget looked so woeful, the meager stipend for the Junior Fellows might have to be cut from the amounts already paid. Thus, when the question of the sale of </a:t>
            </a:r>
            <a:r>
              <a:rPr lang="en-US" dirty="0" err="1">
                <a:solidFill>
                  <a:schemeClr val="bg1"/>
                </a:solidFill>
                <a:latin typeface="Goudy Old Style" panose="02020502050305020303" pitchFamily="18" charset="77"/>
              </a:rPr>
              <a:t>Bradgon</a:t>
            </a:r>
            <a:r>
              <a:rPr lang="en-US" dirty="0">
                <a:solidFill>
                  <a:schemeClr val="bg1"/>
                </a:solidFill>
                <a:latin typeface="Goudy Old Style" panose="02020502050305020303" pitchFamily="18" charset="77"/>
              </a:rPr>
              <a:t> Wood to the NICE for a generous amount arose, only the old guard wanted to hang on to this part of the college that had belonged to it since its founding back in 1300.  The other Fellows clearly saw the advantage of the sale and the motion easily carried.  During the meeting, much of the conversation is characterized by “doublespeak,” a recurring element of the confusion of language theme throughout the book. </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52157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017306"/>
          </a:xfrm>
          <a:prstGeom prst="rect">
            <a:avLst/>
          </a:prstGeom>
        </p:spPr>
        <p:txBody>
          <a:bodyPr wrap="square">
            <a:spAutoFit/>
          </a:bodyPr>
          <a:lstStyle/>
          <a:p>
            <a:r>
              <a:rPr lang="en-US" dirty="0">
                <a:solidFill>
                  <a:schemeClr val="bg1"/>
                </a:solidFill>
                <a:latin typeface="Goudy Old Style" panose="02020502050305020303" pitchFamily="18" charset="77"/>
              </a:rPr>
              <a:t>The scene switches from the meeting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back to the </a:t>
            </a:r>
            <a:r>
              <a:rPr lang="en-US" dirty="0" err="1">
                <a:solidFill>
                  <a:schemeClr val="bg1"/>
                </a:solidFill>
                <a:latin typeface="Goudy Old Style" panose="02020502050305020303" pitchFamily="18" charset="77"/>
              </a:rPr>
              <a:t>Studdocks</a:t>
            </a:r>
            <a:r>
              <a:rPr lang="en-US" dirty="0">
                <a:solidFill>
                  <a:schemeClr val="bg1"/>
                </a:solidFill>
                <a:latin typeface="Goudy Old Style" panose="02020502050305020303" pitchFamily="18" charset="77"/>
              </a:rPr>
              <a:t>’ home. Jane can't focus on her work, being troubled by her dream.  She goes out for a walk and to do some shopping. In town, Jane encounters Mrs.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 old friend, who invites her home for lunch. Mrs.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husband,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is a Fellow at Northumberland, another college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University. Jane and her friends used to meet at their house often in their undergraduate days.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live in a lovely and ancient cottage by the river next to the wall of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Jane learns that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are being forced to move, as they rent the cottage from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plan to sell it to the N.I.C.E. along with several other properties, including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the small park that contains "Merlin's Well," beneath which Merlin himself is said to be sleeping.</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“Over lunch, talk of Merlin's Well leads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to talk about literary history (his subject) and the Matter of Britain in particular. He remarks about how much historical accuracy there is or could be in the Arthur stories, and describes the half-Celtic, half-Roman society Arthur would have lived in. When he remarks that the Celtic language Arthur spoke would sound "something like Spanish," Jane nearly faints.</a:t>
            </a:r>
          </a:p>
          <a:p>
            <a:r>
              <a:rPr lang="en-US" dirty="0">
                <a:solidFill>
                  <a:schemeClr val="bg1"/>
                </a:solidFill>
                <a:latin typeface="Goudy Old Style" panose="02020502050305020303" pitchFamily="18" charset="77"/>
              </a:rPr>
              <a:t>Jane then describes her nightmare to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who take it with gratifying seriousness. She asks if they think she should be psychoanalyzed.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tells her that, if she wants to go to anyone about that dream, he has a name and address he could give her.”—adapted from Earl </a:t>
            </a:r>
            <a:r>
              <a:rPr lang="en-US" dirty="0" err="1">
                <a:solidFill>
                  <a:schemeClr val="bg1"/>
                </a:solidFill>
                <a:latin typeface="Goudy Old Style" panose="02020502050305020303" pitchFamily="18" charset="77"/>
              </a:rPr>
              <a:t>Wajenberg</a:t>
            </a:r>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KEY PASSAGES</a:t>
            </a:r>
          </a:p>
          <a:p>
            <a:r>
              <a:rPr lang="en-US" dirty="0">
                <a:solidFill>
                  <a:schemeClr val="bg1"/>
                </a:solidFill>
                <a:latin typeface="Goudy Old Style" panose="02020502050305020303" pitchFamily="18" charset="77"/>
              </a:rPr>
              <a:t>“Though I am Oxford-bred and very fond of Cambridge, I think that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is more </a:t>
            </a:r>
            <a:r>
              <a:rPr lang="en-US" b="1" dirty="0">
                <a:solidFill>
                  <a:schemeClr val="bg1"/>
                </a:solidFill>
                <a:latin typeface="Goudy Old Style" panose="02020502050305020303" pitchFamily="18" charset="77"/>
              </a:rPr>
              <a:t>beautiful</a:t>
            </a:r>
            <a:r>
              <a:rPr lang="en-US" dirty="0">
                <a:solidFill>
                  <a:schemeClr val="bg1"/>
                </a:solidFill>
                <a:latin typeface="Goudy Old Style" panose="02020502050305020303" pitchFamily="18" charset="77"/>
              </a:rPr>
              <a:t> than either. For one thing it is so small. No maker of cars or sausages or marmalades has yet come to </a:t>
            </a:r>
            <a:r>
              <a:rPr lang="en-US" b="1" dirty="0" err="1">
                <a:solidFill>
                  <a:schemeClr val="bg1"/>
                </a:solidFill>
                <a:latin typeface="Goudy Old Style" panose="02020502050305020303" pitchFamily="18" charset="77"/>
              </a:rPr>
              <a:t>industrialise</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the country town which is the setting of the University, and the University itself is tiny…There are only two colleges: Northumberland which stands below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on the river </a:t>
            </a:r>
            <a:r>
              <a:rPr lang="en-US" dirty="0" err="1">
                <a:solidFill>
                  <a:schemeClr val="bg1"/>
                </a:solidFill>
                <a:latin typeface="Goudy Old Style" panose="02020502050305020303" pitchFamily="18" charset="77"/>
              </a:rPr>
              <a:t>Wynd</a:t>
            </a:r>
            <a:r>
              <a:rPr lang="en-US" dirty="0">
                <a:solidFill>
                  <a:schemeClr val="bg1"/>
                </a:solidFill>
                <a:latin typeface="Goudy Old Style" panose="02020502050305020303" pitchFamily="18" charset="77"/>
              </a:rPr>
              <a:t>, and Duke’s opposite the Abbey.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takes no undergraduates. It was </a:t>
            </a:r>
            <a:r>
              <a:rPr lang="en-US" b="1" dirty="0">
                <a:solidFill>
                  <a:schemeClr val="bg1"/>
                </a:solidFill>
                <a:latin typeface="Goudy Old Style" panose="02020502050305020303" pitchFamily="18" charset="77"/>
              </a:rPr>
              <a:t>founded in 1300 for the support of ten learned men whose duties were to pray for the soul of Henry de </a:t>
            </a:r>
            <a:r>
              <a:rPr lang="en-US" b="1" dirty="0" err="1">
                <a:solidFill>
                  <a:schemeClr val="bg1"/>
                </a:solidFill>
                <a:latin typeface="Goudy Old Style" panose="02020502050305020303" pitchFamily="18" charset="77"/>
              </a:rPr>
              <a:t>Bracton</a:t>
            </a:r>
            <a:r>
              <a:rPr lang="en-US" b="1" dirty="0">
                <a:solidFill>
                  <a:schemeClr val="bg1"/>
                </a:solidFill>
                <a:latin typeface="Goudy Old Style" panose="02020502050305020303" pitchFamily="18" charset="77"/>
              </a:rPr>
              <a:t> and to study the laws of England.</a:t>
            </a:r>
            <a:r>
              <a:rPr lang="en-US" dirty="0">
                <a:solidFill>
                  <a:schemeClr val="bg1"/>
                </a:solidFill>
                <a:latin typeface="Goudy Old Style" panose="02020502050305020303" pitchFamily="18" charset="77"/>
              </a:rPr>
              <a:t> The number of Fellows has gradually increased to forty, of whom only six (apart from the Bacon Professor) now study Law and of whom none, perhaps, prays for the soul of Henry de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38146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017306"/>
          </a:xfrm>
          <a:prstGeom prst="rect">
            <a:avLst/>
          </a:prstGeom>
        </p:spPr>
        <p:txBody>
          <a:bodyPr wrap="square">
            <a:spAutoFit/>
          </a:bodyPr>
          <a:lstStyle/>
          <a:p>
            <a:r>
              <a:rPr lang="en-US" dirty="0">
                <a:solidFill>
                  <a:schemeClr val="bg1"/>
                </a:solidFill>
                <a:latin typeface="Goudy Old Style" panose="02020502050305020303" pitchFamily="18" charset="77"/>
              </a:rPr>
              <a:t>Beauty</a:t>
            </a:r>
          </a:p>
          <a:p>
            <a:r>
              <a:rPr lang="en-US" dirty="0">
                <a:solidFill>
                  <a:schemeClr val="bg1"/>
                </a:solidFill>
                <a:latin typeface="Goudy Old Style" panose="02020502050305020303" pitchFamily="18" charset="77"/>
              </a:rPr>
              <a:t>Industrialization</a:t>
            </a:r>
          </a:p>
          <a:p>
            <a:r>
              <a:rPr lang="en-US" dirty="0">
                <a:solidFill>
                  <a:schemeClr val="bg1"/>
                </a:solidFill>
                <a:latin typeface="Goudy Old Style" panose="02020502050305020303" pitchFamily="18" charset="77"/>
              </a:rPr>
              <a:t>Spiritual purpose</a:t>
            </a:r>
          </a:p>
          <a:p>
            <a:r>
              <a:rPr lang="en-US" dirty="0">
                <a:solidFill>
                  <a:schemeClr val="bg1"/>
                </a:solidFill>
                <a:latin typeface="Goudy Old Style" panose="02020502050305020303" pitchFamily="18" charset="77"/>
              </a:rPr>
              <a:t>Understanding of Law</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“Very few people were allowed into </a:t>
            </a:r>
            <a:r>
              <a:rPr lang="en-US" dirty="0" err="1">
                <a:solidFill>
                  <a:schemeClr val="bg1"/>
                </a:solidFill>
                <a:latin typeface="Goudy Old Style" panose="02020502050305020303" pitchFamily="18" charset="77"/>
              </a:rPr>
              <a:t>Bragdon</a:t>
            </a:r>
            <a:r>
              <a:rPr lang="en-US" dirty="0">
                <a:solidFill>
                  <a:schemeClr val="bg1"/>
                </a:solidFill>
                <a:latin typeface="Goudy Old Style" panose="02020502050305020303" pitchFamily="18" charset="77"/>
              </a:rPr>
              <a:t> Wood. The gate was by </a:t>
            </a:r>
            <a:r>
              <a:rPr lang="en-US" b="1" dirty="0">
                <a:solidFill>
                  <a:schemeClr val="bg1"/>
                </a:solidFill>
                <a:latin typeface="Goudy Old Style" panose="02020502050305020303" pitchFamily="18" charset="77"/>
              </a:rPr>
              <a:t>Inigo Jones </a:t>
            </a:r>
            <a:r>
              <a:rPr lang="en-US" dirty="0">
                <a:solidFill>
                  <a:schemeClr val="bg1"/>
                </a:solidFill>
                <a:latin typeface="Goudy Old Style" panose="02020502050305020303" pitchFamily="18" charset="77"/>
              </a:rPr>
              <a:t>and was the only entry: a high wall enclosed the Wood, which was perhaps a quarter of a mile broad and a mile from east to west. If you came in from the street and went through the College to reach it, the sense of </a:t>
            </a:r>
            <a:r>
              <a:rPr lang="en-US" b="1" dirty="0">
                <a:solidFill>
                  <a:schemeClr val="bg1"/>
                </a:solidFill>
                <a:latin typeface="Goudy Old Style" panose="02020502050305020303" pitchFamily="18" charset="77"/>
              </a:rPr>
              <a:t>gradual penetration into a holy of holies </a:t>
            </a:r>
            <a:r>
              <a:rPr lang="en-US" dirty="0">
                <a:solidFill>
                  <a:schemeClr val="bg1"/>
                </a:solidFill>
                <a:latin typeface="Goudy Old Style" panose="02020502050305020303" pitchFamily="18" charset="77"/>
              </a:rPr>
              <a:t>was very strong. First you went through the Newton quadrangle which is dry and gravelly; florid, but beautiful, Gregorian buildings look down upon it. Next you must enter a cool tunnel-like passage, nearly dark at midday unless either the door into Hall should be open on your right or the buttery hatch on your left, giving you a glimpse of indoor daylight falling on panels, and a whiff of the smell of fresh bread. When you emerged from this tunnel you would find yourself in the medieval College: in the </a:t>
            </a:r>
            <a:r>
              <a:rPr lang="en-US" b="1" dirty="0">
                <a:solidFill>
                  <a:schemeClr val="bg1"/>
                </a:solidFill>
                <a:latin typeface="Goudy Old Style" panose="02020502050305020303" pitchFamily="18" charset="77"/>
              </a:rPr>
              <a:t>cloister </a:t>
            </a:r>
            <a:r>
              <a:rPr lang="en-US" dirty="0">
                <a:solidFill>
                  <a:schemeClr val="bg1"/>
                </a:solidFill>
                <a:latin typeface="Goudy Old Style" panose="02020502050305020303" pitchFamily="18" charset="77"/>
              </a:rPr>
              <a:t>of the much smaller quadrangle called Republic. </a:t>
            </a:r>
            <a:r>
              <a:rPr lang="en-US" b="1" dirty="0">
                <a:solidFill>
                  <a:schemeClr val="bg1"/>
                </a:solidFill>
                <a:latin typeface="Goudy Old Style" panose="02020502050305020303" pitchFamily="18" charset="77"/>
              </a:rPr>
              <a:t>The grass here looks very green </a:t>
            </a:r>
            <a:r>
              <a:rPr lang="en-US" dirty="0">
                <a:solidFill>
                  <a:schemeClr val="bg1"/>
                </a:solidFill>
                <a:latin typeface="Goudy Old Style" panose="02020502050305020303" pitchFamily="18" charset="77"/>
              </a:rPr>
              <a:t>after the aridity of Newton and the very stone of the buttresses that rise from it gives the impression of being soft and alive. </a:t>
            </a:r>
            <a:r>
              <a:rPr lang="en-US" b="1" dirty="0">
                <a:solidFill>
                  <a:schemeClr val="bg1"/>
                </a:solidFill>
                <a:latin typeface="Goudy Old Style" panose="02020502050305020303" pitchFamily="18" charset="77"/>
              </a:rPr>
              <a:t>Chapel</a:t>
            </a:r>
            <a:r>
              <a:rPr lang="en-US" dirty="0">
                <a:solidFill>
                  <a:schemeClr val="bg1"/>
                </a:solidFill>
                <a:latin typeface="Goudy Old Style" panose="02020502050305020303" pitchFamily="18" charset="77"/>
              </a:rPr>
              <a:t> is not far off: the hoarse, heavy noise of the works of a great and old clock comes to you from somewhere overhead. You went along this cloister, past slabs and urns and busts that commemorate </a:t>
            </a:r>
            <a:r>
              <a:rPr lang="en-US" b="1" dirty="0">
                <a:solidFill>
                  <a:schemeClr val="bg1"/>
                </a:solidFill>
                <a:latin typeface="Goudy Old Style" panose="02020502050305020303" pitchFamily="18" charset="77"/>
              </a:rPr>
              <a:t>dead </a:t>
            </a:r>
            <a:r>
              <a:rPr lang="en-US" b="1" dirty="0" err="1">
                <a:solidFill>
                  <a:schemeClr val="bg1"/>
                </a:solidFill>
                <a:latin typeface="Goudy Old Style" panose="02020502050305020303" pitchFamily="18" charset="77"/>
              </a:rPr>
              <a:t>Bractonians</a:t>
            </a:r>
            <a:r>
              <a:rPr lang="en-US" dirty="0">
                <a:solidFill>
                  <a:schemeClr val="bg1"/>
                </a:solidFill>
                <a:latin typeface="Goudy Old Style" panose="02020502050305020303" pitchFamily="18" charset="77"/>
              </a:rPr>
              <a:t>, and then down shallow steps into the full daylight of the quadrangle called Lady Alice. The buildings to your left and right were seventeenth-century work: humble, almost domestic in character, with dormer windows, mossy and grey-tiled. You were in a </a:t>
            </a:r>
            <a:r>
              <a:rPr lang="en-US" b="1" dirty="0">
                <a:solidFill>
                  <a:schemeClr val="bg1"/>
                </a:solidFill>
                <a:latin typeface="Goudy Old Style" panose="02020502050305020303" pitchFamily="18" charset="77"/>
              </a:rPr>
              <a:t>sweet, Protestant world</a:t>
            </a:r>
            <a:r>
              <a:rPr lang="en-US" dirty="0">
                <a:solidFill>
                  <a:schemeClr val="bg1"/>
                </a:solidFill>
                <a:latin typeface="Goudy Old Style" panose="02020502050305020303" pitchFamily="18" charset="77"/>
              </a:rPr>
              <a:t>. You found yourself, perhaps, thinking of Bunyan or of Walton’s </a:t>
            </a:r>
            <a:r>
              <a:rPr lang="en-US" i="1" dirty="0">
                <a:solidFill>
                  <a:schemeClr val="bg1"/>
                </a:solidFill>
                <a:latin typeface="Goudy Old Style" panose="02020502050305020303" pitchFamily="18" charset="77"/>
              </a:rPr>
              <a:t>Lives</a:t>
            </a:r>
            <a:r>
              <a:rPr lang="en-US" dirty="0">
                <a:solidFill>
                  <a:schemeClr val="bg1"/>
                </a:solidFill>
                <a:latin typeface="Goudy Old Style" panose="02020502050305020303" pitchFamily="18" charset="77"/>
              </a:rPr>
              <a:t>. There were no buildings straight ahead on the fourth side of Lady Alice: only a row of elms and a wall: and here first one became aware of the </a:t>
            </a:r>
            <a:r>
              <a:rPr lang="en-US" b="1" dirty="0">
                <a:solidFill>
                  <a:schemeClr val="bg1"/>
                </a:solidFill>
                <a:latin typeface="Goudy Old Style" panose="02020502050305020303" pitchFamily="18" charset="77"/>
              </a:rPr>
              <a:t>sound of running water </a:t>
            </a:r>
            <a:r>
              <a:rPr lang="en-US" dirty="0">
                <a:solidFill>
                  <a:schemeClr val="bg1"/>
                </a:solidFill>
                <a:latin typeface="Goudy Old Style" panose="02020502050305020303" pitchFamily="18" charset="77"/>
              </a:rPr>
              <a:t>and the cooing of wood pigeons. The street was so far off by now that there were no other noises. </a:t>
            </a:r>
            <a:r>
              <a:rPr lang="en-US" b="1" dirty="0">
                <a:solidFill>
                  <a:schemeClr val="bg1"/>
                </a:solidFill>
                <a:latin typeface="Goudy Old Style" panose="02020502050305020303" pitchFamily="18" charset="77"/>
              </a:rPr>
              <a:t>In the wall there was a door</a:t>
            </a:r>
            <a:r>
              <a:rPr lang="en-US" dirty="0">
                <a:solidFill>
                  <a:schemeClr val="bg1"/>
                </a:solidFill>
                <a:latin typeface="Goudy Old Style" panose="02020502050305020303" pitchFamily="18" charset="77"/>
              </a:rPr>
              <a:t>. It led you into a covered gallery pierced with narrow windows on either side. Looking out through these, you discovered that you were </a:t>
            </a:r>
            <a:r>
              <a:rPr lang="en-US" b="1" dirty="0">
                <a:solidFill>
                  <a:schemeClr val="bg1"/>
                </a:solidFill>
                <a:latin typeface="Goudy Old Style" panose="02020502050305020303" pitchFamily="18" charset="77"/>
              </a:rPr>
              <a:t>crossing a bridge </a:t>
            </a:r>
            <a:r>
              <a:rPr lang="en-US" dirty="0">
                <a:solidFill>
                  <a:schemeClr val="bg1"/>
                </a:solidFill>
                <a:latin typeface="Goudy Old Style" panose="02020502050305020303" pitchFamily="18" charset="77"/>
              </a:rPr>
              <a:t>and the dark brown dimpled </a:t>
            </a:r>
            <a:r>
              <a:rPr lang="en-US" dirty="0" err="1">
                <a:solidFill>
                  <a:schemeClr val="bg1"/>
                </a:solidFill>
                <a:latin typeface="Goudy Old Style" panose="02020502050305020303" pitchFamily="18" charset="77"/>
              </a:rPr>
              <a:t>Wynd</a:t>
            </a:r>
            <a:r>
              <a:rPr lang="en-US" dirty="0">
                <a:solidFill>
                  <a:schemeClr val="bg1"/>
                </a:solidFill>
                <a:latin typeface="Goudy Old Style" panose="02020502050305020303" pitchFamily="18" charset="77"/>
              </a:rPr>
              <a:t> was flowing under you. “</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59538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740307"/>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“Now you were very near your goal. A wicket at the far end of the bridge brought you out on the Fellows’ bowling green, and across that you saw the </a:t>
            </a:r>
            <a:r>
              <a:rPr lang="en-US" b="1" dirty="0">
                <a:solidFill>
                  <a:schemeClr val="bg1"/>
                </a:solidFill>
                <a:latin typeface="Goudy Old Style" panose="02020502050305020303" pitchFamily="18" charset="77"/>
              </a:rPr>
              <a:t>high wall</a:t>
            </a:r>
            <a:r>
              <a:rPr lang="en-US" dirty="0">
                <a:solidFill>
                  <a:schemeClr val="bg1"/>
                </a:solidFill>
                <a:latin typeface="Goudy Old Style" panose="02020502050305020303" pitchFamily="18" charset="77"/>
              </a:rPr>
              <a:t> of the Wood, and through the </a:t>
            </a:r>
            <a:r>
              <a:rPr lang="en-US" b="1" dirty="0">
                <a:solidFill>
                  <a:schemeClr val="bg1"/>
                </a:solidFill>
                <a:latin typeface="Goudy Old Style" panose="02020502050305020303" pitchFamily="18" charset="77"/>
              </a:rPr>
              <a:t>Inigo Jones </a:t>
            </a:r>
            <a:r>
              <a:rPr lang="en-US" dirty="0">
                <a:solidFill>
                  <a:schemeClr val="bg1"/>
                </a:solidFill>
                <a:latin typeface="Goudy Old Style" panose="02020502050305020303" pitchFamily="18" charset="77"/>
              </a:rPr>
              <a:t>gate you caught a glimpse of sunlit green and deep shadows. I suppose the mere fact of being walled in gave the Wood part of its peculiar quality, for when </a:t>
            </a:r>
            <a:r>
              <a:rPr lang="en-US" b="1" dirty="0">
                <a:solidFill>
                  <a:schemeClr val="bg1"/>
                </a:solidFill>
                <a:latin typeface="Goudy Old Style" panose="02020502050305020303" pitchFamily="18" charset="77"/>
              </a:rPr>
              <a:t>a thing is enclosed</a:t>
            </a:r>
            <a:r>
              <a:rPr lang="en-US" dirty="0">
                <a:solidFill>
                  <a:schemeClr val="bg1"/>
                </a:solidFill>
                <a:latin typeface="Goudy Old Style" panose="02020502050305020303" pitchFamily="18" charset="77"/>
              </a:rPr>
              <a:t>, the mind does not willingly regard it as common.”</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Setting the Stage: Beauty, Truth, Goodness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Inigo Jones</a:t>
            </a:r>
          </a:p>
          <a:p>
            <a:r>
              <a:rPr lang="en-US" dirty="0">
                <a:solidFill>
                  <a:schemeClr val="bg1"/>
                </a:solidFill>
                <a:latin typeface="Goudy Old Style" panose="02020502050305020303" pitchFamily="18" charset="77"/>
              </a:rPr>
              <a:t>Gradual penetration into a Holy of Holies</a:t>
            </a:r>
          </a:p>
          <a:p>
            <a:r>
              <a:rPr lang="en-US" dirty="0">
                <a:solidFill>
                  <a:schemeClr val="bg1"/>
                </a:solidFill>
                <a:latin typeface="Goudy Old Style" panose="02020502050305020303" pitchFamily="18" charset="77"/>
              </a:rPr>
              <a:t>Medieval/dry aridity of Newton/green grass/Chapel/clock and bells</a:t>
            </a:r>
          </a:p>
          <a:p>
            <a:r>
              <a:rPr lang="en-US" dirty="0">
                <a:solidFill>
                  <a:schemeClr val="bg1"/>
                </a:solidFill>
                <a:latin typeface="Goudy Old Style" panose="02020502050305020303" pitchFamily="18" charset="77"/>
              </a:rPr>
              <a:t>Dead </a:t>
            </a:r>
            <a:r>
              <a:rPr lang="en-US" dirty="0" err="1">
                <a:solidFill>
                  <a:schemeClr val="bg1"/>
                </a:solidFill>
                <a:latin typeface="Goudy Old Style" panose="02020502050305020303" pitchFamily="18" charset="77"/>
              </a:rPr>
              <a:t>Bractonians</a:t>
            </a:r>
            <a:r>
              <a:rPr lang="en-US" dirty="0">
                <a:solidFill>
                  <a:schemeClr val="bg1"/>
                </a:solidFill>
                <a:latin typeface="Goudy Old Style" panose="02020502050305020303" pitchFamily="18" charset="77"/>
              </a:rPr>
              <a:t> commemorated</a:t>
            </a:r>
          </a:p>
          <a:p>
            <a:r>
              <a:rPr lang="en-US" dirty="0">
                <a:solidFill>
                  <a:schemeClr val="bg1"/>
                </a:solidFill>
                <a:latin typeface="Goudy Old Style" panose="02020502050305020303" pitchFamily="18" charset="77"/>
              </a:rPr>
              <a:t>Sweet Protestant world/Bunyan/Walton </a:t>
            </a:r>
            <a:r>
              <a:rPr lang="en-US" i="1" dirty="0">
                <a:solidFill>
                  <a:schemeClr val="bg1"/>
                </a:solidFill>
                <a:latin typeface="Goudy Old Style" panose="02020502050305020303" pitchFamily="18" charset="77"/>
              </a:rPr>
              <a:t>The Lives of Dr. John Donne, Sir Henry Wotton, Mr. Richard Hooker, Mr. George Herbert</a:t>
            </a:r>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Sound of running water</a:t>
            </a:r>
          </a:p>
          <a:p>
            <a:r>
              <a:rPr lang="en-US" dirty="0">
                <a:solidFill>
                  <a:schemeClr val="bg1"/>
                </a:solidFill>
                <a:latin typeface="Goudy Old Style" panose="02020502050305020303" pitchFamily="18" charset="77"/>
              </a:rPr>
              <a:t>“In the wall there was a door.”</a:t>
            </a:r>
          </a:p>
          <a:p>
            <a:r>
              <a:rPr lang="en-US" dirty="0">
                <a:solidFill>
                  <a:schemeClr val="bg1"/>
                </a:solidFill>
                <a:latin typeface="Goudy Old Style" panose="02020502050305020303" pitchFamily="18" charset="77"/>
              </a:rPr>
              <a:t>Crossing a bridge</a:t>
            </a:r>
          </a:p>
          <a:p>
            <a:r>
              <a:rPr lang="en-US" dirty="0">
                <a:solidFill>
                  <a:schemeClr val="bg1"/>
                </a:solidFill>
                <a:latin typeface="Goudy Old Style" panose="02020502050305020303" pitchFamily="18" charset="77"/>
              </a:rPr>
              <a:t>High wall/a thing enclosed/not common</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Inigo Jones</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(15 July 1573 – 21 June 1652) was the first significant architect in the early modern period and the first to employ Vitruvian rules of proportion and symmetry in his buildings (Vitruvius, </a:t>
            </a:r>
            <a:r>
              <a:rPr lang="en-US" i="1" dirty="0">
                <a:solidFill>
                  <a:schemeClr val="bg1"/>
                </a:solidFill>
                <a:latin typeface="Goudy Old Style" panose="02020502050305020303" pitchFamily="18" charset="77"/>
              </a:rPr>
              <a:t>De </a:t>
            </a:r>
            <a:r>
              <a:rPr lang="en-US" i="1" dirty="0" err="1">
                <a:solidFill>
                  <a:schemeClr val="bg1"/>
                </a:solidFill>
                <a:latin typeface="Goudy Old Style" panose="02020502050305020303" pitchFamily="18" charset="77"/>
              </a:rPr>
              <a:t>architectura</a:t>
            </a:r>
            <a:r>
              <a:rPr lang="en-US" dirty="0">
                <a:solidFill>
                  <a:schemeClr val="bg1"/>
                </a:solidFill>
                <a:latin typeface="Goudy Old Style" panose="02020502050305020303" pitchFamily="18" charset="77"/>
              </a:rPr>
              <a:t>, 1</a:t>
            </a:r>
            <a:r>
              <a:rPr lang="en-US" baseline="30000" dirty="0">
                <a:solidFill>
                  <a:schemeClr val="bg1"/>
                </a:solidFill>
                <a:latin typeface="Goudy Old Style" panose="02020502050305020303" pitchFamily="18" charset="77"/>
              </a:rPr>
              <a:t>st</a:t>
            </a:r>
            <a:r>
              <a:rPr lang="en-US" dirty="0">
                <a:solidFill>
                  <a:schemeClr val="bg1"/>
                </a:solidFill>
                <a:latin typeface="Goudy Old Style" panose="02020502050305020303" pitchFamily="18" charset="77"/>
              </a:rPr>
              <a:t> century BC). As the most notable architect in England,</a:t>
            </a:r>
            <a:r>
              <a:rPr lang="en-US" baseline="30000"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Jones was the first person to introduce the classical architecture of Rome and the Italian Renaissance to Britain. </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56614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46331"/>
          </a:xfrm>
          <a:prstGeom prst="rect">
            <a:avLst/>
          </a:prstGeom>
        </p:spPr>
        <p:txBody>
          <a:bodyPr wrap="square">
            <a:spAutoFit/>
          </a:bodyPr>
          <a:lstStyle/>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7" name="Picture 6" descr="A picture containing tree, outdoor, building, stone&#10;&#10;Description automatically generated">
            <a:extLst>
              <a:ext uri="{FF2B5EF4-FFF2-40B4-BE49-F238E27FC236}">
                <a16:creationId xmlns:a16="http://schemas.microsoft.com/office/drawing/2014/main" id="{3C9F4971-50ED-784E-AEE7-8527FE50CD7E}"/>
              </a:ext>
            </a:extLst>
          </p:cNvPr>
          <p:cNvPicPr>
            <a:picLocks noChangeAspect="1"/>
          </p:cNvPicPr>
          <p:nvPr/>
        </p:nvPicPr>
        <p:blipFill>
          <a:blip r:embed="rId2"/>
          <a:stretch>
            <a:fillRect/>
          </a:stretch>
        </p:blipFill>
        <p:spPr>
          <a:xfrm>
            <a:off x="959370" y="376518"/>
            <a:ext cx="4437382" cy="3299011"/>
          </a:xfrm>
          <a:prstGeom prst="rect">
            <a:avLst/>
          </a:prstGeom>
        </p:spPr>
      </p:pic>
      <p:pic>
        <p:nvPicPr>
          <p:cNvPr id="9" name="Picture 8" descr="A picture containing text, old, arch&#10;&#10;Description automatically generated">
            <a:extLst>
              <a:ext uri="{FF2B5EF4-FFF2-40B4-BE49-F238E27FC236}">
                <a16:creationId xmlns:a16="http://schemas.microsoft.com/office/drawing/2014/main" id="{81A02D2F-33AA-084A-9AB5-B40795A44787}"/>
              </a:ext>
            </a:extLst>
          </p:cNvPr>
          <p:cNvPicPr>
            <a:picLocks noChangeAspect="1"/>
          </p:cNvPicPr>
          <p:nvPr/>
        </p:nvPicPr>
        <p:blipFill>
          <a:blip r:embed="rId3"/>
          <a:stretch>
            <a:fillRect/>
          </a:stretch>
        </p:blipFill>
        <p:spPr>
          <a:xfrm>
            <a:off x="6490447" y="646331"/>
            <a:ext cx="5271248" cy="5456019"/>
          </a:xfrm>
          <a:prstGeom prst="rect">
            <a:avLst/>
          </a:prstGeom>
        </p:spPr>
      </p:pic>
      <p:pic>
        <p:nvPicPr>
          <p:cNvPr id="5" name="Picture 4" descr="A picture containing tree, outdoor, building, old&#10;&#10;Description automatically generated">
            <a:extLst>
              <a:ext uri="{FF2B5EF4-FFF2-40B4-BE49-F238E27FC236}">
                <a16:creationId xmlns:a16="http://schemas.microsoft.com/office/drawing/2014/main" id="{BE51D82C-C321-EF4C-ADCF-558D8C63BDF1}"/>
              </a:ext>
            </a:extLst>
          </p:cNvPr>
          <p:cNvPicPr>
            <a:picLocks noChangeAspect="1"/>
          </p:cNvPicPr>
          <p:nvPr/>
        </p:nvPicPr>
        <p:blipFill>
          <a:blip r:embed="rId4"/>
          <a:stretch>
            <a:fillRect/>
          </a:stretch>
        </p:blipFill>
        <p:spPr>
          <a:xfrm>
            <a:off x="1757082" y="4052046"/>
            <a:ext cx="2832847" cy="2599766"/>
          </a:xfrm>
          <a:prstGeom prst="rect">
            <a:avLst/>
          </a:prstGeom>
        </p:spPr>
      </p:pic>
    </p:spTree>
    <p:extLst>
      <p:ext uri="{BB962C8B-B14F-4D97-AF65-F5344CB8AC3E}">
        <p14:creationId xmlns:p14="http://schemas.microsoft.com/office/powerpoint/2010/main" val="199413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6432530"/>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p>
          <a:p>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Pray to notice and be alive to and contemplate and praise God for Beauty.</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--For how great is God’s goodness, and how great His beauty! (Zech. 9:17)</a:t>
            </a: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--And let the beauty of the Lord of God be upon us: and establish thou the work of our hands (Psalm 90:17).</a:t>
            </a:r>
          </a:p>
          <a:p>
            <a:r>
              <a:rPr lang="en-US" dirty="0">
                <a:solidFill>
                  <a:schemeClr val="bg1"/>
                </a:solidFill>
                <a:latin typeface="Goudy Old Style" panose="02020502050305020303" pitchFamily="18" charset="77"/>
              </a:rPr>
              <a:t>--Out of Zion, the perfection of beauty, God hath shined. (Psalm 50:2)</a:t>
            </a:r>
          </a:p>
          <a:p>
            <a:r>
              <a:rPr lang="en-US" dirty="0">
                <a:solidFill>
                  <a:schemeClr val="bg1"/>
                </a:solidFill>
                <a:latin typeface="Goudy Old Style" panose="02020502050305020303" pitchFamily="18" charset="77"/>
              </a:rPr>
              <a:t>--Honor and majesty are before Him: strength and beauty are in His sanctuary...O worship the Lord in the beauty of holiness: fear before Him, all the earth (Psalm 96:6,9)</a:t>
            </a:r>
          </a:p>
          <a:p>
            <a:pPr marL="342900" indent="-342900">
              <a:buAutoNum type="arabicPeriod"/>
            </a:pPr>
            <a:endParaRPr lang="en-US" b="1" dirty="0">
              <a:solidFill>
                <a:schemeClr val="bg1"/>
              </a:solidFill>
              <a:latin typeface="Goudy Old Style" panose="02020502050305020303" pitchFamily="18" charset="77"/>
              <a:ea typeface="Goudy Old Style" charset="0"/>
              <a:cs typeface="Goudy Old Style" charset="0"/>
            </a:endParaRPr>
          </a:p>
          <a:p>
            <a:r>
              <a:rPr lang="en-US" dirty="0">
                <a:solidFill>
                  <a:schemeClr val="bg1"/>
                </a:solidFill>
                <a:latin typeface="Goudy Old Style" panose="02020502050305020303" pitchFamily="18" charset="77"/>
              </a:rPr>
              <a:t>"Too late came I to love thee, O thou Beauty both so ancient and so fresh.” Augustine of Hippo </a:t>
            </a:r>
          </a:p>
          <a:p>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“The Triune God, Creator of heaven and earth, of all things visible and invisible, is the Fountainhead of Beauty, wherever and in whatsoever shape and form it is experienced. In manifesting Himself to us, God comes in judgement, in mercy, in holiness, in grace: that is, in his </a:t>
            </a:r>
            <a:r>
              <a:rPr lang="en-US" dirty="0" err="1">
                <a:solidFill>
                  <a:schemeClr val="bg1"/>
                </a:solidFill>
                <a:latin typeface="Goudy Old Style" panose="02020502050305020303" pitchFamily="18" charset="77"/>
              </a:rPr>
              <a:t>splendour</a:t>
            </a:r>
            <a:r>
              <a:rPr lang="en-US" dirty="0">
                <a:solidFill>
                  <a:schemeClr val="bg1"/>
                </a:solidFill>
                <a:latin typeface="Goudy Old Style" panose="02020502050305020303" pitchFamily="18" charset="77"/>
              </a:rPr>
              <a:t> and beauty...Scripture overwhelms me when it speaks of the beauty of God's holiness. I was raised up to think that beauty is in the eyes of the beholder, that it is something relative. I was taught that the artistic heart expresses its own intrinsic sense of beauty. Not having thought these things out, I initially assumed that I am autonomous as far as art and creativity are concerned. The case turned out to be otherwise. Truth, goodness and beauty all come down from above: they proceed from God. ”—Paul </a:t>
            </a:r>
            <a:r>
              <a:rPr lang="en-US" dirty="0" err="1">
                <a:solidFill>
                  <a:schemeClr val="bg1"/>
                </a:solidFill>
                <a:latin typeface="Goudy Old Style" panose="02020502050305020303" pitchFamily="18" charset="77"/>
              </a:rPr>
              <a:t>Mizzi</a:t>
            </a: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133741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8279190"/>
          </a:xfrm>
          <a:prstGeom prst="rect">
            <a:avLst/>
          </a:prstGeom>
        </p:spPr>
        <p:txBody>
          <a:bodyPr wrap="square">
            <a:spAutoFit/>
          </a:bodyPr>
          <a:lstStyle/>
          <a:p>
            <a:r>
              <a:rPr lang="en-US" b="1" i="1" dirty="0">
                <a:solidFill>
                  <a:schemeClr val="bg1"/>
                </a:solidFill>
                <a:latin typeface="Goudy Old Style" panose="02020502050305020303" pitchFamily="18" charset="77"/>
              </a:rPr>
              <a:t>2</a:t>
            </a:r>
            <a:r>
              <a:rPr lang="en-US" b="1" dirty="0">
                <a:solidFill>
                  <a:schemeClr val="bg1"/>
                </a:solidFill>
                <a:latin typeface="Goudy Old Style" panose="02020502050305020303" pitchFamily="18" charset="77"/>
              </a:rPr>
              <a:t>. Pursue Advent disciplines.</a:t>
            </a:r>
          </a:p>
          <a:p>
            <a:r>
              <a:rPr lang="en-US" dirty="0">
                <a:solidFill>
                  <a:schemeClr val="bg1"/>
                </a:solidFill>
                <a:latin typeface="Goudy Old Style" panose="02020502050305020303" pitchFamily="18" charset="77"/>
              </a:rPr>
              <a:t>--Advent wreath</a:t>
            </a:r>
          </a:p>
          <a:p>
            <a:r>
              <a:rPr lang="en-US" dirty="0">
                <a:solidFill>
                  <a:schemeClr val="bg1"/>
                </a:solidFill>
                <a:latin typeface="Goudy Old Style" panose="02020502050305020303" pitchFamily="18" charset="77"/>
              </a:rPr>
              <a:t>--Advent devotions</a:t>
            </a:r>
          </a:p>
          <a:p>
            <a:r>
              <a:rPr lang="en-US" dirty="0">
                <a:solidFill>
                  <a:schemeClr val="bg1"/>
                </a:solidFill>
                <a:latin typeface="Goudy Old Style" panose="02020502050305020303" pitchFamily="18" charset="77"/>
              </a:rPr>
              <a:t>--Advent hymns</a:t>
            </a:r>
          </a:p>
          <a:p>
            <a:r>
              <a:rPr lang="en-US" dirty="0">
                <a:solidFill>
                  <a:schemeClr val="bg1"/>
                </a:solidFill>
                <a:latin typeface="Goudy Old Style" panose="02020502050305020303" pitchFamily="18" charset="77"/>
              </a:rPr>
              <a:t>--Trinity College Advent Sunday service</a:t>
            </a:r>
          </a:p>
          <a:p>
            <a:r>
              <a:rPr lang="en-US" dirty="0">
                <a:solidFill>
                  <a:schemeClr val="bg1"/>
                </a:solidFill>
                <a:latin typeface="Goudy Old Style" panose="02020502050305020303" pitchFamily="18" charset="77"/>
              </a:rPr>
              <a:t>--Go to church!</a:t>
            </a:r>
          </a:p>
          <a:p>
            <a:r>
              <a:rPr lang="en-US" dirty="0">
                <a:solidFill>
                  <a:schemeClr val="bg1"/>
                </a:solidFill>
                <a:latin typeface="Goudy Old Style" panose="02020502050305020303" pitchFamily="18" charset="77"/>
              </a:rPr>
              <a:t> </a:t>
            </a:r>
          </a:p>
          <a:p>
            <a:r>
              <a:rPr lang="en-US" b="1" dirty="0">
                <a:solidFill>
                  <a:schemeClr val="bg1"/>
                </a:solidFill>
                <a:latin typeface="Goudy Old Style" panose="02020502050305020303" pitchFamily="18" charset="77"/>
              </a:rPr>
              <a:t>3. Read theological poetry to increase your sense of wonder.</a:t>
            </a:r>
          </a:p>
          <a:p>
            <a:r>
              <a:rPr lang="en-US" i="1" dirty="0">
                <a:solidFill>
                  <a:schemeClr val="bg1"/>
                </a:solidFill>
                <a:latin typeface="Goudy Old Style" panose="02020502050305020303" pitchFamily="18" charset="77"/>
              </a:rPr>
              <a:t>The world is charged with the grandeur of God.</a:t>
            </a:r>
          </a:p>
          <a:p>
            <a:r>
              <a:rPr lang="en-US" i="1" dirty="0">
                <a:solidFill>
                  <a:schemeClr val="bg1"/>
                </a:solidFill>
                <a:latin typeface="Goudy Old Style" panose="02020502050305020303" pitchFamily="18" charset="77"/>
              </a:rPr>
              <a:t>    It will flame out, like shining from shook foil;</a:t>
            </a:r>
          </a:p>
          <a:p>
            <a:r>
              <a:rPr lang="en-US" i="1" dirty="0">
                <a:solidFill>
                  <a:schemeClr val="bg1"/>
                </a:solidFill>
                <a:latin typeface="Goudy Old Style" panose="02020502050305020303" pitchFamily="18" charset="77"/>
              </a:rPr>
              <a:t>    It gathers to a greatness, like the ooze of oil</a:t>
            </a:r>
          </a:p>
          <a:p>
            <a:r>
              <a:rPr lang="en-US" i="1" dirty="0">
                <a:solidFill>
                  <a:schemeClr val="bg1"/>
                </a:solidFill>
                <a:latin typeface="Goudy Old Style" panose="02020502050305020303" pitchFamily="18" charset="77"/>
              </a:rPr>
              <a:t>Crushed. Why do men then now not reck his rod?</a:t>
            </a:r>
          </a:p>
          <a:p>
            <a:r>
              <a:rPr lang="en-US" i="1" dirty="0">
                <a:solidFill>
                  <a:schemeClr val="bg1"/>
                </a:solidFill>
                <a:latin typeface="Goudy Old Style" panose="02020502050305020303" pitchFamily="18" charset="77"/>
              </a:rPr>
              <a:t>Generations have trod, have trod, have trod;</a:t>
            </a:r>
          </a:p>
          <a:p>
            <a:r>
              <a:rPr lang="en-US" i="1" dirty="0">
                <a:solidFill>
                  <a:schemeClr val="bg1"/>
                </a:solidFill>
                <a:latin typeface="Goudy Old Style" panose="02020502050305020303" pitchFamily="18" charset="77"/>
              </a:rPr>
              <a:t>    And all is seared with trade; bleared, smeared with toil;</a:t>
            </a:r>
          </a:p>
          <a:p>
            <a:r>
              <a:rPr lang="en-US" i="1" dirty="0">
                <a:solidFill>
                  <a:schemeClr val="bg1"/>
                </a:solidFill>
                <a:latin typeface="Goudy Old Style" panose="02020502050305020303" pitchFamily="18" charset="77"/>
              </a:rPr>
              <a:t>    And wears man's smudge and shares man's smell: the soil</a:t>
            </a:r>
          </a:p>
          <a:p>
            <a:r>
              <a:rPr lang="en-US" i="1" dirty="0">
                <a:solidFill>
                  <a:schemeClr val="bg1"/>
                </a:solidFill>
                <a:latin typeface="Goudy Old Style" panose="02020502050305020303" pitchFamily="18" charset="77"/>
              </a:rPr>
              <a:t>Is bare now, nor can foot feel, being shod.</a:t>
            </a:r>
          </a:p>
          <a:p>
            <a:r>
              <a:rPr lang="en-US" i="1" dirty="0">
                <a:solidFill>
                  <a:schemeClr val="bg1"/>
                </a:solidFill>
                <a:latin typeface="Goudy Old Style" panose="02020502050305020303" pitchFamily="18" charset="77"/>
              </a:rPr>
              <a:t> </a:t>
            </a:r>
          </a:p>
          <a:p>
            <a:r>
              <a:rPr lang="en-US" i="1" dirty="0">
                <a:solidFill>
                  <a:schemeClr val="bg1"/>
                </a:solidFill>
                <a:latin typeface="Goudy Old Style" panose="02020502050305020303" pitchFamily="18" charset="77"/>
              </a:rPr>
              <a:t>And for all this, nature is never spent;</a:t>
            </a:r>
          </a:p>
          <a:p>
            <a:r>
              <a:rPr lang="en-US" i="1" dirty="0">
                <a:solidFill>
                  <a:schemeClr val="bg1"/>
                </a:solidFill>
                <a:latin typeface="Goudy Old Style" panose="02020502050305020303" pitchFamily="18" charset="77"/>
              </a:rPr>
              <a:t>    There lives the dearest freshness deep down things;</a:t>
            </a:r>
          </a:p>
          <a:p>
            <a:r>
              <a:rPr lang="en-US" i="1" dirty="0">
                <a:solidFill>
                  <a:schemeClr val="bg1"/>
                </a:solidFill>
                <a:latin typeface="Goudy Old Style" panose="02020502050305020303" pitchFamily="18" charset="77"/>
              </a:rPr>
              <a:t>And though the last lights off the black West went</a:t>
            </a:r>
          </a:p>
          <a:p>
            <a:r>
              <a:rPr lang="en-US" i="1" dirty="0">
                <a:solidFill>
                  <a:schemeClr val="bg1"/>
                </a:solidFill>
                <a:latin typeface="Goudy Old Style" panose="02020502050305020303" pitchFamily="18" charset="77"/>
              </a:rPr>
              <a:t>    Oh, morning, at the brown brink eastward, springs —</a:t>
            </a:r>
          </a:p>
          <a:p>
            <a:r>
              <a:rPr lang="en-US" i="1" dirty="0">
                <a:solidFill>
                  <a:schemeClr val="bg1"/>
                </a:solidFill>
                <a:latin typeface="Goudy Old Style" panose="02020502050305020303" pitchFamily="18" charset="77"/>
              </a:rPr>
              <a:t>Because the Holy Ghost over the bent</a:t>
            </a:r>
          </a:p>
          <a:p>
            <a:r>
              <a:rPr lang="en-US" i="1" dirty="0">
                <a:solidFill>
                  <a:schemeClr val="bg1"/>
                </a:solidFill>
                <a:latin typeface="Goudy Old Style" panose="02020502050305020303" pitchFamily="18" charset="77"/>
              </a:rPr>
              <a:t>    World broods with warm breast and with ah! bright wings </a:t>
            </a:r>
          </a:p>
          <a:p>
            <a:endParaRPr lang="en-US" sz="1400" dirty="0">
              <a:solidFill>
                <a:schemeClr val="bg1"/>
              </a:solidFill>
            </a:endParaRPr>
          </a:p>
          <a:p>
            <a:r>
              <a:rPr lang="en-US" sz="1400" dirty="0">
                <a:solidFill>
                  <a:schemeClr val="bg1"/>
                </a:solidFill>
              </a:rPr>
              <a:t>(God’s Grandeur—Gerard Manley Hopkins)</a:t>
            </a:r>
          </a:p>
          <a:p>
            <a:r>
              <a:rPr lang="en-US" i="1" dirty="0">
                <a:solidFill>
                  <a:schemeClr val="bg1"/>
                </a:solidFill>
                <a:latin typeface="Goudy Old Style" panose="02020502050305020303" pitchFamily="18" charset="77"/>
              </a:rPr>
              <a:t> </a:t>
            </a:r>
          </a:p>
          <a:p>
            <a:r>
              <a:rPr lang="en-US" dirty="0"/>
              <a:t> </a:t>
            </a:r>
          </a:p>
          <a:p>
            <a:endParaRPr lang="en-US" b="1" dirty="0">
              <a:solidFill>
                <a:schemeClr val="bg1"/>
              </a:solidFill>
              <a:latin typeface="Goudy Old Style" panose="02020502050305020303" pitchFamily="18" charset="77"/>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15161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59235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533105"/>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a:t>
            </a:r>
          </a:p>
          <a:p>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the wife of Mark </a:t>
            </a:r>
            <a:r>
              <a:rPr lang="en-US" sz="1750" dirty="0" err="1">
                <a:solidFill>
                  <a:schemeClr val="bg1"/>
                </a:solidFill>
                <a:latin typeface="Goudy Old Style" panose="02020502050305020303" pitchFamily="18" charset="77"/>
              </a:rPr>
              <a:t>Studdock</a:t>
            </a:r>
            <a:r>
              <a:rPr lang="en-US" sz="1750" dirty="0">
                <a:solidFill>
                  <a:schemeClr val="bg1"/>
                </a:solidFill>
                <a:latin typeface="Goudy Old Style" panose="02020502050305020303" pitchFamily="18" charset="77"/>
              </a:rPr>
              <a:t>, a shallow young sociologist entrapped by promises of power, money, and above all membership in the secret, elite clique that controls the N.I.C.E. Ransom leads a small eccentric company of friends who, with the aid of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take on and defeat them.”</a:t>
            </a:r>
            <a:endParaRPr lang="en-US" sz="1750" b="1" dirty="0">
              <a:solidFill>
                <a:schemeClr val="bg1"/>
              </a:solidFill>
              <a:latin typeface="Goudy Old Style" panose="02020502050305020303" pitchFamily="18" charset="77"/>
              <a:ea typeface="Goudy Old Style" charset="0"/>
              <a:cs typeface="Goudy Old Style" charset="0"/>
            </a:endParaRPr>
          </a:p>
          <a:p>
            <a:pPr algn="ctr"/>
            <a:endParaRPr lang="en-US" sz="1750" b="1" dirty="0">
              <a:solidFill>
                <a:schemeClr val="bg1"/>
              </a:solidFill>
              <a:latin typeface="Goudy Old Style" panose="02020502050305020303" pitchFamily="18" charset="77"/>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r>
              <a:rPr lang="en-US" dirty="0">
                <a:solidFill>
                  <a:schemeClr val="bg1"/>
                </a:solidFill>
                <a:effectLst/>
                <a:latin typeface="Goudy Old Style" panose="02020502050305020303" pitchFamily="18" charset="77"/>
                <a:ea typeface="Arial" charset="0"/>
                <a:cs typeface="Arial" charset="0"/>
              </a:rPr>
              <a:t>--</a:t>
            </a: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5909310"/>
          </a:xfrm>
          <a:prstGeom prst="rect">
            <a:avLst/>
          </a:prstGeom>
        </p:spPr>
        <p:txBody>
          <a:bodyPr wrap="square">
            <a:spAutoFit/>
          </a:bodyPr>
          <a:lstStyle/>
          <a:p>
            <a:r>
              <a:rPr lang="en-US" b="1" u="sng" dirty="0">
                <a:solidFill>
                  <a:schemeClr val="bg1"/>
                </a:solidFill>
                <a:latin typeface="Goudy Old Style" panose="02020502050305020303" pitchFamily="18" charset="77"/>
              </a:rPr>
              <a:t>Cosmology of Deep Heaven</a:t>
            </a:r>
            <a:endParaRPr lang="en-US"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The Bent One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Earth) rebelled against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and all the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of Deep Heaven (Outer Space). In response to this act, the Bent One suffered confinement on Earth where he first inflicted great evil. Thus he made Earth a Silent Planet, cut off from 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of other planets, hence the name '</a:t>
            </a:r>
            <a:r>
              <a:rPr lang="en-US" dirty="0" err="1">
                <a:solidFill>
                  <a:schemeClr val="bg1"/>
                </a:solidFill>
                <a:latin typeface="Goudy Old Style" panose="02020502050305020303" pitchFamily="18" charset="77"/>
              </a:rPr>
              <a:t>Thulcandra</a:t>
            </a:r>
            <a:r>
              <a:rPr lang="en-US" dirty="0">
                <a:solidFill>
                  <a:schemeClr val="bg1"/>
                </a:solidFill>
                <a:latin typeface="Goudy Old Style" panose="02020502050305020303" pitchFamily="18" charset="77"/>
              </a:rPr>
              <a:t>', the Silent Planet.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t>
            </a:r>
            <a:r>
              <a:rPr lang="en-US" b="1" dirty="0" err="1">
                <a:solidFill>
                  <a:schemeClr val="bg1"/>
                </a:solidFill>
                <a:latin typeface="Goudy Old Style" panose="02020502050305020303" pitchFamily="18" charset="77"/>
              </a:rPr>
              <a:t>Eldila</a:t>
            </a: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a:t>
            </a:r>
            <a:r>
              <a:rPr lang="en-US" i="1"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(singular </a:t>
            </a:r>
            <a:r>
              <a:rPr lang="en-US" i="1" dirty="0" err="1">
                <a:solidFill>
                  <a:schemeClr val="bg1"/>
                </a:solidFill>
                <a:latin typeface="Goudy Old Style" panose="02020502050305020303" pitchFamily="18" charset="77"/>
              </a:rPr>
              <a:t>eldil</a:t>
            </a:r>
            <a:r>
              <a:rPr lang="en-US" dirty="0">
                <a:solidFill>
                  <a:schemeClr val="bg1"/>
                </a:solidFill>
                <a:latin typeface="Goudy Old Style" panose="02020502050305020303" pitchFamily="18" charset="77"/>
              </a:rPr>
              <a:t>) are super-human extraterrestrial creatures like angels; they can manifest in corporeal forms.</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t>
            </a:r>
            <a:r>
              <a:rPr lang="en-US" b="1" dirty="0" err="1">
                <a:solidFill>
                  <a:schemeClr val="bg1"/>
                </a:solidFill>
                <a:latin typeface="Goudy Old Style" panose="02020502050305020303" pitchFamily="18" charset="77"/>
              </a:rPr>
              <a:t>Oyarsa</a:t>
            </a: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of other worlds are like Archangels and have characteristics like those of the corresponding Classical gods; for instance,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Jupiter gives a feeling of merriment (joviality).”</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a:t>
            </a:r>
            <a:r>
              <a:rPr lang="en-US" b="1" dirty="0" err="1">
                <a:solidFill>
                  <a:schemeClr val="bg1"/>
                </a:solidFill>
                <a:latin typeface="Goudy Old Style" panose="02020502050305020303" pitchFamily="18" charset="77"/>
              </a:rPr>
              <a:t>Hnau</a:t>
            </a:r>
            <a:endParaRPr lang="en-US" dirty="0">
              <a:solidFill>
                <a:schemeClr val="bg1"/>
              </a:solidFill>
              <a:latin typeface="Goudy Old Style" panose="02020502050305020303" pitchFamily="18" charset="77"/>
            </a:endParaRPr>
          </a:p>
          <a:p>
            <a:r>
              <a:rPr lang="en-US" i="1" dirty="0" err="1">
                <a:solidFill>
                  <a:schemeClr val="bg1"/>
                </a:solidFill>
                <a:latin typeface="Goudy Old Style" panose="02020502050305020303" pitchFamily="18" charset="77"/>
              </a:rPr>
              <a:t>Hnau</a:t>
            </a:r>
            <a:r>
              <a:rPr lang="en-US" dirty="0">
                <a:solidFill>
                  <a:schemeClr val="bg1"/>
                </a:solidFill>
                <a:latin typeface="Goudy Old Style" panose="02020502050305020303" pitchFamily="18" charset="77"/>
              </a:rPr>
              <a:t> is a word in the Old Solar language which refers to "rational animals" such as Humans. </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--Old Solar language</a:t>
            </a:r>
          </a:p>
          <a:p>
            <a:r>
              <a:rPr lang="en-US" dirty="0">
                <a:solidFill>
                  <a:schemeClr val="bg1"/>
                </a:solidFill>
                <a:latin typeface="Goudy Old Style" panose="02020502050305020303" pitchFamily="18" charset="77"/>
              </a:rPr>
              <a:t>The language spoken before the Fall and beyond the Moon and the meanings were not given to the syllables by chance, or skill, or long tradition, but truly inherent in them as the shape of the great Sun is inherent in the little waterdrop.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323932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571303"/>
          </a:xfrm>
          <a:prstGeom prst="rect">
            <a:avLst/>
          </a:prstGeom>
        </p:spPr>
        <p:txBody>
          <a:bodyPr wrap="square">
            <a:spAutoFit/>
          </a:bodyPr>
          <a:lstStyle/>
          <a:p>
            <a:endParaRPr lang="en-US" dirty="0">
              <a:solidFill>
                <a:schemeClr val="bg1"/>
              </a:solidFill>
              <a:latin typeface="Goudy Old Style" panose="02020502050305020303" pitchFamily="18" charset="77"/>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pPr algn="ctr"/>
            <a:r>
              <a:rPr lang="en-US" dirty="0">
                <a:solidFill>
                  <a:schemeClr val="bg1"/>
                </a:solidFill>
                <a:latin typeface="Goudy Old Style" panose="02020502050305020303" pitchFamily="18" charset="77"/>
              </a:rPr>
              <a:t>“Plenty of people in our age do entertain the monstrous dreams of power that Mr. Lewis attributes to his characters, and we are within sight of the time when such dreams will be realizable” </a:t>
            </a:r>
          </a:p>
          <a:p>
            <a:pPr algn="ctr"/>
            <a:r>
              <a:rPr lang="en-US" dirty="0">
                <a:solidFill>
                  <a:schemeClr val="bg1"/>
                </a:solidFill>
                <a:latin typeface="Goudy Old Style" panose="02020502050305020303" pitchFamily="18" charset="77"/>
              </a:rPr>
              <a:t>[“The Scientist Takes Over”, Review of C. S. Lewis, </a:t>
            </a:r>
            <a:r>
              <a:rPr lang="en-US" i="1" dirty="0">
                <a:solidFill>
                  <a:schemeClr val="bg1"/>
                </a:solidFill>
                <a:latin typeface="Goudy Old Style" panose="02020502050305020303" pitchFamily="18" charset="77"/>
              </a:rPr>
              <a:t>That Hideous Strength </a:t>
            </a:r>
            <a:r>
              <a:rPr lang="en-US" dirty="0">
                <a:solidFill>
                  <a:schemeClr val="bg1"/>
                </a:solidFill>
                <a:latin typeface="Goudy Old Style" panose="02020502050305020303" pitchFamily="18" charset="77"/>
              </a:rPr>
              <a:t>(1945) </a:t>
            </a:r>
          </a:p>
          <a:p>
            <a:pPr algn="ctr"/>
            <a:r>
              <a:rPr lang="en-US" dirty="0">
                <a:solidFill>
                  <a:schemeClr val="bg1"/>
                </a:solidFill>
                <a:latin typeface="Goudy Old Style" panose="02020502050305020303" pitchFamily="18" charset="77"/>
              </a:rPr>
              <a:t>by George Orwell, Manchester Evening News, 16 August 1945]</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b="1" i="1" dirty="0">
              <a:solidFill>
                <a:schemeClr val="bg1"/>
              </a:solidFill>
              <a:latin typeface="Goudy Old Style" panose="02020502050305020303" pitchFamily="18" charset="77"/>
              <a:ea typeface="Goudy Old Style" charset="0"/>
              <a:cs typeface="Goudy Old Style" charset="0"/>
            </a:endParaRPr>
          </a:p>
          <a:p>
            <a:pPr fontAlgn="base"/>
            <a:r>
              <a:rPr lang="en-US" b="1" dirty="0">
                <a:solidFill>
                  <a:schemeClr val="bg1"/>
                </a:solidFill>
                <a:latin typeface="Goudy Old Style" panose="02020502050305020303" pitchFamily="18" charset="77"/>
              </a:rPr>
              <a:t>CHARACTERS IN ORDER OF APPEARANCE</a:t>
            </a:r>
          </a:p>
          <a:p>
            <a:pPr algn="ctr"/>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Jane (Tudor)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had not been to church since her schooldays until she went there six months ago to be married.” Jane married Mark six months before the story begins, leaving behind a career she enjoyed.  Since then, she works on her doctoral thesis on John Donne, but makes no progress.  Before marriage, they had endless talks, but since marriage, she feels alone in solitary confinement.  She does not wish for children, as they would impede her career as a scholar. She has nightmares of a man beheaded by having his head twisted off by some other men speaking French.  She is disturbed when she sees a picture in a newspaper of precisely what she dreamed.  Her dream also includes an ancient bearded Druidical man.</a:t>
            </a:r>
          </a:p>
          <a:p>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Francois </a:t>
            </a:r>
            <a:r>
              <a:rPr lang="en-US" b="1" u="sng"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 An Arabian radiologist who poisoned his wife.  He was beheaded for this crime.  However, before his execution, Jane sees him in a dream being beheaded by twisting his head off.   Jane saw in a man in a dream approach him and speak with him in French (which she did not understand).  </a:t>
            </a:r>
          </a:p>
          <a:p>
            <a:endParaRPr lang="en-US" b="1" u="sng" dirty="0">
              <a:solidFill>
                <a:schemeClr val="bg1"/>
              </a:solidFill>
              <a:latin typeface="Goudy Old Style" panose="02020502050305020303" pitchFamily="18" charset="77"/>
            </a:endParaRPr>
          </a:p>
          <a:p>
            <a:endParaRPr lang="en-US" b="1" i="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53354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107712" cy="6463308"/>
          </a:xfrm>
          <a:prstGeom prst="rect">
            <a:avLst/>
          </a:prstGeom>
        </p:spPr>
        <p:txBody>
          <a:bodyPr wrap="square">
            <a:spAutoFit/>
          </a:bodyPr>
          <a:lstStyle/>
          <a:p>
            <a:r>
              <a:rPr lang="en-US" b="1" u="sng" dirty="0">
                <a:solidFill>
                  <a:schemeClr val="bg1"/>
                </a:solidFill>
                <a:latin typeface="Goudy Old Style" panose="02020502050305020303" pitchFamily="18" charset="77"/>
              </a:rPr>
              <a:t>Merlin</a:t>
            </a:r>
            <a:r>
              <a:rPr lang="en-US" dirty="0">
                <a:solidFill>
                  <a:schemeClr val="bg1"/>
                </a:solidFill>
                <a:latin typeface="Goudy Old Style" panose="02020502050305020303" pitchFamily="18" charset="77"/>
              </a:rPr>
              <a:t> - the ancient Druidical bearded man in a mantle from Arthurian days who also appears in Jane’s dream. Merlin has a pagan past  but has also been deeply influenced by early British Christianity. </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Mark (</a:t>
            </a:r>
            <a:r>
              <a:rPr lang="en-US" b="1" u="sng" dirty="0" err="1">
                <a:solidFill>
                  <a:schemeClr val="bg1"/>
                </a:solidFill>
                <a:latin typeface="Goudy Old Style" panose="02020502050305020303" pitchFamily="18" charset="77"/>
              </a:rPr>
              <a:t>Gainsby</a:t>
            </a:r>
            <a:r>
              <a:rPr lang="en-US" b="1" u="sng" dirty="0">
                <a:solidFill>
                  <a:schemeClr val="bg1"/>
                </a:solidFill>
                <a:latin typeface="Goudy Old Style" panose="02020502050305020303" pitchFamily="18" charset="77"/>
              </a:rPr>
              <a:t>) </a:t>
            </a:r>
            <a:r>
              <a:rPr lang="en-US" b="1" u="sng"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 A Fellow in Sociology for 5 years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He talks with Sub-Warden Curry and discovers, to his delight, he is now part of the inner circle, the “progressive element.” He married his wife Jane six months ago, and they are drifting apart. Mark learns that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influenced Mark’s appointment to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Sub-Warden Curry</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Curry serves as the effective head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who thinks the NICE "marks the beginning of a new era - the </a:t>
            </a:r>
            <a:r>
              <a:rPr lang="en-US" i="1" dirty="0">
                <a:solidFill>
                  <a:schemeClr val="bg1"/>
                </a:solidFill>
                <a:latin typeface="Goudy Old Style" panose="02020502050305020303" pitchFamily="18" charset="77"/>
              </a:rPr>
              <a:t>really </a:t>
            </a:r>
            <a:r>
              <a:rPr lang="en-US" dirty="0">
                <a:solidFill>
                  <a:schemeClr val="bg1"/>
                </a:solidFill>
                <a:latin typeface="Goudy Old Style" panose="02020502050305020303" pitchFamily="18" charset="77"/>
              </a:rPr>
              <a:t>scientific era."  Curry wants to cultivate Mark to use him to support his agenda for the college that he is working on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Lord </a:t>
            </a:r>
            <a:r>
              <a:rPr lang="en-US" b="1" u="sng"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 His real name is Dick Divine, who has appeared in the prior stories of the Space Trilogy as a villain.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the person responsible for getting his position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over another prospect, Denniston.  Once Curry and Busby, the Bursar, leave, Mark discovers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holds them in disdain, but finds them useful in running He joins in cultivating Mark as part of the inner circle of the “progressive element” in the college.</a:t>
            </a:r>
          </a:p>
          <a:p>
            <a:endParaRPr lang="en-US" b="1" u="sng"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Arthur Denniston</a:t>
            </a:r>
            <a:r>
              <a:rPr lang="en-US" dirty="0">
                <a:solidFill>
                  <a:schemeClr val="bg1"/>
                </a:solidFill>
                <a:latin typeface="Goudy Old Style" panose="02020502050305020303" pitchFamily="18" charset="77"/>
              </a:rPr>
              <a:t> - an old friend of Mark’s from university who is also a sociologist and Mark’s professional rival.  When explaining to Mark why they chose him over Denniston, Sub-Warden Curry says, “One sees now that Denniston would never have done. Most emphatically not. A brilliant man at that time, of course, but he seems to have gone quite off the rails since then with all his Distributivism and what not. They tell me he’s likely to end up in a monastery.”</a:t>
            </a:r>
          </a:p>
          <a:p>
            <a:endParaRPr lang="en-US" b="1"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charset="0"/>
                <a:ea typeface="Goudy Old Style" charset="0"/>
                <a:cs typeface="Goudy Old Style" charset="0"/>
              </a:rPr>
              <a:t>The </a:t>
            </a:r>
            <a:r>
              <a:rPr lang="en-US" b="1" u="sng" dirty="0" err="1">
                <a:solidFill>
                  <a:schemeClr val="bg1"/>
                </a:solidFill>
                <a:latin typeface="Goudy Old Style" charset="0"/>
                <a:ea typeface="Goudy Old Style" charset="0"/>
                <a:cs typeface="Goudy Old Style" charset="0"/>
              </a:rPr>
              <a:t>Dimbles</a:t>
            </a:r>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a professor of  English literature at Northumberland College and his wife, with whom Jane </a:t>
            </a:r>
            <a:r>
              <a:rPr lang="en-US" dirty="0" err="1">
                <a:solidFill>
                  <a:schemeClr val="bg1"/>
                </a:solidFill>
                <a:latin typeface="Goudy Old Style" charset="0"/>
                <a:ea typeface="Goudy Old Style" charset="0"/>
                <a:cs typeface="Goudy Old Style" charset="0"/>
              </a:rPr>
              <a:t>Studdock</a:t>
            </a:r>
            <a:r>
              <a:rPr lang="en-US" dirty="0">
                <a:solidFill>
                  <a:schemeClr val="bg1"/>
                </a:solidFill>
                <a:latin typeface="Goudy Old Style" charset="0"/>
                <a:ea typeface="Goudy Old Style" charset="0"/>
                <a:cs typeface="Goudy Old Style" charset="0"/>
              </a:rPr>
              <a:t> studied and socialized as a college student. The </a:t>
            </a:r>
            <a:r>
              <a:rPr lang="en-US" dirty="0" err="1">
                <a:solidFill>
                  <a:schemeClr val="bg1"/>
                </a:solidFill>
                <a:latin typeface="Goudy Old Style" charset="0"/>
                <a:ea typeface="Goudy Old Style" charset="0"/>
                <a:cs typeface="Goudy Old Style" charset="0"/>
              </a:rPr>
              <a:t>Dimbles</a:t>
            </a:r>
            <a:r>
              <a:rPr lang="en-US" dirty="0">
                <a:solidFill>
                  <a:schemeClr val="bg1"/>
                </a:solidFill>
                <a:latin typeface="Goudy Old Style" charset="0"/>
                <a:ea typeface="Goudy Old Style" charset="0"/>
                <a:cs typeface="Goudy Old Style" charset="0"/>
              </a:rPr>
              <a:t> live adjacent to </a:t>
            </a:r>
            <a:r>
              <a:rPr lang="en-US" dirty="0" err="1">
                <a:solidFill>
                  <a:schemeClr val="bg1"/>
                </a:solidFill>
                <a:latin typeface="Goudy Old Style" charset="0"/>
                <a:ea typeface="Goudy Old Style" charset="0"/>
                <a:cs typeface="Goudy Old Style" charset="0"/>
              </a:rPr>
              <a:t>Bragdon</a:t>
            </a:r>
            <a:r>
              <a:rPr lang="en-US" dirty="0">
                <a:solidFill>
                  <a:schemeClr val="bg1"/>
                </a:solidFill>
                <a:latin typeface="Goudy Old Style" charset="0"/>
                <a:ea typeface="Goudy Old Style" charset="0"/>
                <a:cs typeface="Goudy Old Style" charset="0"/>
              </a:rPr>
              <a:t> Wood.</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345928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6740307"/>
          </a:xfrm>
          <a:prstGeom prst="rect">
            <a:avLst/>
          </a:prstGeom>
        </p:spPr>
        <p:txBody>
          <a:bodyPr wrap="square">
            <a:spAutoFit/>
          </a:bodyPr>
          <a:lstStyle/>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SECTIONS 1 AND 2 OF CHAPTER 1, “SALE OF COLLEGE PROPERTY”</a:t>
            </a:r>
          </a:p>
          <a:p>
            <a:r>
              <a:rPr lang="en-US" i="1" dirty="0">
                <a:solidFill>
                  <a:schemeClr val="bg1"/>
                </a:solidFill>
                <a:latin typeface="Goudy Old Style" panose="02020502050305020303" pitchFamily="18" charset="77"/>
              </a:rPr>
              <a:t>Adapted from scholar Rudolf </a:t>
            </a:r>
            <a:r>
              <a:rPr lang="en-US" i="1" dirty="0" err="1">
                <a:solidFill>
                  <a:schemeClr val="bg1"/>
                </a:solidFill>
                <a:latin typeface="Goudy Old Style" panose="02020502050305020303" pitchFamily="18" charset="77"/>
              </a:rPr>
              <a:t>Rentzel</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Jane married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six months ago, and things are not what she imagined they would be. They have no children so Jane can remain independent and pursue her work on John Donne, though she left the job she enjoyed. </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Jane glances at a picture she sees in the newspaper, which immediately reminds her of a recent dream she had that  turned into a nightmare which terrorized her. The newspaper reported about the execution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 Arabian radiologist who poisoned his wife and was executed by beheading for his crime.  In her dream, Jane saw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(not knowing who he was) being beheaded by twisting his head off.  Then Jane saw a different head of an ancient British, druidical man being dug up in a churchyard.  Jane thought he was dead, but she then saw him come to life and begin talking in something that sounded vaguely like Spanish to her.  Terrified, Jane woke up and could not sleep any further.</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Meanwhile, Mark, a Fellow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 talks with Sub-Warden Curry and is invited into what he sees as the inner circle, the “progressive element”-- something he has desired for quite some time.  However, Mark also discovers that his appointment as a Fellow at the college had to do with the considerable influence of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someone who spends most of his time in London.  Apparently, Mark learns, without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influence, many favored another scholar named Denniston.  Until now, Mark imagined he was selected on his own merits, and it disturbs him to discover otherwise. (</a:t>
            </a:r>
            <a:r>
              <a:rPr lang="en-US" dirty="0" err="1">
                <a:solidFill>
                  <a:schemeClr val="bg1"/>
                </a:solidFill>
                <a:latin typeface="Goudy Old Style" panose="02020502050305020303" pitchFamily="18" charset="77"/>
              </a:rPr>
              <a:t>Feverstone's</a:t>
            </a:r>
            <a:r>
              <a:rPr lang="en-US" dirty="0">
                <a:solidFill>
                  <a:schemeClr val="bg1"/>
                </a:solidFill>
                <a:latin typeface="Goudy Old Style" panose="02020502050305020303" pitchFamily="18" charset="77"/>
              </a:rPr>
              <a:t> name is Dick Devine, a name from the first book in the trilogy where he appears as a villainy character.)</a:t>
            </a:r>
          </a:p>
          <a:p>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017306"/>
          </a:xfrm>
          <a:prstGeom prst="rect">
            <a:avLst/>
          </a:prstGeom>
        </p:spPr>
        <p:txBody>
          <a:bodyPr wrap="square">
            <a:spAutoFit/>
          </a:bodyPr>
          <a:lstStyle/>
          <a:p>
            <a:r>
              <a:rPr lang="en-US" b="1" dirty="0">
                <a:solidFill>
                  <a:schemeClr val="bg1"/>
                </a:solidFill>
                <a:latin typeface="Goudy Old Style" panose="02020502050305020303" pitchFamily="18" charset="77"/>
              </a:rPr>
              <a:t>NOTES AND THEMES</a:t>
            </a:r>
          </a:p>
          <a:p>
            <a:r>
              <a:rPr lang="en-US" b="1" dirty="0">
                <a:solidFill>
                  <a:schemeClr val="bg1"/>
                </a:solidFill>
                <a:latin typeface="Goudy Old Style" panose="02020502050305020303" pitchFamily="18" charset="77"/>
              </a:rPr>
              <a:t>--The Disembodied Head (no Chest)</a:t>
            </a:r>
          </a:p>
          <a:p>
            <a:r>
              <a:rPr lang="en-US" b="1" dirty="0">
                <a:solidFill>
                  <a:schemeClr val="bg1"/>
                </a:solidFill>
                <a:latin typeface="Goudy Old Style" panose="02020502050305020303" pitchFamily="18" charset="77"/>
              </a:rPr>
              <a:t>--Sociology and “Real” Science</a:t>
            </a:r>
          </a:p>
          <a:p>
            <a:r>
              <a:rPr lang="en-US" b="1" dirty="0">
                <a:solidFill>
                  <a:schemeClr val="bg1"/>
                </a:solidFill>
                <a:latin typeface="Goudy Old Style" panose="02020502050305020303" pitchFamily="18" charset="77"/>
              </a:rPr>
              <a:t>--Gender Roles (Platonic v. Corporeal notions of Love)</a:t>
            </a:r>
          </a:p>
          <a:p>
            <a:r>
              <a:rPr lang="en-US" b="1" dirty="0">
                <a:solidFill>
                  <a:schemeClr val="bg1"/>
                </a:solidFill>
                <a:latin typeface="Goudy Old Style" panose="02020502050305020303" pitchFamily="18" charset="77"/>
              </a:rPr>
              <a:t>--The Inner Ring</a:t>
            </a:r>
          </a:p>
          <a:p>
            <a:r>
              <a:rPr lang="en-US" b="1" dirty="0">
                <a:solidFill>
                  <a:schemeClr val="bg1"/>
                </a:solidFill>
                <a:latin typeface="Goudy Old Style" panose="02020502050305020303" pitchFamily="18" charset="77"/>
              </a:rPr>
              <a:t> </a:t>
            </a:r>
          </a:p>
          <a:p>
            <a:r>
              <a:rPr lang="en-US" b="1" u="sng" dirty="0">
                <a:solidFill>
                  <a:schemeClr val="bg1"/>
                </a:solidFill>
                <a:latin typeface="Goudy Old Style" charset="0"/>
                <a:ea typeface="Goudy Old Style" charset="0"/>
                <a:cs typeface="Goudy Old Style" charset="0"/>
              </a:rPr>
              <a:t>C.S. LEWIS AND THE INNER RING—EXCERPTS FROM THE  1944 ESSAY</a:t>
            </a:r>
            <a:br>
              <a:rPr lang="en-US" b="1" u="sng"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To nine out of ten of you the choice which could lead to </a:t>
            </a:r>
            <a:r>
              <a:rPr lang="en-US" dirty="0" err="1">
                <a:solidFill>
                  <a:schemeClr val="bg1"/>
                </a:solidFill>
                <a:latin typeface="Goudy Old Style" charset="0"/>
                <a:ea typeface="Goudy Old Style" charset="0"/>
                <a:cs typeface="Goudy Old Style" charset="0"/>
              </a:rPr>
              <a:t>scoundrelism</a:t>
            </a:r>
            <a:r>
              <a:rPr lang="en-US" dirty="0">
                <a:solidFill>
                  <a:schemeClr val="bg1"/>
                </a:solidFill>
                <a:latin typeface="Goudy Old Style" charset="0"/>
                <a:ea typeface="Goudy Old Style" charset="0"/>
                <a:cs typeface="Goudy Old Style" charset="0"/>
              </a:rPr>
              <a:t> will come, when it does come, in no very dramatic </a:t>
            </a:r>
            <a:r>
              <a:rPr lang="en-US" dirty="0" err="1">
                <a:solidFill>
                  <a:schemeClr val="bg1"/>
                </a:solidFill>
                <a:latin typeface="Goudy Old Style" charset="0"/>
                <a:ea typeface="Goudy Old Style" charset="0"/>
                <a:cs typeface="Goudy Old Style" charset="0"/>
              </a:rPr>
              <a:t>colours</a:t>
            </a:r>
            <a:r>
              <a:rPr lang="en-US" dirty="0">
                <a:solidFill>
                  <a:schemeClr val="bg1"/>
                </a:solidFill>
                <a:latin typeface="Goudy Old Style" charset="0"/>
                <a:ea typeface="Goudy Old Style" charset="0"/>
                <a:cs typeface="Goudy Old Style" charset="0"/>
              </a:rPr>
              <a:t>. Obviously bad men, obviously threatening or bribing, will almost certainly not appear. Over a drink, or a cup of coffee, disguised as triviality and sandwiched between two jokes, from the lips of a man, or woman, whom you have recently been getting to know rather better and whom you hope to know better still—just at the moment when you are most anxious not to appear crude, or naïf or a prig—the hint will come. It will be the hint of something which the public, the ignorant, romantic public, would never understand: something which even the outsiders in your own profession are apt to make a fuss about: but something, says your new friend, which “we”—and at the word “we” you try not to blush for mere pleasure—something “we always do.”</a:t>
            </a:r>
            <a:br>
              <a:rPr lang="en-US" dirty="0">
                <a:solidFill>
                  <a:schemeClr val="bg1"/>
                </a:solidFill>
                <a:latin typeface="Goudy Old Style" charset="0"/>
                <a:ea typeface="Goudy Old Style" charset="0"/>
                <a:cs typeface="Goudy Old Style" charset="0"/>
              </a:rPr>
            </a:br>
            <a:endParaRPr lang="en-US"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“And you will be drawn in, if you are drawn in, not by desire for gain or ease, but simply because at that moment, when the cup was so near your lips, you cannot bear to be thrust back again into the cold outer world. It would be so terrible to see the other man’s face—that genial, confidential, delightfully sophisticated face—turn suddenly cold and contemptuous, to know that you had been tried for the Inner Ring and rejected. And then, if you are drawn in, next week it will be something a little further from the rules, and next year something further still, but all in the jolliest, friendliest spirit. It may end in a crash, a scandal, and penal servitude; it may end in millions, a peerage and giving the prizes at your old school. But you will be a </a:t>
            </a:r>
            <a:r>
              <a:rPr lang="en-US" dirty="0" err="1">
                <a:solidFill>
                  <a:schemeClr val="bg1"/>
                </a:solidFill>
                <a:latin typeface="Goudy Old Style" charset="0"/>
                <a:ea typeface="Goudy Old Style" charset="0"/>
                <a:cs typeface="Goudy Old Style" charset="0"/>
              </a:rPr>
              <a:t>scoundrel.“That</a:t>
            </a:r>
            <a:r>
              <a:rPr lang="en-US" dirty="0">
                <a:solidFill>
                  <a:schemeClr val="bg1"/>
                </a:solidFill>
                <a:latin typeface="Goudy Old Style" charset="0"/>
                <a:ea typeface="Goudy Old Style" charset="0"/>
                <a:cs typeface="Goudy Old Style" charset="0"/>
              </a:rPr>
              <a:t> is my first reason</a:t>
            </a:r>
            <a:r>
              <a:rPr lang="en-US" i="1" dirty="0">
                <a:solidFill>
                  <a:schemeClr val="bg1"/>
                </a:solidFill>
                <a:latin typeface="Goudy Old Style" charset="0"/>
                <a:ea typeface="Goudy Old Style" charset="0"/>
                <a:cs typeface="Goudy Old Style" charset="0"/>
              </a:rPr>
              <a:t>. </a:t>
            </a:r>
            <a:r>
              <a:rPr lang="en-US" b="1" dirty="0">
                <a:solidFill>
                  <a:schemeClr val="bg1"/>
                </a:solidFill>
                <a:latin typeface="Goudy Old Style" charset="0"/>
                <a:ea typeface="Goudy Old Style" charset="0"/>
                <a:cs typeface="Goudy Old Style" charset="0"/>
              </a:rPr>
              <a:t>Of all the passions, the passion for the Inner Ring is most skillful in making a man who is not yet a very bad man do very bad things.’”</a:t>
            </a:r>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574835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7479</TotalTime>
  <Words>5012</Words>
  <Application>Microsoft Macintosh PowerPoint</Application>
  <PresentationFormat>Widescreen</PresentationFormat>
  <Paragraphs>323</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110</cp:revision>
  <dcterms:created xsi:type="dcterms:W3CDTF">2018-09-19T14:45:23Z</dcterms:created>
  <dcterms:modified xsi:type="dcterms:W3CDTF">2021-12-08T23:38:31Z</dcterms:modified>
</cp:coreProperties>
</file>