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63" r:id="rId5"/>
    <p:sldId id="260" r:id="rId6"/>
    <p:sldId id="264" r:id="rId7"/>
    <p:sldId id="265" r:id="rId8"/>
    <p:sldId id="261" r:id="rId9"/>
    <p:sldId id="262" r:id="rId10"/>
    <p:sldId id="25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9"/>
    <p:restoredTop sz="93077"/>
  </p:normalViewPr>
  <p:slideViewPr>
    <p:cSldViewPr snapToGrid="0" snapToObjects="1">
      <p:cViewPr varScale="1">
        <p:scale>
          <a:sx n="54" d="100"/>
          <a:sy n="54" d="100"/>
        </p:scale>
        <p:origin x="224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867B-F798-6049-9876-84C2DDEC065C}" type="datetimeFigureOut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74EA-7E99-A84E-852A-1DA2566AA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34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867B-F798-6049-9876-84C2DDEC065C}" type="datetimeFigureOut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74EA-7E99-A84E-852A-1DA2566AA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193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867B-F798-6049-9876-84C2DDEC065C}" type="datetimeFigureOut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74EA-7E99-A84E-852A-1DA2566AA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15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867B-F798-6049-9876-84C2DDEC065C}" type="datetimeFigureOut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74EA-7E99-A84E-852A-1DA2566AA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588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867B-F798-6049-9876-84C2DDEC065C}" type="datetimeFigureOut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74EA-7E99-A84E-852A-1DA2566AA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07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867B-F798-6049-9876-84C2DDEC065C}" type="datetimeFigureOut">
              <a:rPr lang="en-US" smtClean="0"/>
              <a:t>2/7/18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74EA-7E99-A84E-852A-1DA2566AA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417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867B-F798-6049-9876-84C2DDEC065C}" type="datetimeFigureOut">
              <a:rPr lang="en-US" smtClean="0"/>
              <a:t>2/7/18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74EA-7E99-A84E-852A-1DA2566AA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1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867B-F798-6049-9876-84C2DDEC065C}" type="datetimeFigureOut">
              <a:rPr lang="en-US" smtClean="0"/>
              <a:t>2/7/18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74EA-7E99-A84E-852A-1DA2566AA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74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867B-F798-6049-9876-84C2DDEC065C}" type="datetimeFigureOut">
              <a:rPr lang="en-US" smtClean="0"/>
              <a:t>2/7/18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74EA-7E99-A84E-852A-1DA2566AA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8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867B-F798-6049-9876-84C2DDEC065C}" type="datetimeFigureOut">
              <a:rPr lang="en-US" smtClean="0"/>
              <a:t>2/7/18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74EA-7E99-A84E-852A-1DA2566AA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74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867B-F798-6049-9876-84C2DDEC065C}" type="datetimeFigureOut">
              <a:rPr lang="en-US" smtClean="0"/>
              <a:t>2/7/18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B74EA-7E99-A84E-852A-1DA2566AA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252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D867B-F798-6049-9876-84C2DDEC065C}" type="datetimeFigureOut">
              <a:rPr lang="en-US" smtClean="0"/>
              <a:t>2/7/18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B74EA-7E99-A84E-852A-1DA2566AA1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15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012" y="1122363"/>
            <a:ext cx="5823284" cy="23876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atin typeface="Goudy Old Style" charset="0"/>
                <a:ea typeface="Goudy Old Style" charset="0"/>
                <a:cs typeface="Goudy Old Style" charset="0"/>
              </a:rPr>
              <a:t>C.S. Lewis </a:t>
            </a:r>
            <a:br>
              <a:rPr lang="en-US" sz="4800" b="1" dirty="0" smtClean="0"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4800" b="1" dirty="0" smtClean="0">
                <a:latin typeface="Goudy Old Style" charset="0"/>
                <a:ea typeface="Goudy Old Style" charset="0"/>
                <a:cs typeface="Goudy Old Style" charset="0"/>
              </a:rPr>
              <a:t>and the </a:t>
            </a:r>
            <a:br>
              <a:rPr lang="en-US" sz="4800" b="1" dirty="0" smtClean="0"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4800" b="1" dirty="0" smtClean="0">
                <a:latin typeface="Goudy Old Style" charset="0"/>
                <a:ea typeface="Goudy Old Style" charset="0"/>
                <a:cs typeface="Goudy Old Style" charset="0"/>
              </a:rPr>
              <a:t>Christian Life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8461" y="3602038"/>
            <a:ext cx="5943602" cy="1655762"/>
          </a:xfrm>
        </p:spPr>
        <p:txBody>
          <a:bodyPr>
            <a:normAutofit/>
          </a:bodyPr>
          <a:lstStyle/>
          <a:p>
            <a:pPr algn="l"/>
            <a:endParaRPr lang="en-US" smtClean="0">
              <a:latin typeface="Goudy Old Style" charset="0"/>
              <a:ea typeface="Goudy Old Style" charset="0"/>
              <a:cs typeface="Goudy Old Style" charset="0"/>
            </a:endParaRPr>
          </a:p>
          <a:p>
            <a:pPr algn="l"/>
            <a:r>
              <a:rPr lang="en-US" dirty="0" smtClean="0">
                <a:latin typeface="Goudy Old Style" charset="0"/>
                <a:ea typeface="Goudy Old Style" charset="0"/>
                <a:cs typeface="Goudy Old Style" charset="0"/>
              </a:rPr>
              <a:t>St. Philip’s Church 2018</a:t>
            </a:r>
          </a:p>
          <a:p>
            <a:pPr algn="l"/>
            <a:r>
              <a:rPr lang="en-US" dirty="0" smtClean="0">
                <a:latin typeface="Goudy Old Style" charset="0"/>
                <a:ea typeface="Goudy Old Style" charset="0"/>
                <a:cs typeface="Goudy Old Style" charset="0"/>
              </a:rPr>
              <a:t>The </a:t>
            </a:r>
            <a:r>
              <a:rPr lang="en-US" dirty="0" err="1" smtClean="0">
                <a:latin typeface="Goudy Old Style" charset="0"/>
                <a:ea typeface="Goudy Old Style" charset="0"/>
                <a:cs typeface="Goudy Old Style" charset="0"/>
              </a:rPr>
              <a:t>Rev’d</a:t>
            </a:r>
            <a:r>
              <a:rPr lang="en-US" dirty="0" smtClean="0">
                <a:latin typeface="Goudy Old Style" charset="0"/>
                <a:ea typeface="Goudy Old Style" charset="0"/>
                <a:cs typeface="Goudy Old Style" charset="0"/>
              </a:rPr>
              <a:t> Brian K. McGreevy, J.D., Facilitator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3620" y="80963"/>
            <a:ext cx="54783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68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56494"/>
            <a:ext cx="12192000" cy="751449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5288820"/>
            <a:ext cx="12192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Mythopoeia</a:t>
            </a:r>
            <a:endParaRPr lang="en-US" sz="4400" b="1" dirty="0">
              <a:solidFill>
                <a:schemeClr val="bg1"/>
              </a:solidFill>
              <a:latin typeface="Goudy Old Style" charset="0"/>
              <a:ea typeface="Goudy Old Style" charset="0"/>
              <a:cs typeface="Goudy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80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4421" y="0"/>
            <a:ext cx="10507579" cy="6858000"/>
          </a:xfrm>
        </p:spPr>
        <p:txBody>
          <a:bodyPr>
            <a:normAutofit fontScale="55000" lnSpcReduction="20000"/>
          </a:bodyPr>
          <a:lstStyle/>
          <a:p>
            <a:endParaRPr lang="en-US" sz="5000" dirty="0" smtClean="0">
              <a:solidFill>
                <a:schemeClr val="bg1"/>
              </a:solidFill>
              <a:latin typeface="Goudy Old Style" charset="0"/>
              <a:ea typeface="Goudy Old Style" charset="0"/>
              <a:cs typeface="Goudy Old Style" charset="0"/>
            </a:endParaRPr>
          </a:p>
          <a:p>
            <a:endParaRPr lang="en-US" sz="5000" dirty="0">
              <a:solidFill>
                <a:schemeClr val="bg1"/>
              </a:solidFill>
              <a:latin typeface="Goudy Old Style" charset="0"/>
              <a:ea typeface="Goudy Old Style" charset="0"/>
              <a:cs typeface="Goudy Old Style" charset="0"/>
            </a:endParaRPr>
          </a:p>
          <a:p>
            <a:r>
              <a:rPr lang="en-US" sz="50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You </a:t>
            </a:r>
            <a: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look at trees and label them just so,</a:t>
            </a:r>
            <a:b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(for trees are 'trees', and growing is 'to grow');</a:t>
            </a:r>
            <a:b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you walk the earth and tread with solemn pace</a:t>
            </a:r>
            <a:b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one of the many minor globes of Space:</a:t>
            </a:r>
            <a:b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 star's a star, some matter in a ball</a:t>
            </a:r>
            <a:b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compelled to courses mathematical</a:t>
            </a:r>
            <a:b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amid the regimented, cold, inane,</a:t>
            </a:r>
            <a:b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where destined atoms are each moment </a:t>
            </a:r>
            <a:r>
              <a:rPr lang="en-US" sz="50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slain.</a:t>
            </a:r>
          </a:p>
          <a:p>
            <a:r>
              <a:rPr lang="en-US" sz="50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At </a:t>
            </a:r>
            <a: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bidding of a Will, to which we bend</a:t>
            </a:r>
            <a:b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(and must), but only dimly apprehend,</a:t>
            </a:r>
            <a:b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great processes march on, as Time unrolls</a:t>
            </a:r>
            <a:b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from dark beginnings to uncertain goals;</a:t>
            </a:r>
            <a:b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and as on page o'er-written without clue,</a:t>
            </a:r>
            <a:b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with script and limning packed of various hue,</a:t>
            </a:r>
            <a:b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 endless multitude of forms appear,</a:t>
            </a:r>
            <a:b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some grim, some frail, some beautiful, some queer,</a:t>
            </a:r>
            <a:b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each alien, except as kin from one</a:t>
            </a:r>
            <a:b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remote </a:t>
            </a:r>
            <a:r>
              <a:rPr lang="en-US" sz="5000" dirty="0" err="1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Origo</a:t>
            </a:r>
            <a: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, gnat, man, stone, and sun. </a:t>
            </a:r>
            <a:br>
              <a:rPr lang="en-US" sz="5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endParaRPr lang="en-US" sz="5000" dirty="0">
              <a:solidFill>
                <a:schemeClr val="bg1"/>
              </a:solidFill>
              <a:latin typeface="Goudy Old Style" charset="0"/>
              <a:ea typeface="Goudy Old Style" charset="0"/>
              <a:cs typeface="Goudy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55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1621" y="0"/>
            <a:ext cx="10050379" cy="6858000"/>
          </a:xfrm>
        </p:spPr>
        <p:txBody>
          <a:bodyPr>
            <a:normAutofit fontScale="25000" lnSpcReduction="20000"/>
          </a:bodyPr>
          <a:lstStyle/>
          <a:p>
            <a:endParaRPr lang="en-US" sz="9600" dirty="0" smtClean="0">
              <a:solidFill>
                <a:schemeClr val="bg1"/>
              </a:solidFill>
              <a:latin typeface="Goudy Old Style" charset="0"/>
              <a:ea typeface="Goudy Old Style" charset="0"/>
              <a:cs typeface="Goudy Old Style" charset="0"/>
            </a:endParaRPr>
          </a:p>
          <a:p>
            <a:r>
              <a:rPr lang="en-US" sz="96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God </a:t>
            </a: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made the </a:t>
            </a:r>
            <a:r>
              <a:rPr lang="en-US" sz="9600" dirty="0" err="1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petreous</a:t>
            </a: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 rocks, the arboreal trees,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tellurian earth, and stellar stars, and these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 err="1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homuncular</a:t>
            </a: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 men, who walk upon the ground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with nerves that tingle touched by light and sound.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The movements of the sea, the wind in boughs,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green grass, the large slow oddity of cows,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thunder and lightning, birds that wheel and cry,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slime crawling up from mud to live and die,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these each are duly registered and print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the brain's contortions with a separate dint.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endParaRPr lang="en-US" sz="9600" dirty="0">
              <a:solidFill>
                <a:schemeClr val="bg1"/>
              </a:solidFill>
              <a:latin typeface="Goudy Old Style" charset="0"/>
              <a:ea typeface="Goudy Old Style" charset="0"/>
              <a:cs typeface="Goudy Old Style" charset="0"/>
            </a:endParaRPr>
          </a:p>
          <a:p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Yet trees are not 'trees', until so named and seen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and never were so named, till those had been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who speech's </a:t>
            </a:r>
            <a:r>
              <a:rPr lang="en-US" sz="9600" dirty="0" err="1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involuted</a:t>
            </a: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 breath unfurled,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faint echo and dim picture of the world,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but neither record nor a photograph,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being divination, judgement, and a laugh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response of those that felt astir within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by deep monition movements that were kin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to life and death of trees, of beasts, of stars: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free captives undermining shadowy bars,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digging the foreknown from experience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and panning the vein of spirit out of sense. </a:t>
            </a:r>
            <a:br>
              <a:rPr lang="en-US" sz="96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endParaRPr lang="en-US" sz="5000" dirty="0">
              <a:solidFill>
                <a:schemeClr val="bg1"/>
              </a:solidFill>
              <a:latin typeface="Goudy Old Style" charset="0"/>
              <a:ea typeface="Goudy Old Style" charset="0"/>
              <a:cs typeface="Goudy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93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0042" y="0"/>
            <a:ext cx="10651958" cy="685800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Great powers they slowly brought out of themselves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and looking backward they beheld the elves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that wrought on cunning forges in the mind,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and light and dark on secret looms </a:t>
            </a:r>
            <a:r>
              <a:rPr lang="en-US" sz="24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entwined.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He </a:t>
            </a: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sees no stars who does not see them first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of </a:t>
            </a: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living silver made that sudden burst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to flame like flowers beneath an ancient song,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whose very echo after-music long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has since pursued. There is no firmament,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only a void, unless a jeweled tent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myth-woven and elf-patterned; and no earth,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unless the mother's womb whence all have birth.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The heart of Man is not compound of lies,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but draws some wisdom from the only Wise,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and still recalls him. Though now long estranged,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Man is not wholly lost nor wholly changed.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Dis-graced he may be, yet is not dethroned,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and keeps the rags of lordship once he owned,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his world-dominion by creative act</a:t>
            </a: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:  </a:t>
            </a:r>
            <a:r>
              <a:rPr lang="en-US" sz="24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                                                                         not </a:t>
            </a: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his to worship the great Artefact, </a:t>
            </a: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endParaRPr lang="en-US" sz="2400" dirty="0">
              <a:solidFill>
                <a:schemeClr val="bg1"/>
              </a:solidFill>
              <a:latin typeface="Goudy Old Style" charset="0"/>
              <a:ea typeface="Goudy Old Style" charset="0"/>
              <a:cs typeface="Goudy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31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0"/>
            <a:ext cx="10820400" cy="6858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Man</a:t>
            </a: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, Sub-creator, the refracted light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through whom is splintered from a single White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to many hues, and endlessly combined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in living shapes that move from mind to mind. 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Though all the crannies of the world we filled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with Elves and Goblins, though we dared to build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Gods and their houses out of dark and light,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and sowed the seed of dragons, 'twas our right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(used or misused). The right has not decayed.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We make still by the law in which we're made</a:t>
            </a: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. </a:t>
            </a:r>
            <a:endParaRPr lang="en-US" sz="2400" dirty="0" smtClean="0">
              <a:solidFill>
                <a:schemeClr val="bg1"/>
              </a:solidFill>
              <a:latin typeface="Goudy Old Style" charset="0"/>
              <a:ea typeface="Goudy Old Style" charset="0"/>
              <a:cs typeface="Goudy Old Style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Yes</a:t>
            </a: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! ‘wish-fulfilment dreams' we spin to </a:t>
            </a:r>
            <a:r>
              <a:rPr lang="en-US" sz="24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cheat</a:t>
            </a: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/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our </a:t>
            </a: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timid hearts and ugly Fact defeat!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Whence came the wish, and whence the power to dream,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or some things fair and others ugly deem?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All wishes are not idle, nor in vain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fulfilment we devise -- for pain is pain,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not for itself to be desired, but ill;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or else to strive or to subdue the will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alike were graceless; and of Evil this</a:t>
            </a:r>
            <a:b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24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alone is deadly certain: Evil is.</a:t>
            </a:r>
            <a:endParaRPr lang="en-US" sz="2400" dirty="0">
              <a:solidFill>
                <a:schemeClr val="bg1"/>
              </a:solidFill>
              <a:latin typeface="Goudy Old Style" charset="0"/>
              <a:ea typeface="Goudy Old Style" charset="0"/>
              <a:cs typeface="Goudy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29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23474" y="0"/>
            <a:ext cx="10868526" cy="6858000"/>
          </a:xfrm>
        </p:spPr>
        <p:txBody>
          <a:bodyPr>
            <a:normAutofit fontScale="70000" lnSpcReduction="20000"/>
          </a:bodyPr>
          <a:lstStyle/>
          <a:p>
            <a:r>
              <a:rPr lang="en-US" sz="33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Blessed </a:t>
            </a: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are the timid hearts that evil hate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that quail in its shadow, and yet shut the gate;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that seek no parley, and in guarded room,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though small and bare, upon a clumsy loom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weave tissues gilded by the far-off day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hoped and believed in under Shadow's sway.</a:t>
            </a:r>
          </a:p>
          <a:p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Blessed are the men of Noah's race that build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their little arks, though frail and poorly filled,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and steer through winds contrary towards a wraith,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 </a:t>
            </a:r>
            <a:r>
              <a:rPr lang="en-US" sz="3300" dirty="0" err="1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rumour</a:t>
            </a: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 of a </a:t>
            </a:r>
            <a:r>
              <a:rPr lang="en-US" sz="3300" dirty="0" err="1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harbour</a:t>
            </a: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 guessed by faith</a:t>
            </a:r>
            <a:r>
              <a:rPr lang="en-US" sz="33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.</a:t>
            </a:r>
          </a:p>
          <a:p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Blessed are the legend-makers with their rhyme                                                                                                                   of things not found within recorded time.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It is not they that have forgot the Night,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or bid us flee to organized delight,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in lotus-isles of economic bliss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forswearing souls to gain a Circe-kiss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(and counterfeit at that, machine-produced,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bogus seduction of the twice-seduced). 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Such isles they saw afar, and ones more fair,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and those that hear them yet may yet beware.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They have seen Death and ultimate defeat,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and yet they would not in despair retreat,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but oft to victory have tuned the lyre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and kindled hearts with legendary fire,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illuminating Now and dark Hath-been</a:t>
            </a:r>
            <a:b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3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with light of suns as yet by no man seen</a:t>
            </a:r>
            <a:r>
              <a:rPr lang="en-US" sz="33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.</a:t>
            </a:r>
            <a:endParaRPr lang="en-US" sz="3300" dirty="0">
              <a:solidFill>
                <a:schemeClr val="bg1"/>
              </a:solidFill>
              <a:latin typeface="Goudy Old Style" charset="0"/>
              <a:ea typeface="Goudy Old Style" charset="0"/>
              <a:cs typeface="Goudy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78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0"/>
            <a:ext cx="10363200" cy="6858000"/>
          </a:xfrm>
        </p:spPr>
        <p:txBody>
          <a:bodyPr>
            <a:normAutofit fontScale="40000" lnSpcReduction="20000"/>
          </a:bodyPr>
          <a:lstStyle/>
          <a:p>
            <a:endParaRPr lang="en-US" sz="5000" dirty="0" smtClean="0">
              <a:solidFill>
                <a:schemeClr val="bg1"/>
              </a:solidFill>
              <a:latin typeface="Goudy Old Style" charset="0"/>
              <a:ea typeface="Goudy Old Style" charset="0"/>
              <a:cs typeface="Goudy Old Style" charset="0"/>
            </a:endParaRPr>
          </a:p>
          <a:p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I would that I might </a:t>
            </a:r>
            <a:r>
              <a:rPr lang="en-US" sz="60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with </a:t>
            </a:r>
            <a:r>
              <a:rPr lang="en-US" sz="60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the </a:t>
            </a: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minstrels sing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and stir the unseen with a throbbing string.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I would be with the mariners of the deep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that cut their slender planks on mountains steep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and voyage upon a vague and wandering quest,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for some have passed beyond the fabled West.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I would with the beleaguered fools be told,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that keep an inner fastness where their gold,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impure and scanty, yet they loyally bring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to mint in image blurred of distant king,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or in fantastic banners weave the sheen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heraldic emblems of a lord unseen.</a:t>
            </a:r>
          </a:p>
          <a:p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I will not walk with your progressive apes,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erect and sapient. Before them gapes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the dark abyss to which their progress tends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if by God's mercy progress ever ends,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and does not ceaselessly revolve the same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unfruitful course with changing of a name.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I will not treat your dusty path and flat,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denoting this and that by this and that,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your world immutable wherein no part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the little maker has with maker's art.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I bow not yet before the Iron Crown,</a:t>
            </a:r>
            <a:b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nor cast my own small golden </a:t>
            </a:r>
            <a:r>
              <a:rPr lang="en-US" sz="6000" dirty="0" err="1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sceptre</a:t>
            </a:r>
            <a:r>
              <a:rPr lang="en-US" sz="6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 down</a:t>
            </a:r>
            <a:r>
              <a:rPr lang="en-US" sz="60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.</a:t>
            </a:r>
            <a:endParaRPr lang="en-US" sz="6000" dirty="0">
              <a:solidFill>
                <a:schemeClr val="bg1"/>
              </a:solidFill>
              <a:latin typeface="Goudy Old Style" charset="0"/>
              <a:ea typeface="Goudy Old Style" charset="0"/>
              <a:cs typeface="Goudy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65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6611" y="0"/>
            <a:ext cx="10435389" cy="6858000"/>
          </a:xfrm>
        </p:spPr>
        <p:txBody>
          <a:bodyPr>
            <a:normAutofit fontScale="92500" lnSpcReduction="20000"/>
          </a:bodyPr>
          <a:lstStyle/>
          <a:p>
            <a:endParaRPr lang="en-US" sz="1400" dirty="0" smtClean="0">
              <a:latin typeface="Goudy Old Style" charset="0"/>
              <a:ea typeface="Goudy Old Style" charset="0"/>
              <a:cs typeface="Goudy Old Style" charset="0"/>
            </a:endParaRPr>
          </a:p>
          <a:p>
            <a:endParaRPr lang="en-US" sz="1400" dirty="0">
              <a:solidFill>
                <a:schemeClr val="bg1"/>
              </a:solidFill>
              <a:latin typeface="Goudy Old Style" charset="0"/>
              <a:ea typeface="Goudy Old Style" charset="0"/>
              <a:cs typeface="Goudy Old Style" charset="0"/>
            </a:endParaRPr>
          </a:p>
          <a:p>
            <a:r>
              <a:rPr lang="en-US" sz="30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In </a:t>
            </a:r>
            <a: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Paradise perchance the eye may stray</a:t>
            </a:r>
            <a:b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from gazing upon everlasting Day</a:t>
            </a:r>
            <a:b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to see the day illumined, and renew</a:t>
            </a:r>
            <a:b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from mirrored truth the likeness of the True.</a:t>
            </a:r>
            <a:b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Then looking on the Blessed Land 'twill see</a:t>
            </a:r>
            <a:b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that all is as it is, and yet made free:</a:t>
            </a:r>
            <a:b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Salvation changes not, nor yet destroys,</a:t>
            </a:r>
            <a:b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garden nor gardener, children nor their toys.</a:t>
            </a:r>
            <a:b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Evil it will not see, for evil lies</a:t>
            </a:r>
            <a:b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not in God's picture but in crooked eyes,</a:t>
            </a:r>
            <a:b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not in the source but in malicious choice,</a:t>
            </a:r>
            <a:b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and not in sound but in the tuneless voice.</a:t>
            </a:r>
            <a:b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In Paradise they look no more awry;</a:t>
            </a:r>
            <a:b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and though they make anew, they make no lie.</a:t>
            </a:r>
            <a:b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Be sure they still will make, not being dead,</a:t>
            </a:r>
            <a:b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and poets shall have flames upon their head,</a:t>
            </a:r>
            <a:b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and harps whereon their faultless fingers fall:</a:t>
            </a:r>
            <a:b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</a:br>
            <a:r>
              <a:rPr lang="en-US" sz="3000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there each shall choose for ever from the All</a:t>
            </a:r>
            <a:r>
              <a:rPr lang="en-US" sz="3000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.</a:t>
            </a:r>
            <a:endParaRPr lang="en-US" sz="3000" dirty="0">
              <a:solidFill>
                <a:schemeClr val="bg1"/>
              </a:solidFill>
              <a:latin typeface="Goudy Old Style" charset="0"/>
              <a:ea typeface="Goudy Old Style" charset="0"/>
              <a:cs typeface="Goudy Old Style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i="1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	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i="1" dirty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	</a:t>
            </a:r>
            <a:r>
              <a:rPr lang="en-US" sz="2200" i="1" dirty="0" smtClean="0">
                <a:solidFill>
                  <a:schemeClr val="bg1"/>
                </a:solidFill>
                <a:latin typeface="Goudy Old Style" charset="0"/>
                <a:ea typeface="Goudy Old Style" charset="0"/>
                <a:cs typeface="Goudy Old Style" charset="0"/>
              </a:rPr>
              <a:t>--J.R.R. Tolkien, Oxford, 1931</a:t>
            </a:r>
            <a:endParaRPr lang="en-US" sz="2200" i="1" dirty="0">
              <a:solidFill>
                <a:schemeClr val="bg1"/>
              </a:solidFill>
              <a:latin typeface="Goudy Old Style" charset="0"/>
              <a:ea typeface="Goudy Old Style" charset="0"/>
              <a:cs typeface="Goudy Old Styl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17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78</Words>
  <Application>Microsoft Macintosh PowerPoint</Application>
  <PresentationFormat>Widescreen</PresentationFormat>
  <Paragraphs>27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Goudy Old Style</vt:lpstr>
      <vt:lpstr>Arial</vt:lpstr>
      <vt:lpstr>Office Theme</vt:lpstr>
      <vt:lpstr>C.S. Lewis  and the  Christian Life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C.S. Lewis  and the  Christian Life</dc:title>
  <dc:creator>Brian McGreevy</dc:creator>
  <cp:lastModifiedBy>Brian McGreevy</cp:lastModifiedBy>
  <cp:revision>5</cp:revision>
  <dcterms:created xsi:type="dcterms:W3CDTF">2018-02-07T16:21:54Z</dcterms:created>
  <dcterms:modified xsi:type="dcterms:W3CDTF">2018-02-07T20:25:11Z</dcterms:modified>
</cp:coreProperties>
</file>